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notesMasterIdLst>
    <p:notesMasterId r:id="rId18"/>
  </p:notesMasterIdLst>
  <p:handoutMasterIdLst>
    <p:handoutMasterId r:id="rId19"/>
  </p:handoutMasterIdLst>
  <p:sldIdLst>
    <p:sldId id="256" r:id="rId4"/>
    <p:sldId id="258" r:id="rId5"/>
    <p:sldId id="264" r:id="rId6"/>
    <p:sldId id="276" r:id="rId7"/>
    <p:sldId id="277" r:id="rId8"/>
    <p:sldId id="272" r:id="rId9"/>
    <p:sldId id="266" r:id="rId10"/>
    <p:sldId id="257" r:id="rId11"/>
    <p:sldId id="265" r:id="rId12"/>
    <p:sldId id="269" r:id="rId13"/>
    <p:sldId id="262" r:id="rId14"/>
    <p:sldId id="278" r:id="rId15"/>
    <p:sldId id="268" r:id="rId16"/>
    <p:sldId id="263" r:id="rId1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814" autoAdjust="0"/>
    <p:restoredTop sz="86446" autoAdjust="0"/>
  </p:normalViewPr>
  <p:slideViewPr>
    <p:cSldViewPr snapToGrid="0">
      <p:cViewPr varScale="1">
        <p:scale>
          <a:sx n="111" d="100"/>
          <a:sy n="111" d="100"/>
        </p:scale>
        <p:origin x="123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280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DAE809-BFED-470A-BB70-DBC3965101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BF8A77-8EFF-4027-AE87-008AB85AAA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50B1A-2E76-4083-8C1F-14365BFFBCBE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68A2CD-F4C2-4008-AF70-ABF6470F97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31BFC3-43BC-4C7E-89DB-CD3AFB7027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CBF08-FC9C-4574-B237-348852A04FD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54360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AC96E-1DC8-4EA3-9268-8EA7D1653612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D8B9A-264D-4165-A769-848A3FBDC0C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927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2D8B9A-264D-4165-A769-848A3FBDC0CD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0811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fi-FI" dirty="0"/>
              <a:t>Ohjeet on julkaistu eilen aamusta. Työtä on tehty tämä vuosi, kun saatiin kohdeluokkakohtaiset sivut valmiiksi vuodenvaihteessa.</a:t>
            </a:r>
          </a:p>
          <a:p>
            <a:pPr>
              <a:buFontTx/>
              <a:buChar char="-"/>
            </a:pPr>
            <a:r>
              <a:rPr lang="fi-FI" dirty="0"/>
              <a:t>Lähtökohtana työlle on ollut käyttäjiltä saatu palaute. </a:t>
            </a:r>
          </a:p>
          <a:p>
            <a:pPr>
              <a:buFontTx/>
              <a:buChar char="-"/>
            </a:pPr>
            <a:endParaRPr lang="fi-FI" dirty="0"/>
          </a:p>
          <a:p>
            <a:pPr>
              <a:buFontTx/>
              <a:buChar char="-"/>
            </a:pPr>
            <a:r>
              <a:rPr lang="fi-FI" dirty="0"/>
              <a:t>Nyt tarkoitus käydä: </a:t>
            </a:r>
          </a:p>
          <a:p>
            <a:pPr lvl="1">
              <a:buFontTx/>
              <a:buChar char="-"/>
            </a:pPr>
            <a:r>
              <a:rPr lang="fi-FI" dirty="0"/>
              <a:t>Lyhyesti projektin taustaa</a:t>
            </a:r>
          </a:p>
          <a:p>
            <a:pPr lvl="1">
              <a:buFontTx/>
              <a:buChar char="-"/>
            </a:pPr>
            <a:r>
              <a:rPr lang="fi-FI" dirty="0" err="1"/>
              <a:t>Demota</a:t>
            </a:r>
            <a:r>
              <a:rPr lang="fi-FI" dirty="0"/>
              <a:t> uusia ohjesivuja lähinnä rakennetasolla kannustaen menemään itse </a:t>
            </a:r>
            <a:r>
              <a:rPr lang="fi-FI" dirty="0" err="1"/>
              <a:t>kliksuttelemaan</a:t>
            </a:r>
            <a:endParaRPr lang="fi-FI" dirty="0"/>
          </a:p>
          <a:p>
            <a:pPr lvl="1">
              <a:buFontTx/>
              <a:buChar char="-"/>
            </a:pPr>
            <a:r>
              <a:rPr lang="fi-FI" dirty="0"/>
              <a:t>Muutama sana jatkokehittämisestä</a:t>
            </a:r>
          </a:p>
          <a:p>
            <a:pPr>
              <a:buFontTx/>
              <a:buChar char="-"/>
            </a:pPr>
            <a:endParaRPr lang="fi-FI" dirty="0"/>
          </a:p>
          <a:p>
            <a:pPr>
              <a:buFontTx/>
              <a:buChar char="-"/>
            </a:pPr>
            <a:r>
              <a:rPr lang="fi-FI" dirty="0"/>
              <a:t>Työryhmässä ollut useampi ihminen velhon eri tiimeistä, kiitokset vielä kaikille. Ohjesivuja käytännössä ylläpitää useampi ihminen.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fi-FI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676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/>
              <a:t>Taustalla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  <a:tabLst/>
              <a:defRPr/>
            </a:pPr>
            <a:r>
              <a:rPr lang="fi-FI" dirty="0"/>
              <a:t>Kohdeluokkakohtaiset ohjesivut ns. pihvinä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fi-FI" dirty="0"/>
              <a:t>Käyttäjäkyselyitä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fi-FI" dirty="0"/>
              <a:t>Keskusteluita käyttäjien kanssa ja sisäisesti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fi-FI" dirty="0"/>
              <a:t>Sivujen katselukerrat &gt;&gt; mitkä on keskeisiä</a:t>
            </a:r>
          </a:p>
        </p:txBody>
      </p:sp>
      <p:sp>
        <p:nvSpPr>
          <p:cNvPr id="162" name="Google Shape;16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2" name="Google Shape;20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4" name="Google Shape;2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9D0EB043-CA1E-AC09-354B-2AB400561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800" y="457200"/>
            <a:ext cx="5198400" cy="1602000"/>
          </a:xfrm>
        </p:spPr>
        <p:txBody>
          <a:bodyPr anchor="ctr">
            <a:normAutofit/>
          </a:bodyPr>
          <a:lstStyle>
            <a:lvl1pPr algn="l">
              <a:defRPr sz="32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7" name="Alaotsikko 2">
            <a:extLst>
              <a:ext uri="{FF2B5EF4-FFF2-40B4-BE49-F238E27FC236}">
                <a16:creationId xmlns:a16="http://schemas.microsoft.com/office/drawing/2014/main" id="{C0A0CC28-71E9-C488-EDD5-3D5A405D3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800" y="2059200"/>
            <a:ext cx="3931200" cy="986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18" name="Footer Placeholder 8">
            <a:extLst>
              <a:ext uri="{FF2B5EF4-FFF2-40B4-BE49-F238E27FC236}">
                <a16:creationId xmlns:a16="http://schemas.microsoft.com/office/drawing/2014/main" id="{B3795109-526B-31FD-2547-2E8C6C62E7D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28800" y="3096000"/>
            <a:ext cx="2160000" cy="216000"/>
          </a:xfrm>
        </p:spPr>
        <p:txBody>
          <a:bodyPr vert="horz" lIns="0" tIns="0" rIns="0" bIns="0" rtlCol="0" anchor="t" anchorCtr="0"/>
          <a:lstStyle>
            <a:lvl1pPr>
              <a:defRPr lang="en-US" sz="1400" smtClean="0"/>
            </a:lvl1pPr>
          </a:lstStyle>
          <a:p>
            <a:r>
              <a:rPr lang="fi-FI"/>
              <a:t> </a:t>
            </a:r>
            <a:endParaRPr lang="fi-FI" dirty="0"/>
          </a:p>
        </p:txBody>
      </p:sp>
      <p:sp>
        <p:nvSpPr>
          <p:cNvPr id="15" name="duser_1">
            <a:extLst>
              <a:ext uri="{FF2B5EF4-FFF2-40B4-BE49-F238E27FC236}">
                <a16:creationId xmlns:a16="http://schemas.microsoft.com/office/drawing/2014/main" id="{384B469D-48C8-2202-9444-3E26CCDDE2E9}"/>
              </a:ext>
            </a:extLst>
          </p:cNvPr>
          <p:cNvSpPr txBox="1">
            <a:spLocks/>
          </p:cNvSpPr>
          <p:nvPr userDrawn="1"/>
        </p:nvSpPr>
        <p:spPr>
          <a:xfrm>
            <a:off x="928799" y="3420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16" name="duser_2">
            <a:extLst>
              <a:ext uri="{FF2B5EF4-FFF2-40B4-BE49-F238E27FC236}">
                <a16:creationId xmlns:a16="http://schemas.microsoft.com/office/drawing/2014/main" id="{21C13BDF-CE13-A8A8-374A-828D070C76AB}"/>
              </a:ext>
            </a:extLst>
          </p:cNvPr>
          <p:cNvSpPr txBox="1">
            <a:spLocks/>
          </p:cNvSpPr>
          <p:nvPr userDrawn="1"/>
        </p:nvSpPr>
        <p:spPr>
          <a:xfrm>
            <a:off x="3239999" y="3096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17" name="duser_3">
            <a:extLst>
              <a:ext uri="{FF2B5EF4-FFF2-40B4-BE49-F238E27FC236}">
                <a16:creationId xmlns:a16="http://schemas.microsoft.com/office/drawing/2014/main" id="{81945E5C-D926-6141-D2D2-B11128E22045}"/>
              </a:ext>
            </a:extLst>
          </p:cNvPr>
          <p:cNvSpPr txBox="1">
            <a:spLocks/>
          </p:cNvSpPr>
          <p:nvPr userDrawn="1"/>
        </p:nvSpPr>
        <p:spPr>
          <a:xfrm>
            <a:off x="3239999" y="3420000"/>
            <a:ext cx="2160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C8758F4-D5A6-6EF5-F877-51D1432C64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800" y="3600000"/>
            <a:ext cx="165078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20.2.2023</a:t>
            </a:r>
            <a:endParaRPr lang="en-US"/>
          </a:p>
        </p:txBody>
      </p:sp>
      <p:sp>
        <p:nvSpPr>
          <p:cNvPr id="11" name="DConfidentiality">
            <a:extLst>
              <a:ext uri="{FF2B5EF4-FFF2-40B4-BE49-F238E27FC236}">
                <a16:creationId xmlns:a16="http://schemas.microsoft.com/office/drawing/2014/main" id="{7CA352CF-2876-B635-B133-F5D57F3531C2}"/>
              </a:ext>
            </a:extLst>
          </p:cNvPr>
          <p:cNvSpPr txBox="1">
            <a:spLocks/>
          </p:cNvSpPr>
          <p:nvPr userDrawn="1"/>
        </p:nvSpPr>
        <p:spPr>
          <a:xfrm>
            <a:off x="838800" y="4320000"/>
            <a:ext cx="1811094" cy="216000"/>
          </a:xfrm>
          <a:prstGeom prst="rect">
            <a:avLst/>
          </a:prstGeom>
        </p:spPr>
        <p:txBody>
          <a:bodyPr vert="horz" lIns="91440" tIns="45720" rIns="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DDecree">
            <a:extLst>
              <a:ext uri="{FF2B5EF4-FFF2-40B4-BE49-F238E27FC236}">
                <a16:creationId xmlns:a16="http://schemas.microsoft.com/office/drawing/2014/main" id="{704FB1C0-8CE8-9326-EA85-86F137F51779}"/>
              </a:ext>
            </a:extLst>
          </p:cNvPr>
          <p:cNvSpPr txBox="1">
            <a:spLocks/>
          </p:cNvSpPr>
          <p:nvPr userDrawn="1"/>
        </p:nvSpPr>
        <p:spPr>
          <a:xfrm>
            <a:off x="2616249" y="4320000"/>
            <a:ext cx="2326280" cy="216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DSecrecy">
            <a:extLst>
              <a:ext uri="{FF2B5EF4-FFF2-40B4-BE49-F238E27FC236}">
                <a16:creationId xmlns:a16="http://schemas.microsoft.com/office/drawing/2014/main" id="{36D4D699-55A8-C147-9313-552C607E8A0D}"/>
              </a:ext>
            </a:extLst>
          </p:cNvPr>
          <p:cNvSpPr txBox="1">
            <a:spLocks/>
          </p:cNvSpPr>
          <p:nvPr userDrawn="1"/>
        </p:nvSpPr>
        <p:spPr>
          <a:xfrm>
            <a:off x="838800" y="4572000"/>
            <a:ext cx="2326280" cy="216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ECF45415-D8F0-70FA-28BC-973F905675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37200" y="0"/>
            <a:ext cx="6156000" cy="2621118"/>
          </a:xfrm>
          <a:custGeom>
            <a:avLst/>
            <a:gdLst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3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5" fmla="*/ 0 w 6156000"/>
              <a:gd name="connsiteY5" fmla="*/ 3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47687 w 6156000"/>
              <a:gd name="connsiteY3" fmla="*/ 1739969 h 2621118"/>
              <a:gd name="connsiteX4" fmla="*/ 0 w 6156000"/>
              <a:gd name="connsiteY4" fmla="*/ 2621118 h 2621118"/>
              <a:gd name="connsiteX0" fmla="*/ 0 w 6164312"/>
              <a:gd name="connsiteY0" fmla="*/ 2621118 h 2621118"/>
              <a:gd name="connsiteX1" fmla="*/ 721043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  <a:gd name="connsiteX0" fmla="*/ 0 w 6164312"/>
              <a:gd name="connsiteY0" fmla="*/ 2621118 h 2621118"/>
              <a:gd name="connsiteX1" fmla="*/ 679479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4312" h="2621118">
                <a:moveTo>
                  <a:pt x="0" y="2621118"/>
                </a:moveTo>
                <a:lnTo>
                  <a:pt x="679479" y="0"/>
                </a:lnTo>
                <a:lnTo>
                  <a:pt x="6156000" y="318"/>
                </a:lnTo>
                <a:cubicBezTo>
                  <a:pt x="6158771" y="643933"/>
                  <a:pt x="6161541" y="1287547"/>
                  <a:pt x="6164312" y="1931162"/>
                </a:cubicBezTo>
                <a:lnTo>
                  <a:pt x="0" y="2621118"/>
                </a:lnTo>
                <a:close/>
              </a:path>
            </a:pathLst>
          </a:custGeom>
        </p:spPr>
        <p:txBody>
          <a:bodyPr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1.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3" name="Kuvan paikkamerkki 11">
            <a:extLst>
              <a:ext uri="{FF2B5EF4-FFF2-40B4-BE49-F238E27FC236}">
                <a16:creationId xmlns:a16="http://schemas.microsoft.com/office/drawing/2014/main" id="{213398F5-290C-A9DF-6523-5B429DFCCF2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30289" y="1998000"/>
            <a:ext cx="6459311" cy="3207600"/>
          </a:xfrm>
          <a:custGeom>
            <a:avLst/>
            <a:gdLst>
              <a:gd name="connsiteX0" fmla="*/ 0 w 6469200"/>
              <a:gd name="connsiteY0" fmla="*/ 0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0 w 6469200"/>
              <a:gd name="connsiteY4" fmla="*/ 0 h 3207600"/>
              <a:gd name="connsiteX0" fmla="*/ 261257 w 6469200"/>
              <a:gd name="connsiteY0" fmla="*/ 718457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261257 w 6469200"/>
              <a:gd name="connsiteY4" fmla="*/ 718457 h 3207600"/>
              <a:gd name="connsiteX0" fmla="*/ 111968 w 6319911"/>
              <a:gd name="connsiteY0" fmla="*/ 718457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11968 w 6319911"/>
              <a:gd name="connsiteY4" fmla="*/ 718457 h 3207600"/>
              <a:gd name="connsiteX0" fmla="*/ 158621 w 6319911"/>
              <a:gd name="connsiteY0" fmla="*/ 699796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58621 w 6319911"/>
              <a:gd name="connsiteY4" fmla="*/ 699796 h 3207600"/>
              <a:gd name="connsiteX0" fmla="*/ 270589 w 6431879"/>
              <a:gd name="connsiteY0" fmla="*/ 699796 h 3207600"/>
              <a:gd name="connsiteX1" fmla="*/ 6431879 w 6431879"/>
              <a:gd name="connsiteY1" fmla="*/ 0 h 3207600"/>
              <a:gd name="connsiteX2" fmla="*/ 6431879 w 6431879"/>
              <a:gd name="connsiteY2" fmla="*/ 3207600 h 3207600"/>
              <a:gd name="connsiteX3" fmla="*/ 0 w 6431879"/>
              <a:gd name="connsiteY3" fmla="*/ 1696040 h 3207600"/>
              <a:gd name="connsiteX4" fmla="*/ 270589 w 6431879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9311" h="3207600">
                <a:moveTo>
                  <a:pt x="298021" y="699796"/>
                </a:moveTo>
                <a:lnTo>
                  <a:pt x="6459311" y="0"/>
                </a:lnTo>
                <a:lnTo>
                  <a:pt x="6459311" y="3207600"/>
                </a:lnTo>
                <a:lnTo>
                  <a:pt x="0" y="1824056"/>
                </a:lnTo>
                <a:lnTo>
                  <a:pt x="298021" y="699796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2.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pic>
        <p:nvPicPr>
          <p:cNvPr id="2" name="Picture 14" descr="Väyläviraston logo">
            <a:extLst>
              <a:ext uri="{FF2B5EF4-FFF2-40B4-BE49-F238E27FC236}">
                <a16:creationId xmlns:a16="http://schemas.microsoft.com/office/drawing/2014/main" id="{5E12AA34-FFF2-FE13-8019-1E02E25CACD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16" y="5124315"/>
            <a:ext cx="1673549" cy="1394625"/>
          </a:xfrm>
          <a:prstGeom prst="rect">
            <a:avLst/>
          </a:prstGeom>
        </p:spPr>
      </p:pic>
      <p:sp>
        <p:nvSpPr>
          <p:cNvPr id="35" name="eukarelialogoplaceholder">
            <a:extLst>
              <a:ext uri="{FF2B5EF4-FFF2-40B4-BE49-F238E27FC236}">
                <a16:creationId xmlns:a16="http://schemas.microsoft.com/office/drawing/2014/main" id="{831C392D-7A55-F2F2-6708-FC7C0AD602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364273"/>
            <a:ext cx="1115988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36" name="eulogotenplaceholder">
            <a:extLst>
              <a:ext uri="{FF2B5EF4-FFF2-40B4-BE49-F238E27FC236}">
                <a16:creationId xmlns:a16="http://schemas.microsoft.com/office/drawing/2014/main" id="{3E1949BE-72A6-B501-1B87-1ADB8B279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589741"/>
            <a:ext cx="3960000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37" name="eulogoplaceholder">
            <a:extLst>
              <a:ext uri="{FF2B5EF4-FFF2-40B4-BE49-F238E27FC236}">
                <a16:creationId xmlns:a16="http://schemas.microsoft.com/office/drawing/2014/main" id="{1B9C94C1-FC64-6CE5-CB5C-F93889A10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344806"/>
            <a:ext cx="3960000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38" name="eufinancelogoplaceholder">
            <a:extLst>
              <a:ext uri="{FF2B5EF4-FFF2-40B4-BE49-F238E27FC236}">
                <a16:creationId xmlns:a16="http://schemas.microsoft.com/office/drawing/2014/main" id="{8EB54258-FC49-62FB-FC67-94DFDD350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589741"/>
            <a:ext cx="3379905" cy="375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4" name="Freeform: Shape 13">
            <a:extLst>
              <a:ext uri="{FF2B5EF4-FFF2-40B4-BE49-F238E27FC236}">
                <a16:creationId xmlns:a16="http://schemas.microsoft.com/office/drawing/2014/main" id="{1DF13E9C-88E0-9FAE-ED4D-11B2B2C4C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42529" y="3889679"/>
            <a:ext cx="7249471" cy="2966677"/>
          </a:xfrm>
          <a:custGeom>
            <a:avLst/>
            <a:gdLst>
              <a:gd name="connsiteX0" fmla="*/ 7249471 w 7249471"/>
              <a:gd name="connsiteY0" fmla="*/ 1375031 h 2966677"/>
              <a:gd name="connsiteX1" fmla="*/ 7249471 w 7249471"/>
              <a:gd name="connsiteY1" fmla="*/ 2966677 h 2966677"/>
              <a:gd name="connsiteX2" fmla="*/ 0 w 7249471"/>
              <a:gd name="connsiteY2" fmla="*/ 2966677 h 2966677"/>
              <a:gd name="connsiteX3" fmla="*/ 765931 w 7249471"/>
              <a:gd name="connsiteY3" fmla="*/ 0 h 2966677"/>
              <a:gd name="connsiteX4" fmla="*/ 7249471 w 7249471"/>
              <a:gd name="connsiteY4" fmla="*/ 1375031 h 296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9471" h="2966677">
                <a:moveTo>
                  <a:pt x="7249471" y="1375031"/>
                </a:moveTo>
                <a:lnTo>
                  <a:pt x="7249471" y="2966677"/>
                </a:lnTo>
                <a:lnTo>
                  <a:pt x="0" y="2966677"/>
                </a:lnTo>
                <a:lnTo>
                  <a:pt x="765931" y="0"/>
                </a:lnTo>
                <a:lnTo>
                  <a:pt x="7249471" y="1375031"/>
                </a:lnTo>
                <a:close/>
              </a:path>
            </a:pathLst>
          </a:custGeom>
          <a:gradFill>
            <a:gsLst>
              <a:gs pos="54000">
                <a:schemeClr val="tx2"/>
              </a:gs>
              <a:gs pos="100000">
                <a:schemeClr val="accent1"/>
              </a:gs>
            </a:gsLst>
            <a:lin ang="0" scaled="0"/>
          </a:gradFill>
          <a:ln w="4832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E050CF-CA83-6A6F-CAA4-045B7F70A5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926" y="5344806"/>
            <a:ext cx="2688925" cy="56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71974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2" preserve="1" userDrawn="1">
  <p:cSld name="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tsikko 1">
            <a:extLst>
              <a:ext uri="{FF2B5EF4-FFF2-40B4-BE49-F238E27FC236}">
                <a16:creationId xmlns:a16="http://schemas.microsoft.com/office/drawing/2014/main" id="{DFC2DB4D-F6F1-70BF-17DD-1AA29EFBCE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800" y="457200"/>
            <a:ext cx="5198400" cy="1602000"/>
          </a:xfrm>
        </p:spPr>
        <p:txBody>
          <a:bodyPr anchor="ctr">
            <a:normAutofit/>
          </a:bodyPr>
          <a:lstStyle>
            <a:lvl1pPr algn="l">
              <a:defRPr sz="32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7" name="Alaotsikko 2">
            <a:extLst>
              <a:ext uri="{FF2B5EF4-FFF2-40B4-BE49-F238E27FC236}">
                <a16:creationId xmlns:a16="http://schemas.microsoft.com/office/drawing/2014/main" id="{6F168DCC-AB8D-D777-5744-5D09315B0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800" y="2059200"/>
            <a:ext cx="3931200" cy="986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34" name="Footer Placeholder 8">
            <a:extLst>
              <a:ext uri="{FF2B5EF4-FFF2-40B4-BE49-F238E27FC236}">
                <a16:creationId xmlns:a16="http://schemas.microsoft.com/office/drawing/2014/main" id="{3CAC7758-6477-FDA0-A312-E39FBF533C9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28800" y="3096000"/>
            <a:ext cx="2160000" cy="216000"/>
          </a:xfrm>
        </p:spPr>
        <p:txBody>
          <a:bodyPr vert="horz" lIns="0" tIns="0" rIns="0" bIns="0" rtlCol="0" anchor="t" anchorCtr="0"/>
          <a:lstStyle>
            <a:lvl1pPr>
              <a:defRPr lang="en-US" sz="1400" smtClean="0"/>
            </a:lvl1pPr>
          </a:lstStyle>
          <a:p>
            <a:r>
              <a:rPr lang="fi-FI"/>
              <a:t> </a:t>
            </a:r>
            <a:endParaRPr lang="fi-FI" dirty="0"/>
          </a:p>
        </p:txBody>
      </p:sp>
      <p:sp>
        <p:nvSpPr>
          <p:cNvPr id="22" name="duser_1">
            <a:extLst>
              <a:ext uri="{FF2B5EF4-FFF2-40B4-BE49-F238E27FC236}">
                <a16:creationId xmlns:a16="http://schemas.microsoft.com/office/drawing/2014/main" id="{96E05E4F-2793-6EFA-B9DE-D89A4CA0AA36}"/>
              </a:ext>
            </a:extLst>
          </p:cNvPr>
          <p:cNvSpPr txBox="1">
            <a:spLocks/>
          </p:cNvSpPr>
          <p:nvPr userDrawn="1"/>
        </p:nvSpPr>
        <p:spPr>
          <a:xfrm>
            <a:off x="928799" y="3420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23" name="duser_2">
            <a:extLst>
              <a:ext uri="{FF2B5EF4-FFF2-40B4-BE49-F238E27FC236}">
                <a16:creationId xmlns:a16="http://schemas.microsoft.com/office/drawing/2014/main" id="{98E864E4-8ADA-E257-0001-5B72FE7C0F82}"/>
              </a:ext>
            </a:extLst>
          </p:cNvPr>
          <p:cNvSpPr txBox="1">
            <a:spLocks/>
          </p:cNvSpPr>
          <p:nvPr userDrawn="1"/>
        </p:nvSpPr>
        <p:spPr>
          <a:xfrm>
            <a:off x="3239999" y="3096000"/>
            <a:ext cx="2160000" cy="23291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33" name="duser_3">
            <a:extLst>
              <a:ext uri="{FF2B5EF4-FFF2-40B4-BE49-F238E27FC236}">
                <a16:creationId xmlns:a16="http://schemas.microsoft.com/office/drawing/2014/main" id="{909C2D96-06D0-78D4-C04E-8397680CD559}"/>
              </a:ext>
            </a:extLst>
          </p:cNvPr>
          <p:cNvSpPr txBox="1">
            <a:spLocks/>
          </p:cNvSpPr>
          <p:nvPr userDrawn="1"/>
        </p:nvSpPr>
        <p:spPr>
          <a:xfrm>
            <a:off x="3239999" y="3420000"/>
            <a:ext cx="2160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A6038138-08D9-D7C9-A694-E9CF3C1484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800" y="3600000"/>
            <a:ext cx="165078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20.2.2023</a:t>
            </a:r>
            <a:endParaRPr lang="en-US"/>
          </a:p>
        </p:txBody>
      </p:sp>
      <p:sp>
        <p:nvSpPr>
          <p:cNvPr id="19" name="DConfidentiality">
            <a:extLst>
              <a:ext uri="{FF2B5EF4-FFF2-40B4-BE49-F238E27FC236}">
                <a16:creationId xmlns:a16="http://schemas.microsoft.com/office/drawing/2014/main" id="{FC7A8C6D-1D34-6242-745E-73CE1B9BA5CC}"/>
              </a:ext>
            </a:extLst>
          </p:cNvPr>
          <p:cNvSpPr txBox="1">
            <a:spLocks/>
          </p:cNvSpPr>
          <p:nvPr userDrawn="1"/>
        </p:nvSpPr>
        <p:spPr>
          <a:xfrm>
            <a:off x="838800" y="4320000"/>
            <a:ext cx="1811094" cy="216000"/>
          </a:xfrm>
          <a:prstGeom prst="rect">
            <a:avLst/>
          </a:prstGeom>
        </p:spPr>
        <p:txBody>
          <a:bodyPr vert="horz" lIns="91440" tIns="45720" rIns="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DDecree">
            <a:extLst>
              <a:ext uri="{FF2B5EF4-FFF2-40B4-BE49-F238E27FC236}">
                <a16:creationId xmlns:a16="http://schemas.microsoft.com/office/drawing/2014/main" id="{B412038A-9C06-5541-DDE0-39817F62FBAB}"/>
              </a:ext>
            </a:extLst>
          </p:cNvPr>
          <p:cNvSpPr txBox="1">
            <a:spLocks/>
          </p:cNvSpPr>
          <p:nvPr userDrawn="1"/>
        </p:nvSpPr>
        <p:spPr>
          <a:xfrm>
            <a:off x="2616249" y="4320000"/>
            <a:ext cx="2326280" cy="216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DSecrecy">
            <a:extLst>
              <a:ext uri="{FF2B5EF4-FFF2-40B4-BE49-F238E27FC236}">
                <a16:creationId xmlns:a16="http://schemas.microsoft.com/office/drawing/2014/main" id="{31AB12EB-ADA8-E3EB-1FF2-07370C7A067C}"/>
              </a:ext>
            </a:extLst>
          </p:cNvPr>
          <p:cNvSpPr txBox="1">
            <a:spLocks/>
          </p:cNvSpPr>
          <p:nvPr userDrawn="1"/>
        </p:nvSpPr>
        <p:spPr>
          <a:xfrm>
            <a:off x="838800" y="4572000"/>
            <a:ext cx="2326280" cy="216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Kuvan paikkamerkki 11">
            <a:extLst>
              <a:ext uri="{FF2B5EF4-FFF2-40B4-BE49-F238E27FC236}">
                <a16:creationId xmlns:a16="http://schemas.microsoft.com/office/drawing/2014/main" id="{ECF45415-D8F0-70FA-28BC-973F905675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37200" y="0"/>
            <a:ext cx="6156000" cy="2621118"/>
          </a:xfrm>
          <a:custGeom>
            <a:avLst/>
            <a:gdLst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0 h 2620800"/>
              <a:gd name="connsiteX1" fmla="*/ 6156000 w 6156000"/>
              <a:gd name="connsiteY1" fmla="*/ 0 h 2620800"/>
              <a:gd name="connsiteX2" fmla="*/ 6156000 w 6156000"/>
              <a:gd name="connsiteY2" fmla="*/ 2620800 h 2620800"/>
              <a:gd name="connsiteX3" fmla="*/ 0 w 6156000"/>
              <a:gd name="connsiteY3" fmla="*/ 2620800 h 2620800"/>
              <a:gd name="connsiteX4" fmla="*/ 0 w 6156000"/>
              <a:gd name="connsiteY4" fmla="*/ 0 h 2620800"/>
              <a:gd name="connsiteX0" fmla="*/ 0 w 6156000"/>
              <a:gd name="connsiteY0" fmla="*/ 3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5" fmla="*/ 0 w 6156000"/>
              <a:gd name="connsiteY5" fmla="*/ 3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56000 w 6156000"/>
              <a:gd name="connsiteY3" fmla="*/ 2621118 h 2621118"/>
              <a:gd name="connsiteX4" fmla="*/ 0 w 6156000"/>
              <a:gd name="connsiteY4" fmla="*/ 2621118 h 2621118"/>
              <a:gd name="connsiteX0" fmla="*/ 0 w 6156000"/>
              <a:gd name="connsiteY0" fmla="*/ 2621118 h 2621118"/>
              <a:gd name="connsiteX1" fmla="*/ 721043 w 6156000"/>
              <a:gd name="connsiteY1" fmla="*/ 0 h 2621118"/>
              <a:gd name="connsiteX2" fmla="*/ 6156000 w 6156000"/>
              <a:gd name="connsiteY2" fmla="*/ 318 h 2621118"/>
              <a:gd name="connsiteX3" fmla="*/ 6147687 w 6156000"/>
              <a:gd name="connsiteY3" fmla="*/ 1739969 h 2621118"/>
              <a:gd name="connsiteX4" fmla="*/ 0 w 6156000"/>
              <a:gd name="connsiteY4" fmla="*/ 2621118 h 2621118"/>
              <a:gd name="connsiteX0" fmla="*/ 0 w 6164312"/>
              <a:gd name="connsiteY0" fmla="*/ 2621118 h 2621118"/>
              <a:gd name="connsiteX1" fmla="*/ 721043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  <a:gd name="connsiteX0" fmla="*/ 0 w 6164312"/>
              <a:gd name="connsiteY0" fmla="*/ 2621118 h 2621118"/>
              <a:gd name="connsiteX1" fmla="*/ 679479 w 6164312"/>
              <a:gd name="connsiteY1" fmla="*/ 0 h 2621118"/>
              <a:gd name="connsiteX2" fmla="*/ 6156000 w 6164312"/>
              <a:gd name="connsiteY2" fmla="*/ 318 h 2621118"/>
              <a:gd name="connsiteX3" fmla="*/ 6164312 w 6164312"/>
              <a:gd name="connsiteY3" fmla="*/ 1931162 h 2621118"/>
              <a:gd name="connsiteX4" fmla="*/ 0 w 6164312"/>
              <a:gd name="connsiteY4" fmla="*/ 2621118 h 262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64312" h="2621118">
                <a:moveTo>
                  <a:pt x="0" y="2621118"/>
                </a:moveTo>
                <a:lnTo>
                  <a:pt x="679479" y="0"/>
                </a:lnTo>
                <a:lnTo>
                  <a:pt x="6156000" y="318"/>
                </a:lnTo>
                <a:cubicBezTo>
                  <a:pt x="6158771" y="643933"/>
                  <a:pt x="6161541" y="1287547"/>
                  <a:pt x="6164312" y="1931162"/>
                </a:cubicBezTo>
                <a:lnTo>
                  <a:pt x="0" y="2621118"/>
                </a:lnTo>
                <a:close/>
              </a:path>
            </a:pathLst>
          </a:custGeom>
        </p:spPr>
        <p:txBody>
          <a:bodyPr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1. kuva tai väri kuvagalleriasta. Muita kuvia voit lisätä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3" name="Kuvan paikkamerkki 11">
            <a:extLst>
              <a:ext uri="{FF2B5EF4-FFF2-40B4-BE49-F238E27FC236}">
                <a16:creationId xmlns:a16="http://schemas.microsoft.com/office/drawing/2014/main" id="{213398F5-290C-A9DF-6523-5B429DFCCF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30289" y="1998000"/>
            <a:ext cx="6459311" cy="3207600"/>
          </a:xfrm>
          <a:custGeom>
            <a:avLst/>
            <a:gdLst>
              <a:gd name="connsiteX0" fmla="*/ 0 w 6469200"/>
              <a:gd name="connsiteY0" fmla="*/ 0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0 w 6469200"/>
              <a:gd name="connsiteY4" fmla="*/ 0 h 3207600"/>
              <a:gd name="connsiteX0" fmla="*/ 261257 w 6469200"/>
              <a:gd name="connsiteY0" fmla="*/ 718457 h 3207600"/>
              <a:gd name="connsiteX1" fmla="*/ 6469200 w 6469200"/>
              <a:gd name="connsiteY1" fmla="*/ 0 h 3207600"/>
              <a:gd name="connsiteX2" fmla="*/ 6469200 w 6469200"/>
              <a:gd name="connsiteY2" fmla="*/ 3207600 h 3207600"/>
              <a:gd name="connsiteX3" fmla="*/ 0 w 6469200"/>
              <a:gd name="connsiteY3" fmla="*/ 3207600 h 3207600"/>
              <a:gd name="connsiteX4" fmla="*/ 261257 w 6469200"/>
              <a:gd name="connsiteY4" fmla="*/ 718457 h 3207600"/>
              <a:gd name="connsiteX0" fmla="*/ 111968 w 6319911"/>
              <a:gd name="connsiteY0" fmla="*/ 718457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11968 w 6319911"/>
              <a:gd name="connsiteY4" fmla="*/ 718457 h 3207600"/>
              <a:gd name="connsiteX0" fmla="*/ 158621 w 6319911"/>
              <a:gd name="connsiteY0" fmla="*/ 699796 h 3207600"/>
              <a:gd name="connsiteX1" fmla="*/ 6319911 w 6319911"/>
              <a:gd name="connsiteY1" fmla="*/ 0 h 3207600"/>
              <a:gd name="connsiteX2" fmla="*/ 6319911 w 6319911"/>
              <a:gd name="connsiteY2" fmla="*/ 3207600 h 3207600"/>
              <a:gd name="connsiteX3" fmla="*/ 0 w 6319911"/>
              <a:gd name="connsiteY3" fmla="*/ 1770685 h 3207600"/>
              <a:gd name="connsiteX4" fmla="*/ 158621 w 6319911"/>
              <a:gd name="connsiteY4" fmla="*/ 699796 h 3207600"/>
              <a:gd name="connsiteX0" fmla="*/ 270589 w 6431879"/>
              <a:gd name="connsiteY0" fmla="*/ 699796 h 3207600"/>
              <a:gd name="connsiteX1" fmla="*/ 6431879 w 6431879"/>
              <a:gd name="connsiteY1" fmla="*/ 0 h 3207600"/>
              <a:gd name="connsiteX2" fmla="*/ 6431879 w 6431879"/>
              <a:gd name="connsiteY2" fmla="*/ 3207600 h 3207600"/>
              <a:gd name="connsiteX3" fmla="*/ 0 w 6431879"/>
              <a:gd name="connsiteY3" fmla="*/ 1696040 h 3207600"/>
              <a:gd name="connsiteX4" fmla="*/ 270589 w 6431879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  <a:gd name="connsiteX0" fmla="*/ 298021 w 6459311"/>
              <a:gd name="connsiteY0" fmla="*/ 699796 h 3207600"/>
              <a:gd name="connsiteX1" fmla="*/ 6459311 w 6459311"/>
              <a:gd name="connsiteY1" fmla="*/ 0 h 3207600"/>
              <a:gd name="connsiteX2" fmla="*/ 6459311 w 6459311"/>
              <a:gd name="connsiteY2" fmla="*/ 3207600 h 3207600"/>
              <a:gd name="connsiteX3" fmla="*/ 0 w 6459311"/>
              <a:gd name="connsiteY3" fmla="*/ 1824056 h 3207600"/>
              <a:gd name="connsiteX4" fmla="*/ 298021 w 6459311"/>
              <a:gd name="connsiteY4" fmla="*/ 699796 h 320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59311" h="3207600">
                <a:moveTo>
                  <a:pt x="298021" y="699796"/>
                </a:moveTo>
                <a:lnTo>
                  <a:pt x="6459311" y="0"/>
                </a:lnTo>
                <a:lnTo>
                  <a:pt x="6459311" y="3207600"/>
                </a:lnTo>
                <a:lnTo>
                  <a:pt x="0" y="1824056"/>
                </a:lnTo>
                <a:lnTo>
                  <a:pt x="298021" y="699796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2. kuva tai väri kuvagalleriasta. Muita kuvia voit lisätä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2" name="Kuvan paikkamerkki 11">
            <a:extLst>
              <a:ext uri="{FF2B5EF4-FFF2-40B4-BE49-F238E27FC236}">
                <a16:creationId xmlns:a16="http://schemas.microsoft.com/office/drawing/2014/main" id="{A1029FCA-64BC-6BB6-607F-AC980FC6642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29540" y="3882368"/>
            <a:ext cx="7254877" cy="2972083"/>
          </a:xfrm>
          <a:custGeom>
            <a:avLst/>
            <a:gdLst>
              <a:gd name="connsiteX0" fmla="*/ 0 w 7250400"/>
              <a:gd name="connsiteY0" fmla="*/ 0 h 2966400"/>
              <a:gd name="connsiteX1" fmla="*/ 7250400 w 7250400"/>
              <a:gd name="connsiteY1" fmla="*/ 0 h 2966400"/>
              <a:gd name="connsiteX2" fmla="*/ 7250400 w 7250400"/>
              <a:gd name="connsiteY2" fmla="*/ 2966400 h 2966400"/>
              <a:gd name="connsiteX3" fmla="*/ 0 w 7250400"/>
              <a:gd name="connsiteY3" fmla="*/ 2966400 h 2966400"/>
              <a:gd name="connsiteX4" fmla="*/ 0 w 7250400"/>
              <a:gd name="connsiteY4" fmla="*/ 0 h 2966400"/>
              <a:gd name="connsiteX0" fmla="*/ 811764 w 7250400"/>
              <a:gd name="connsiteY0" fmla="*/ 0 h 3097028"/>
              <a:gd name="connsiteX1" fmla="*/ 7250400 w 7250400"/>
              <a:gd name="connsiteY1" fmla="*/ 130628 h 3097028"/>
              <a:gd name="connsiteX2" fmla="*/ 7250400 w 7250400"/>
              <a:gd name="connsiteY2" fmla="*/ 3097028 h 3097028"/>
              <a:gd name="connsiteX3" fmla="*/ 0 w 7250400"/>
              <a:gd name="connsiteY3" fmla="*/ 3097028 h 3097028"/>
              <a:gd name="connsiteX4" fmla="*/ 811764 w 7250400"/>
              <a:gd name="connsiteY4" fmla="*/ 0 h 3097028"/>
              <a:gd name="connsiteX0" fmla="*/ 811764 w 7250400"/>
              <a:gd name="connsiteY0" fmla="*/ 0 h 3097028"/>
              <a:gd name="connsiteX1" fmla="*/ 7241069 w 7250400"/>
              <a:gd name="connsiteY1" fmla="*/ 1520890 h 3097028"/>
              <a:gd name="connsiteX2" fmla="*/ 7250400 w 7250400"/>
              <a:gd name="connsiteY2" fmla="*/ 3097028 h 3097028"/>
              <a:gd name="connsiteX3" fmla="*/ 0 w 7250400"/>
              <a:gd name="connsiteY3" fmla="*/ 3097028 h 3097028"/>
              <a:gd name="connsiteX4" fmla="*/ 811764 w 7250400"/>
              <a:gd name="connsiteY4" fmla="*/ 0 h 3097028"/>
              <a:gd name="connsiteX0" fmla="*/ 811764 w 7250400"/>
              <a:gd name="connsiteY0" fmla="*/ 0 h 3097028"/>
              <a:gd name="connsiteX1" fmla="*/ 7241069 w 7250400"/>
              <a:gd name="connsiteY1" fmla="*/ 1425640 h 3097028"/>
              <a:gd name="connsiteX2" fmla="*/ 7250400 w 7250400"/>
              <a:gd name="connsiteY2" fmla="*/ 3097028 h 3097028"/>
              <a:gd name="connsiteX3" fmla="*/ 0 w 7250400"/>
              <a:gd name="connsiteY3" fmla="*/ 3097028 h 3097028"/>
              <a:gd name="connsiteX4" fmla="*/ 811764 w 7250400"/>
              <a:gd name="connsiteY4" fmla="*/ 0 h 3097028"/>
              <a:gd name="connsiteX0" fmla="*/ 811764 w 7250400"/>
              <a:gd name="connsiteY0" fmla="*/ 0 h 3058928"/>
              <a:gd name="connsiteX1" fmla="*/ 7241069 w 7250400"/>
              <a:gd name="connsiteY1" fmla="*/ 1387540 h 3058928"/>
              <a:gd name="connsiteX2" fmla="*/ 7250400 w 7250400"/>
              <a:gd name="connsiteY2" fmla="*/ 3058928 h 3058928"/>
              <a:gd name="connsiteX3" fmla="*/ 0 w 7250400"/>
              <a:gd name="connsiteY3" fmla="*/ 3058928 h 3058928"/>
              <a:gd name="connsiteX4" fmla="*/ 811764 w 7250400"/>
              <a:gd name="connsiteY4" fmla="*/ 0 h 3058928"/>
              <a:gd name="connsiteX0" fmla="*/ 783189 w 7221825"/>
              <a:gd name="connsiteY0" fmla="*/ 0 h 3058928"/>
              <a:gd name="connsiteX1" fmla="*/ 7212494 w 7221825"/>
              <a:gd name="connsiteY1" fmla="*/ 1387540 h 3058928"/>
              <a:gd name="connsiteX2" fmla="*/ 7221825 w 7221825"/>
              <a:gd name="connsiteY2" fmla="*/ 3058928 h 3058928"/>
              <a:gd name="connsiteX3" fmla="*/ 0 w 7221825"/>
              <a:gd name="connsiteY3" fmla="*/ 2954153 h 3058928"/>
              <a:gd name="connsiteX4" fmla="*/ 783189 w 7221825"/>
              <a:gd name="connsiteY4" fmla="*/ 0 h 3058928"/>
              <a:gd name="connsiteX0" fmla="*/ 783189 w 7231350"/>
              <a:gd name="connsiteY0" fmla="*/ 0 h 2963678"/>
              <a:gd name="connsiteX1" fmla="*/ 7212494 w 7231350"/>
              <a:gd name="connsiteY1" fmla="*/ 1387540 h 2963678"/>
              <a:gd name="connsiteX2" fmla="*/ 7231350 w 7231350"/>
              <a:gd name="connsiteY2" fmla="*/ 2963678 h 2963678"/>
              <a:gd name="connsiteX3" fmla="*/ 0 w 7231350"/>
              <a:gd name="connsiteY3" fmla="*/ 2954153 h 2963678"/>
              <a:gd name="connsiteX4" fmla="*/ 783189 w 7231350"/>
              <a:gd name="connsiteY4" fmla="*/ 0 h 2963678"/>
              <a:gd name="connsiteX0" fmla="*/ 741353 w 7231350"/>
              <a:gd name="connsiteY0" fmla="*/ 0 h 2975631"/>
              <a:gd name="connsiteX1" fmla="*/ 7212494 w 7231350"/>
              <a:gd name="connsiteY1" fmla="*/ 1399493 h 2975631"/>
              <a:gd name="connsiteX2" fmla="*/ 7231350 w 7231350"/>
              <a:gd name="connsiteY2" fmla="*/ 2975631 h 2975631"/>
              <a:gd name="connsiteX3" fmla="*/ 0 w 7231350"/>
              <a:gd name="connsiteY3" fmla="*/ 2966106 h 2975631"/>
              <a:gd name="connsiteX4" fmla="*/ 741353 w 7231350"/>
              <a:gd name="connsiteY4" fmla="*/ 0 h 2975631"/>
              <a:gd name="connsiteX0" fmla="*/ 783188 w 7273185"/>
              <a:gd name="connsiteY0" fmla="*/ 0 h 2975631"/>
              <a:gd name="connsiteX1" fmla="*/ 7254329 w 7273185"/>
              <a:gd name="connsiteY1" fmla="*/ 1399493 h 2975631"/>
              <a:gd name="connsiteX2" fmla="*/ 7273185 w 7273185"/>
              <a:gd name="connsiteY2" fmla="*/ 2975631 h 2975631"/>
              <a:gd name="connsiteX3" fmla="*/ 0 w 7273185"/>
              <a:gd name="connsiteY3" fmla="*/ 2972083 h 2975631"/>
              <a:gd name="connsiteX4" fmla="*/ 783188 w 7273185"/>
              <a:gd name="connsiteY4" fmla="*/ 0 h 2975631"/>
              <a:gd name="connsiteX0" fmla="*/ 783188 w 7254877"/>
              <a:gd name="connsiteY0" fmla="*/ 0 h 2972083"/>
              <a:gd name="connsiteX1" fmla="*/ 7254329 w 7254877"/>
              <a:gd name="connsiteY1" fmla="*/ 1399493 h 2972083"/>
              <a:gd name="connsiteX2" fmla="*/ 7249279 w 7254877"/>
              <a:gd name="connsiteY2" fmla="*/ 2969655 h 2972083"/>
              <a:gd name="connsiteX3" fmla="*/ 0 w 7254877"/>
              <a:gd name="connsiteY3" fmla="*/ 2972083 h 2972083"/>
              <a:gd name="connsiteX4" fmla="*/ 783188 w 7254877"/>
              <a:gd name="connsiteY4" fmla="*/ 0 h 297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54877" h="2972083">
                <a:moveTo>
                  <a:pt x="783188" y="0"/>
                </a:moveTo>
                <a:lnTo>
                  <a:pt x="7254329" y="1399493"/>
                </a:lnTo>
                <a:cubicBezTo>
                  <a:pt x="7257439" y="1924872"/>
                  <a:pt x="7246169" y="2444276"/>
                  <a:pt x="7249279" y="2969655"/>
                </a:cubicBezTo>
                <a:lnTo>
                  <a:pt x="0" y="2972083"/>
                </a:lnTo>
                <a:lnTo>
                  <a:pt x="783188" y="0"/>
                </a:lnTo>
                <a:close/>
              </a:path>
            </a:pathLst>
          </a:custGeom>
        </p:spPr>
        <p:txBody>
          <a:bodyPr anchor="b"/>
          <a:lstStyle>
            <a:lvl1pPr marL="0" indent="0" algn="ctr">
              <a:buFontTx/>
              <a:buNone/>
              <a:defRPr sz="16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Lisää 3. kuva tai väri kuvagalleriasta. Muita kuvia voit lisätä Väylän kuvapankista tai omista tiedostoista</a:t>
            </a:r>
            <a:endParaRPr lang="en-US" dirty="0"/>
          </a:p>
          <a:p>
            <a:endParaRPr lang="fi-FI" dirty="0"/>
          </a:p>
        </p:txBody>
      </p:sp>
      <p:pic>
        <p:nvPicPr>
          <p:cNvPr id="37" name="Picture 14" descr="Väyläviraston logo">
            <a:extLst>
              <a:ext uri="{FF2B5EF4-FFF2-40B4-BE49-F238E27FC236}">
                <a16:creationId xmlns:a16="http://schemas.microsoft.com/office/drawing/2014/main" id="{CFE18993-6749-2E5A-E9F6-584C91719F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16" y="5124315"/>
            <a:ext cx="1673549" cy="1394625"/>
          </a:xfrm>
          <a:prstGeom prst="rect">
            <a:avLst/>
          </a:prstGeom>
        </p:spPr>
      </p:pic>
      <p:sp>
        <p:nvSpPr>
          <p:cNvPr id="4" name="eukarelialogoplaceholder">
            <a:extLst>
              <a:ext uri="{FF2B5EF4-FFF2-40B4-BE49-F238E27FC236}">
                <a16:creationId xmlns:a16="http://schemas.microsoft.com/office/drawing/2014/main" id="{C53F6C4E-C88D-EF31-98B0-560A45F90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364273"/>
            <a:ext cx="1115988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5" name="eulogotenplaceholder">
            <a:extLst>
              <a:ext uri="{FF2B5EF4-FFF2-40B4-BE49-F238E27FC236}">
                <a16:creationId xmlns:a16="http://schemas.microsoft.com/office/drawing/2014/main" id="{27EF32F5-1D17-FDC3-0035-304F4721B7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589741"/>
            <a:ext cx="3960000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6" name="eulogoplaceholder">
            <a:extLst>
              <a:ext uri="{FF2B5EF4-FFF2-40B4-BE49-F238E27FC236}">
                <a16:creationId xmlns:a16="http://schemas.microsoft.com/office/drawing/2014/main" id="{1B1B336A-30A5-31FB-0744-39B5981B4A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344806"/>
            <a:ext cx="3960000" cy="45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  <p:sp>
        <p:nvSpPr>
          <p:cNvPr id="7" name="eufinancelogoplaceholder">
            <a:extLst>
              <a:ext uri="{FF2B5EF4-FFF2-40B4-BE49-F238E27FC236}">
                <a16:creationId xmlns:a16="http://schemas.microsoft.com/office/drawing/2014/main" id="{2EA21E00-D18D-3F08-9E5D-04C19AA74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2160000" y="5589741"/>
            <a:ext cx="3379905" cy="375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i-FI" sz="1400" b="1" baseline="30000" dirty="0">
              <a:solidFill>
                <a:srgbClr val="000000"/>
              </a:solidFill>
              <a:latin typeface="Felbridge Pro"/>
              <a:cs typeface="Felbridge Pro"/>
            </a:endParaRPr>
          </a:p>
        </p:txBody>
      </p:sp>
    </p:spTree>
    <p:extLst>
      <p:ext uri="{BB962C8B-B14F-4D97-AF65-F5344CB8AC3E}">
        <p14:creationId xmlns:p14="http://schemas.microsoft.com/office/powerpoint/2010/main" val="1997281149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aka_kuva_sininen" preserve="1" userDrawn="1">
  <p:cSld name="vaaka_kuva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AB4047D7-75ED-C176-9F2B-759FC50655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Lisää kuva kuvagalleriasta, Väylän kuvapankista tai omista tiedostoista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68E480F-6969-9C85-3F13-C2581A92F7D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4589338"/>
            <a:ext cx="12192000" cy="792000"/>
          </a:xfrm>
          <a:gradFill>
            <a:gsLst>
              <a:gs pos="100000">
                <a:schemeClr val="accent1">
                  <a:alpha val="11000"/>
                </a:schemeClr>
              </a:gs>
              <a:gs pos="0">
                <a:schemeClr val="tx2">
                  <a:alpha val="70000"/>
                </a:schemeClr>
              </a:gs>
            </a:gsLst>
            <a:lin ang="0" scaled="0"/>
          </a:gradFill>
        </p:spPr>
        <p:txBody>
          <a:bodyPr lIns="108000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alaotsikko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6A058AD-20D3-103F-BE1A-6A66EEE2A881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0" y="3510000"/>
            <a:ext cx="12192000" cy="1080000"/>
          </a:xfrm>
          <a:gradFill>
            <a:gsLst>
              <a:gs pos="100000">
                <a:schemeClr val="accent1">
                  <a:alpha val="11000"/>
                </a:schemeClr>
              </a:gs>
              <a:gs pos="0">
                <a:schemeClr val="tx2">
                  <a:alpha val="70000"/>
                </a:schemeClr>
              </a:gs>
            </a:gsLst>
            <a:lin ang="0" scaled="0"/>
          </a:gradFill>
        </p:spPr>
        <p:txBody>
          <a:bodyPr lIns="1080000" anchor="b">
            <a:norm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63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aka_kuva_vihrea" preserve="1" userDrawn="1">
  <p:cSld name="vaaka_kuva_vih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3">
            <a:extLst>
              <a:ext uri="{FF2B5EF4-FFF2-40B4-BE49-F238E27FC236}">
                <a16:creationId xmlns:a16="http://schemas.microsoft.com/office/drawing/2014/main" id="{37D1F390-B184-4B82-1464-B4F5FE461F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Lisää kuva kuvagalleriasta, Väylän kuvapankista tai omista tiedostoista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01834BC-D657-9433-05AE-301C6EFE0B6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4589338"/>
            <a:ext cx="12192000" cy="792000"/>
          </a:xfrm>
          <a:gradFill>
            <a:gsLst>
              <a:gs pos="100000">
                <a:schemeClr val="bg2">
                  <a:alpha val="11000"/>
                </a:schemeClr>
              </a:gs>
              <a:gs pos="0">
                <a:schemeClr val="accent4">
                  <a:alpha val="71000"/>
                </a:schemeClr>
              </a:gs>
            </a:gsLst>
            <a:lin ang="0" scaled="0"/>
          </a:gradFill>
        </p:spPr>
        <p:txBody>
          <a:bodyPr lIns="108000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alaotsikko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391C4EA-1BDA-2FE2-EC62-4C09E203DD3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0" y="3510000"/>
            <a:ext cx="12192000" cy="1080000"/>
          </a:xfrm>
          <a:gradFill>
            <a:gsLst>
              <a:gs pos="100000">
                <a:schemeClr val="bg2">
                  <a:alpha val="11000"/>
                </a:schemeClr>
              </a:gs>
              <a:gs pos="0">
                <a:schemeClr val="accent4">
                  <a:alpha val="71000"/>
                </a:schemeClr>
              </a:gs>
            </a:gsLst>
            <a:lin ang="0" scaled="0"/>
          </a:gradFill>
        </p:spPr>
        <p:txBody>
          <a:bodyPr lIns="1080000" anchor="b">
            <a:norm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190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aka_kuva_pinkki" preserve="1" userDrawn="1">
  <p:cSld name="vaaka_kuva_pinkk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552D661D-62EC-E4F9-7F2D-E30CA1F0A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Lisää kuva kuvagalleriasta, Väylän kuvapankista tai omista tiedostoista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F83D4C-14C0-1A7B-8488-471A0D5995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0" y="4589338"/>
            <a:ext cx="12192000" cy="792000"/>
          </a:xfrm>
          <a:gradFill>
            <a:gsLst>
              <a:gs pos="100000">
                <a:schemeClr val="accent5">
                  <a:alpha val="14000"/>
                </a:schemeClr>
              </a:gs>
              <a:gs pos="0">
                <a:schemeClr val="accent5">
                  <a:alpha val="77000"/>
                </a:schemeClr>
              </a:gs>
            </a:gsLst>
            <a:lin ang="0" scaled="0"/>
          </a:gradFill>
        </p:spPr>
        <p:txBody>
          <a:bodyPr lIns="1080000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alaotsikko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B0C59-FB4D-3FDE-13BC-9E175336B7A8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0" y="3510000"/>
            <a:ext cx="12192000" cy="1080000"/>
          </a:xfrm>
          <a:gradFill>
            <a:gsLst>
              <a:gs pos="100000">
                <a:schemeClr val="accent5">
                  <a:alpha val="14000"/>
                </a:schemeClr>
              </a:gs>
              <a:gs pos="0">
                <a:schemeClr val="accent5">
                  <a:alpha val="77000"/>
                </a:schemeClr>
              </a:gs>
            </a:gsLst>
            <a:lin ang="0" scaled="0"/>
          </a:gradFill>
        </p:spPr>
        <p:txBody>
          <a:bodyPr lIns="1080000" anchor="b">
            <a:normAutofit/>
          </a:bodyPr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Kirjoita</a:t>
            </a:r>
            <a:r>
              <a:rPr lang="en-US" dirty="0"/>
              <a:t> </a:t>
            </a:r>
            <a:r>
              <a:rPr lang="en-US" dirty="0" err="1"/>
              <a:t>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581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_teksti" preserve="1" userDrawn="1">
  <p:cSld name="kuva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955970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6955971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458CFA8-08E7-DAA8-E9CA-979753669B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920000" y="0"/>
            <a:ext cx="4284000" cy="6858000"/>
          </a:xfrm>
          <a:custGeom>
            <a:avLst/>
            <a:gdLst>
              <a:gd name="connsiteX0" fmla="*/ 0 w 4294800"/>
              <a:gd name="connsiteY0" fmla="*/ 0 h 6858000"/>
              <a:gd name="connsiteX1" fmla="*/ 4294800 w 4294800"/>
              <a:gd name="connsiteY1" fmla="*/ 0 h 6858000"/>
              <a:gd name="connsiteX2" fmla="*/ 4294800 w 4294800"/>
              <a:gd name="connsiteY2" fmla="*/ 6858000 h 6858000"/>
              <a:gd name="connsiteX3" fmla="*/ 0 w 4294800"/>
              <a:gd name="connsiteY3" fmla="*/ 6858000 h 6858000"/>
              <a:gd name="connsiteX4" fmla="*/ 0 w 4294800"/>
              <a:gd name="connsiteY4" fmla="*/ 0 h 6858000"/>
              <a:gd name="connsiteX0" fmla="*/ 1384662 w 4294800"/>
              <a:gd name="connsiteY0" fmla="*/ 0 h 6866708"/>
              <a:gd name="connsiteX1" fmla="*/ 4294800 w 4294800"/>
              <a:gd name="connsiteY1" fmla="*/ 8708 h 6866708"/>
              <a:gd name="connsiteX2" fmla="*/ 4294800 w 4294800"/>
              <a:gd name="connsiteY2" fmla="*/ 6866708 h 6866708"/>
              <a:gd name="connsiteX3" fmla="*/ 0 w 4294800"/>
              <a:gd name="connsiteY3" fmla="*/ 6866708 h 6866708"/>
              <a:gd name="connsiteX4" fmla="*/ 1384662 w 4294800"/>
              <a:gd name="connsiteY4" fmla="*/ 0 h 686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4800" h="6866708">
                <a:moveTo>
                  <a:pt x="1384662" y="0"/>
                </a:moveTo>
                <a:lnTo>
                  <a:pt x="4294800" y="8708"/>
                </a:lnTo>
                <a:lnTo>
                  <a:pt x="4294800" y="6866708"/>
                </a:lnTo>
                <a:lnTo>
                  <a:pt x="0" y="6866708"/>
                </a:lnTo>
                <a:lnTo>
                  <a:pt x="1384662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 typeface="Arial"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44832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kuva_teksti" preserve="1" userDrawn="1">
  <p:cSld name="levea_kuva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62006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813968"/>
            <a:ext cx="4177938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458CFA8-08E7-DAA8-E9CA-979753669B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732800" y="0"/>
            <a:ext cx="7459200" cy="6858000"/>
          </a:xfrm>
          <a:custGeom>
            <a:avLst/>
            <a:gdLst>
              <a:gd name="connsiteX0" fmla="*/ 0 w 4294800"/>
              <a:gd name="connsiteY0" fmla="*/ 0 h 6858000"/>
              <a:gd name="connsiteX1" fmla="*/ 4294800 w 4294800"/>
              <a:gd name="connsiteY1" fmla="*/ 0 h 6858000"/>
              <a:gd name="connsiteX2" fmla="*/ 4294800 w 4294800"/>
              <a:gd name="connsiteY2" fmla="*/ 6858000 h 6858000"/>
              <a:gd name="connsiteX3" fmla="*/ 0 w 4294800"/>
              <a:gd name="connsiteY3" fmla="*/ 6858000 h 6858000"/>
              <a:gd name="connsiteX4" fmla="*/ 0 w 4294800"/>
              <a:gd name="connsiteY4" fmla="*/ 0 h 6858000"/>
              <a:gd name="connsiteX0" fmla="*/ 1384662 w 4294800"/>
              <a:gd name="connsiteY0" fmla="*/ 0 h 6866708"/>
              <a:gd name="connsiteX1" fmla="*/ 4294800 w 4294800"/>
              <a:gd name="connsiteY1" fmla="*/ 8708 h 6866708"/>
              <a:gd name="connsiteX2" fmla="*/ 4294800 w 4294800"/>
              <a:gd name="connsiteY2" fmla="*/ 6866708 h 6866708"/>
              <a:gd name="connsiteX3" fmla="*/ 0 w 4294800"/>
              <a:gd name="connsiteY3" fmla="*/ 6866708 h 6866708"/>
              <a:gd name="connsiteX4" fmla="*/ 1384662 w 4294800"/>
              <a:gd name="connsiteY4" fmla="*/ 0 h 686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4800" h="6866708">
                <a:moveTo>
                  <a:pt x="1384662" y="0"/>
                </a:moveTo>
                <a:lnTo>
                  <a:pt x="4294800" y="8708"/>
                </a:lnTo>
                <a:lnTo>
                  <a:pt x="4294800" y="6866708"/>
                </a:lnTo>
                <a:lnTo>
                  <a:pt x="0" y="6866708"/>
                </a:lnTo>
                <a:lnTo>
                  <a:pt x="1384662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 typeface="Arial"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  <a:p>
            <a:endParaRPr lang="fi-FI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842974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ma_kuva_teksti" preserve="1" userDrawn="1">
  <p:cSld name="oma_kuva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527675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fi-FI" dirty="0"/>
              <a:t>Kirjoita tähän nimi</a:t>
            </a:r>
            <a:endParaRPr lang="en-US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A458CFA8-08E7-DAA8-E9CA-979753669B3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744339" y="8709"/>
            <a:ext cx="5439600" cy="6858000"/>
          </a:xfrm>
          <a:custGeom>
            <a:avLst/>
            <a:gdLst>
              <a:gd name="connsiteX0" fmla="*/ 0 w 4294800"/>
              <a:gd name="connsiteY0" fmla="*/ 0 h 6858000"/>
              <a:gd name="connsiteX1" fmla="*/ 4294800 w 4294800"/>
              <a:gd name="connsiteY1" fmla="*/ 0 h 6858000"/>
              <a:gd name="connsiteX2" fmla="*/ 4294800 w 4294800"/>
              <a:gd name="connsiteY2" fmla="*/ 6858000 h 6858000"/>
              <a:gd name="connsiteX3" fmla="*/ 0 w 4294800"/>
              <a:gd name="connsiteY3" fmla="*/ 6858000 h 6858000"/>
              <a:gd name="connsiteX4" fmla="*/ 0 w 4294800"/>
              <a:gd name="connsiteY4" fmla="*/ 0 h 6858000"/>
              <a:gd name="connsiteX0" fmla="*/ 1384662 w 4294800"/>
              <a:gd name="connsiteY0" fmla="*/ 0 h 6866708"/>
              <a:gd name="connsiteX1" fmla="*/ 4294800 w 4294800"/>
              <a:gd name="connsiteY1" fmla="*/ 8708 h 6866708"/>
              <a:gd name="connsiteX2" fmla="*/ 4294800 w 4294800"/>
              <a:gd name="connsiteY2" fmla="*/ 6866708 h 6866708"/>
              <a:gd name="connsiteX3" fmla="*/ 0 w 4294800"/>
              <a:gd name="connsiteY3" fmla="*/ 6866708 h 6866708"/>
              <a:gd name="connsiteX4" fmla="*/ 1384662 w 4294800"/>
              <a:gd name="connsiteY4" fmla="*/ 0 h 6866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4800" h="6866708">
                <a:moveTo>
                  <a:pt x="1384662" y="0"/>
                </a:moveTo>
                <a:lnTo>
                  <a:pt x="4294800" y="8708"/>
                </a:lnTo>
                <a:lnTo>
                  <a:pt x="4294800" y="6866708"/>
                </a:lnTo>
                <a:lnTo>
                  <a:pt x="0" y="6866708"/>
                </a:lnTo>
                <a:lnTo>
                  <a:pt x="1384662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r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 typeface="Arial"/>
              <a:buNone/>
              <a:tabLst/>
              <a:defRPr/>
            </a:pPr>
            <a:r>
              <a:rPr lang="fi-FI" dirty="0"/>
              <a:t>Lisää oma kuva</a:t>
            </a:r>
            <a:endParaRPr lang="en-US" dirty="0"/>
          </a:p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FE7494B-1547-CA50-9CF3-C058329BD5D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200" y="1793876"/>
            <a:ext cx="5527675" cy="4320000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i-FI" dirty="0"/>
              <a:t>Kirjoita tähän nimike</a:t>
            </a:r>
            <a:br>
              <a:rPr lang="fi-FI" dirty="0"/>
            </a:br>
            <a:r>
              <a:rPr lang="fi-FI" dirty="0"/>
              <a:t>Osasto/Yksikkö</a:t>
            </a:r>
            <a:br>
              <a:rPr lang="fi-FI" dirty="0"/>
            </a:br>
            <a:r>
              <a:rPr lang="fi-FI" dirty="0"/>
              <a:t>Sähköpostiosoite</a:t>
            </a:r>
            <a:br>
              <a:rPr lang="fi-FI" dirty="0"/>
            </a:br>
            <a:r>
              <a:rPr lang="fi-FI" dirty="0"/>
              <a:t>some</a:t>
            </a:r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060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ripalkki_teksti_sininen" preserve="1" userDrawn="1">
  <p:cSld name="varipalkki_teksti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029575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8029576" cy="4160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grpSp>
        <p:nvGrpSpPr>
          <p:cNvPr id="3" name="Ryhmä 2">
            <a:extLst>
              <a:ext uri="{FF2B5EF4-FFF2-40B4-BE49-F238E27FC236}">
                <a16:creationId xmlns:a16="http://schemas.microsoft.com/office/drawing/2014/main" id="{6460D66B-6E51-6FDF-D981-ABB668FF8A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36194" y="0"/>
            <a:ext cx="2548020" cy="6858000"/>
            <a:chOff x="9636194" y="0"/>
            <a:chExt cx="2548020" cy="6858000"/>
          </a:xfrm>
        </p:grpSpPr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F3ED7395-83A3-3DD8-B91B-C6FD2DD512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7226" y="292735"/>
              <a:ext cx="1833562" cy="1571625"/>
            </a:xfrm>
            <a:prstGeom prst="rect">
              <a:avLst/>
            </a:prstGeom>
          </p:spPr>
        </p:pic>
        <p:grpSp>
          <p:nvGrpSpPr>
            <p:cNvPr id="15" name="Ryhmä 14">
              <a:extLst>
                <a:ext uri="{FF2B5EF4-FFF2-40B4-BE49-F238E27FC236}">
                  <a16:creationId xmlns:a16="http://schemas.microsoft.com/office/drawing/2014/main" id="{AB624DEC-2732-7717-5E45-E5C24426D1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9636194" y="0"/>
              <a:ext cx="2548020" cy="6858000"/>
              <a:chOff x="9636194" y="0"/>
              <a:chExt cx="2548020" cy="6858000"/>
            </a:xfrm>
          </p:grpSpPr>
          <p:sp>
            <p:nvSpPr>
              <p:cNvPr id="9" name="Suorakulmio 8">
                <a:extLst>
                  <a:ext uri="{FF2B5EF4-FFF2-40B4-BE49-F238E27FC236}">
                    <a16:creationId xmlns:a16="http://schemas.microsoft.com/office/drawing/2014/main" id="{9B5879DD-5458-8E90-5B78-B61A4B3E2A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 userDrawn="1"/>
            </p:nvSpPr>
            <p:spPr>
              <a:xfrm>
                <a:off x="9636194" y="0"/>
                <a:ext cx="2548020" cy="6858000"/>
              </a:xfrm>
              <a:custGeom>
                <a:avLst/>
                <a:gdLst>
                  <a:gd name="connsiteX0" fmla="*/ 0 w 2246811"/>
                  <a:gd name="connsiteY0" fmla="*/ 0 h 6858000"/>
                  <a:gd name="connsiteX1" fmla="*/ 2246811 w 2246811"/>
                  <a:gd name="connsiteY1" fmla="*/ 0 h 6858000"/>
                  <a:gd name="connsiteX2" fmla="*/ 2246811 w 2246811"/>
                  <a:gd name="connsiteY2" fmla="*/ 6858000 h 6858000"/>
                  <a:gd name="connsiteX3" fmla="*/ 0 w 2246811"/>
                  <a:gd name="connsiteY3" fmla="*/ 6858000 h 6858000"/>
                  <a:gd name="connsiteX4" fmla="*/ 0 w 2246811"/>
                  <a:gd name="connsiteY4" fmla="*/ 0 h 6858000"/>
                  <a:gd name="connsiteX0" fmla="*/ 0 w 2246811"/>
                  <a:gd name="connsiteY0" fmla="*/ 0 h 6858000"/>
                  <a:gd name="connsiteX1" fmla="*/ 2246811 w 2246811"/>
                  <a:gd name="connsiteY1" fmla="*/ 0 h 6858000"/>
                  <a:gd name="connsiteX2" fmla="*/ 2246811 w 2246811"/>
                  <a:gd name="connsiteY2" fmla="*/ 6858000 h 6858000"/>
                  <a:gd name="connsiteX3" fmla="*/ 627017 w 2246811"/>
                  <a:gd name="connsiteY3" fmla="*/ 6858000 h 6858000"/>
                  <a:gd name="connsiteX4" fmla="*/ 0 w 2246811"/>
                  <a:gd name="connsiteY4" fmla="*/ 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46811" h="6858000">
                    <a:moveTo>
                      <a:pt x="0" y="0"/>
                    </a:moveTo>
                    <a:lnTo>
                      <a:pt x="2246811" y="0"/>
                    </a:lnTo>
                    <a:lnTo>
                      <a:pt x="2246811" y="6858000"/>
                    </a:lnTo>
                    <a:lnTo>
                      <a:pt x="627017" y="685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27000">
                    <a:schemeClr val="tx2"/>
                  </a:gs>
                  <a:gs pos="100000">
                    <a:schemeClr val="accent1"/>
                  </a:gs>
                </a:gsLst>
                <a:lin ang="0" scaled="0"/>
              </a:gradFill>
              <a:ln>
                <a:gradFill flip="none" rotWithShape="1">
                  <a:gsLst>
                    <a:gs pos="27000">
                      <a:schemeClr val="tx2"/>
                    </a:gs>
                    <a:gs pos="100000">
                      <a:schemeClr val="accent1"/>
                    </a:gs>
                  </a:gsLst>
                  <a:lin ang="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pic>
            <p:nvPicPr>
              <p:cNvPr id="14" name="Picture 3">
                <a:extLst>
                  <a:ext uri="{FF2B5EF4-FFF2-40B4-BE49-F238E27FC236}">
                    <a16:creationId xmlns:a16="http://schemas.microsoft.com/office/drawing/2014/main" id="{66BB957A-A95B-0424-ED14-DE7325DA53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77462" y="292735"/>
                <a:ext cx="1833562" cy="1571625"/>
              </a:xfrm>
              <a:prstGeom prst="rect">
                <a:avLst/>
              </a:prstGeom>
            </p:spPr>
          </p:pic>
        </p:grpSp>
      </p:grp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28943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ripalkki_teksti_vihrea" preserve="1" userDrawn="1">
  <p:cSld name="varipalkki_teksti_vih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029575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8029576" cy="4160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FE12A800-B557-2BF7-459A-AE820A38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45719" y="0"/>
            <a:ext cx="2548020" cy="6858000"/>
            <a:chOff x="9645719" y="0"/>
            <a:chExt cx="2548020" cy="6858000"/>
          </a:xfrm>
        </p:grpSpPr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F3ED7395-83A3-3DD8-B91B-C6FD2DD512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7226" y="292735"/>
              <a:ext cx="1833562" cy="1571625"/>
            </a:xfrm>
            <a:prstGeom prst="rect">
              <a:avLst/>
            </a:prstGeom>
          </p:spPr>
        </p:pic>
        <p:grpSp>
          <p:nvGrpSpPr>
            <p:cNvPr id="3" name="Ryhmä 2">
              <a:extLst>
                <a:ext uri="{FF2B5EF4-FFF2-40B4-BE49-F238E27FC236}">
                  <a16:creationId xmlns:a16="http://schemas.microsoft.com/office/drawing/2014/main" id="{AE4EC138-9B2A-E5AC-E31B-690AB90F5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9645719" y="0"/>
              <a:ext cx="2548020" cy="6858000"/>
              <a:chOff x="9645719" y="0"/>
              <a:chExt cx="2548020" cy="6858000"/>
            </a:xfrm>
          </p:grpSpPr>
          <p:sp>
            <p:nvSpPr>
              <p:cNvPr id="9" name="Suorakulmio 8">
                <a:extLst>
                  <a:ext uri="{FF2B5EF4-FFF2-40B4-BE49-F238E27FC236}">
                    <a16:creationId xmlns:a16="http://schemas.microsoft.com/office/drawing/2014/main" id="{9B5879DD-5458-8E90-5B78-B61A4B3E2A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 userDrawn="1"/>
            </p:nvSpPr>
            <p:spPr>
              <a:xfrm>
                <a:off x="9645719" y="0"/>
                <a:ext cx="2548020" cy="6858000"/>
              </a:xfrm>
              <a:custGeom>
                <a:avLst/>
                <a:gdLst>
                  <a:gd name="connsiteX0" fmla="*/ 0 w 2246811"/>
                  <a:gd name="connsiteY0" fmla="*/ 0 h 6858000"/>
                  <a:gd name="connsiteX1" fmla="*/ 2246811 w 2246811"/>
                  <a:gd name="connsiteY1" fmla="*/ 0 h 6858000"/>
                  <a:gd name="connsiteX2" fmla="*/ 2246811 w 2246811"/>
                  <a:gd name="connsiteY2" fmla="*/ 6858000 h 6858000"/>
                  <a:gd name="connsiteX3" fmla="*/ 0 w 2246811"/>
                  <a:gd name="connsiteY3" fmla="*/ 6858000 h 6858000"/>
                  <a:gd name="connsiteX4" fmla="*/ 0 w 2246811"/>
                  <a:gd name="connsiteY4" fmla="*/ 0 h 6858000"/>
                  <a:gd name="connsiteX0" fmla="*/ 0 w 2246811"/>
                  <a:gd name="connsiteY0" fmla="*/ 0 h 6858000"/>
                  <a:gd name="connsiteX1" fmla="*/ 2246811 w 2246811"/>
                  <a:gd name="connsiteY1" fmla="*/ 0 h 6858000"/>
                  <a:gd name="connsiteX2" fmla="*/ 2246811 w 2246811"/>
                  <a:gd name="connsiteY2" fmla="*/ 6858000 h 6858000"/>
                  <a:gd name="connsiteX3" fmla="*/ 627017 w 2246811"/>
                  <a:gd name="connsiteY3" fmla="*/ 6858000 h 6858000"/>
                  <a:gd name="connsiteX4" fmla="*/ 0 w 2246811"/>
                  <a:gd name="connsiteY4" fmla="*/ 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46811" h="6858000">
                    <a:moveTo>
                      <a:pt x="0" y="0"/>
                    </a:moveTo>
                    <a:lnTo>
                      <a:pt x="2246811" y="0"/>
                    </a:lnTo>
                    <a:lnTo>
                      <a:pt x="2246811" y="6858000"/>
                    </a:lnTo>
                    <a:lnTo>
                      <a:pt x="627017" y="685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4"/>
                  </a:gs>
                  <a:gs pos="100000">
                    <a:schemeClr val="bg2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pic>
            <p:nvPicPr>
              <p:cNvPr id="14" name="Picture 3">
                <a:extLst>
                  <a:ext uri="{FF2B5EF4-FFF2-40B4-BE49-F238E27FC236}">
                    <a16:creationId xmlns:a16="http://schemas.microsoft.com/office/drawing/2014/main" id="{66BB957A-A95B-0424-ED14-DE7325DA53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77462" y="292735"/>
                <a:ext cx="1833562" cy="157162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65710695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ripalkki_teksti_pinkki" preserve="1" userDrawn="1">
  <p:cSld name="varipalkki_teksti_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029575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8029576" cy="4160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E58E1E22-330C-39F9-E7F4-1D54989B9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5244" y="0"/>
            <a:ext cx="2548020" cy="6858000"/>
            <a:chOff x="9655244" y="0"/>
            <a:chExt cx="2548020" cy="6858000"/>
          </a:xfrm>
        </p:grpSpPr>
        <p:pic>
          <p:nvPicPr>
            <p:cNvPr id="4" name="Picture 3" descr="Logo&#10;&#10;Description automatically generated">
              <a:extLst>
                <a:ext uri="{FF2B5EF4-FFF2-40B4-BE49-F238E27FC236}">
                  <a16:creationId xmlns:a16="http://schemas.microsoft.com/office/drawing/2014/main" id="{F3ED7395-83A3-3DD8-B91B-C6FD2DD512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7226" y="292735"/>
              <a:ext cx="1833562" cy="1571625"/>
            </a:xfrm>
            <a:prstGeom prst="rect">
              <a:avLst/>
            </a:prstGeom>
          </p:spPr>
        </p:pic>
        <p:grpSp>
          <p:nvGrpSpPr>
            <p:cNvPr id="3" name="Ryhmä 2">
              <a:extLst>
                <a:ext uri="{FF2B5EF4-FFF2-40B4-BE49-F238E27FC236}">
                  <a16:creationId xmlns:a16="http://schemas.microsoft.com/office/drawing/2014/main" id="{6B19C80A-C58F-C557-85A0-970857495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9655244" y="0"/>
              <a:ext cx="2548020" cy="6858000"/>
              <a:chOff x="9636194" y="0"/>
              <a:chExt cx="2548020" cy="6858000"/>
            </a:xfrm>
          </p:grpSpPr>
          <p:sp>
            <p:nvSpPr>
              <p:cNvPr id="9" name="Suorakulmio 8">
                <a:extLst>
                  <a:ext uri="{FF2B5EF4-FFF2-40B4-BE49-F238E27FC236}">
                    <a16:creationId xmlns:a16="http://schemas.microsoft.com/office/drawing/2014/main" id="{9B5879DD-5458-8E90-5B78-B61A4B3E2A3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 userDrawn="1"/>
            </p:nvSpPr>
            <p:spPr>
              <a:xfrm>
                <a:off x="9636194" y="0"/>
                <a:ext cx="2548020" cy="6858000"/>
              </a:xfrm>
              <a:custGeom>
                <a:avLst/>
                <a:gdLst>
                  <a:gd name="connsiteX0" fmla="*/ 0 w 2246811"/>
                  <a:gd name="connsiteY0" fmla="*/ 0 h 6858000"/>
                  <a:gd name="connsiteX1" fmla="*/ 2246811 w 2246811"/>
                  <a:gd name="connsiteY1" fmla="*/ 0 h 6858000"/>
                  <a:gd name="connsiteX2" fmla="*/ 2246811 w 2246811"/>
                  <a:gd name="connsiteY2" fmla="*/ 6858000 h 6858000"/>
                  <a:gd name="connsiteX3" fmla="*/ 0 w 2246811"/>
                  <a:gd name="connsiteY3" fmla="*/ 6858000 h 6858000"/>
                  <a:gd name="connsiteX4" fmla="*/ 0 w 2246811"/>
                  <a:gd name="connsiteY4" fmla="*/ 0 h 6858000"/>
                  <a:gd name="connsiteX0" fmla="*/ 0 w 2246811"/>
                  <a:gd name="connsiteY0" fmla="*/ 0 h 6858000"/>
                  <a:gd name="connsiteX1" fmla="*/ 2246811 w 2246811"/>
                  <a:gd name="connsiteY1" fmla="*/ 0 h 6858000"/>
                  <a:gd name="connsiteX2" fmla="*/ 2246811 w 2246811"/>
                  <a:gd name="connsiteY2" fmla="*/ 6858000 h 6858000"/>
                  <a:gd name="connsiteX3" fmla="*/ 627017 w 2246811"/>
                  <a:gd name="connsiteY3" fmla="*/ 6858000 h 6858000"/>
                  <a:gd name="connsiteX4" fmla="*/ 0 w 2246811"/>
                  <a:gd name="connsiteY4" fmla="*/ 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46811" h="6858000">
                    <a:moveTo>
                      <a:pt x="0" y="0"/>
                    </a:moveTo>
                    <a:lnTo>
                      <a:pt x="2246811" y="0"/>
                    </a:lnTo>
                    <a:lnTo>
                      <a:pt x="2246811" y="6858000"/>
                    </a:lnTo>
                    <a:lnTo>
                      <a:pt x="627017" y="685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99500">
                    <a:srgbClr val="E50083"/>
                  </a:gs>
                  <a:gs pos="99000">
                    <a:schemeClr val="accent5">
                      <a:alpha val="72000"/>
                    </a:schemeClr>
                  </a:gs>
                  <a:gs pos="0">
                    <a:schemeClr val="accent5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pic>
            <p:nvPicPr>
              <p:cNvPr id="14" name="Picture 3">
                <a:extLst>
                  <a:ext uri="{FF2B5EF4-FFF2-40B4-BE49-F238E27FC236}">
                    <a16:creationId xmlns:a16="http://schemas.microsoft.com/office/drawing/2014/main" id="{66BB957A-A95B-0424-ED14-DE7325DA534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77462" y="292735"/>
                <a:ext cx="1833562" cy="157162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70866581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_kaksi_kuvaa" preserve="1" userDrawn="1">
  <p:cSld name="teksti_kaksi_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057776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1813968"/>
            <a:ext cx="4371975" cy="4160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525CEE5C-0ABB-5FAD-CD62-63A0C7F3CDC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792400" y="0"/>
            <a:ext cx="6399600" cy="3423600"/>
          </a:xfrm>
          <a:custGeom>
            <a:avLst/>
            <a:gdLst>
              <a:gd name="connsiteX0" fmla="*/ 0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0 w 6399600"/>
              <a:gd name="connsiteY4" fmla="*/ 0 h 3430800"/>
              <a:gd name="connsiteX0" fmla="*/ 504825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504825 w 6399600"/>
              <a:gd name="connsiteY4" fmla="*/ 0 h 3430800"/>
              <a:gd name="connsiteX0" fmla="*/ 581025 w 6399600"/>
              <a:gd name="connsiteY0" fmla="*/ 0 h 3440325"/>
              <a:gd name="connsiteX1" fmla="*/ 6399600 w 6399600"/>
              <a:gd name="connsiteY1" fmla="*/ 9525 h 3440325"/>
              <a:gd name="connsiteX2" fmla="*/ 6399600 w 6399600"/>
              <a:gd name="connsiteY2" fmla="*/ 3440325 h 3440325"/>
              <a:gd name="connsiteX3" fmla="*/ 0 w 6399600"/>
              <a:gd name="connsiteY3" fmla="*/ 3440325 h 3440325"/>
              <a:gd name="connsiteX4" fmla="*/ 581025 w 6399600"/>
              <a:gd name="connsiteY4" fmla="*/ 0 h 344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9600" h="3440325">
                <a:moveTo>
                  <a:pt x="581025" y="0"/>
                </a:moveTo>
                <a:lnTo>
                  <a:pt x="6399600" y="9525"/>
                </a:lnTo>
                <a:lnTo>
                  <a:pt x="6399600" y="3440325"/>
                </a:lnTo>
                <a:lnTo>
                  <a:pt x="0" y="3440325"/>
                </a:lnTo>
                <a:lnTo>
                  <a:pt x="581025" y="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Tx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</p:txBody>
      </p:sp>
      <p:sp>
        <p:nvSpPr>
          <p:cNvPr id="11" name="Kuvan paikkamerkki 6">
            <a:extLst>
              <a:ext uri="{FF2B5EF4-FFF2-40B4-BE49-F238E27FC236}">
                <a16:creationId xmlns:a16="http://schemas.microsoft.com/office/drawing/2014/main" id="{16011C4F-724D-8760-175C-BBD6FF19F17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211374" y="3456000"/>
            <a:ext cx="6980625" cy="3420000"/>
          </a:xfrm>
          <a:custGeom>
            <a:avLst/>
            <a:gdLst>
              <a:gd name="connsiteX0" fmla="*/ 0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0 w 6399600"/>
              <a:gd name="connsiteY4" fmla="*/ 0 h 3430800"/>
              <a:gd name="connsiteX0" fmla="*/ 504825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504825 w 6399600"/>
              <a:gd name="connsiteY4" fmla="*/ 0 h 3430800"/>
              <a:gd name="connsiteX0" fmla="*/ 581025 w 6399600"/>
              <a:gd name="connsiteY0" fmla="*/ 0 h 3440325"/>
              <a:gd name="connsiteX1" fmla="*/ 6399600 w 6399600"/>
              <a:gd name="connsiteY1" fmla="*/ 9525 h 3440325"/>
              <a:gd name="connsiteX2" fmla="*/ 6399600 w 6399600"/>
              <a:gd name="connsiteY2" fmla="*/ 3440325 h 3440325"/>
              <a:gd name="connsiteX3" fmla="*/ 0 w 6399600"/>
              <a:gd name="connsiteY3" fmla="*/ 3440325 h 3440325"/>
              <a:gd name="connsiteX4" fmla="*/ 581025 w 6399600"/>
              <a:gd name="connsiteY4" fmla="*/ 0 h 3440325"/>
              <a:gd name="connsiteX0" fmla="*/ 19050 w 6399600"/>
              <a:gd name="connsiteY0" fmla="*/ 0 h 3430800"/>
              <a:gd name="connsiteX1" fmla="*/ 6399600 w 6399600"/>
              <a:gd name="connsiteY1" fmla="*/ 0 h 3430800"/>
              <a:gd name="connsiteX2" fmla="*/ 6399600 w 6399600"/>
              <a:gd name="connsiteY2" fmla="*/ 3430800 h 3430800"/>
              <a:gd name="connsiteX3" fmla="*/ 0 w 6399600"/>
              <a:gd name="connsiteY3" fmla="*/ 3430800 h 3430800"/>
              <a:gd name="connsiteX4" fmla="*/ 19050 w 6399600"/>
              <a:gd name="connsiteY4" fmla="*/ 0 h 3430800"/>
              <a:gd name="connsiteX0" fmla="*/ 600075 w 6980625"/>
              <a:gd name="connsiteY0" fmla="*/ 0 h 3430800"/>
              <a:gd name="connsiteX1" fmla="*/ 6980625 w 6980625"/>
              <a:gd name="connsiteY1" fmla="*/ 0 h 3430800"/>
              <a:gd name="connsiteX2" fmla="*/ 6980625 w 6980625"/>
              <a:gd name="connsiteY2" fmla="*/ 3430800 h 3430800"/>
              <a:gd name="connsiteX3" fmla="*/ 0 w 6980625"/>
              <a:gd name="connsiteY3" fmla="*/ 3421275 h 3430800"/>
              <a:gd name="connsiteX4" fmla="*/ 600075 w 6980625"/>
              <a:gd name="connsiteY4" fmla="*/ 0 h 3430800"/>
              <a:gd name="connsiteX0" fmla="*/ 579979 w 6980625"/>
              <a:gd name="connsiteY0" fmla="*/ 0 h 3430800"/>
              <a:gd name="connsiteX1" fmla="*/ 6980625 w 6980625"/>
              <a:gd name="connsiteY1" fmla="*/ 0 h 3430800"/>
              <a:gd name="connsiteX2" fmla="*/ 6980625 w 6980625"/>
              <a:gd name="connsiteY2" fmla="*/ 3430800 h 3430800"/>
              <a:gd name="connsiteX3" fmla="*/ 0 w 6980625"/>
              <a:gd name="connsiteY3" fmla="*/ 3421275 h 3430800"/>
              <a:gd name="connsiteX4" fmla="*/ 579979 w 6980625"/>
              <a:gd name="connsiteY4" fmla="*/ 0 h 343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80625" h="3430800">
                <a:moveTo>
                  <a:pt x="579979" y="0"/>
                </a:moveTo>
                <a:lnTo>
                  <a:pt x="6980625" y="0"/>
                </a:lnTo>
                <a:lnTo>
                  <a:pt x="6980625" y="3430800"/>
                </a:lnTo>
                <a:lnTo>
                  <a:pt x="0" y="3421275"/>
                </a:lnTo>
                <a:lnTo>
                  <a:pt x="579979" y="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5AF"/>
              </a:buClr>
              <a:buSzTx/>
              <a:buFontTx/>
              <a:buNone/>
              <a:tabLst/>
              <a:defRPr/>
            </a:pPr>
            <a:r>
              <a:rPr lang="fi-FI" dirty="0"/>
              <a:t>Lisää kuva kuvagalleriasta, Väylän kuvapankista tai omista tiedostoista</a:t>
            </a:r>
            <a:endParaRPr lang="en-US" dirty="0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80185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dia" preserve="1" userDrawn="1">
  <p:cSld name="teks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35AEEA0D-4DDB-7C80-D5A9-2BC0F6746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690688"/>
            <a:ext cx="5067300" cy="416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8" name="Tekstin paikkamerkki 6">
            <a:extLst>
              <a:ext uri="{FF2B5EF4-FFF2-40B4-BE49-F238E27FC236}">
                <a16:creationId xmlns:a16="http://schemas.microsoft.com/office/drawing/2014/main" id="{9952975F-EC22-4458-763E-93FFB9184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76950" y="1690688"/>
            <a:ext cx="5067300" cy="416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pic>
        <p:nvPicPr>
          <p:cNvPr id="9" name="Picture 10" descr="Väyläviraston logo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85430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_graafi" preserve="1" userDrawn="1">
  <p:cSld name="teksti_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35AEEA0D-4DDB-7C80-D5A9-2BC0F6746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1775860"/>
            <a:ext cx="2486025" cy="416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10" name="Kaavion paikkamerkki 9">
            <a:extLst>
              <a:ext uri="{FF2B5EF4-FFF2-40B4-BE49-F238E27FC236}">
                <a16:creationId xmlns:a16="http://schemas.microsoft.com/office/drawing/2014/main" id="{CFB0F0F9-2B0C-1D59-6D78-D7BEBF88F50B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495674" y="1776413"/>
            <a:ext cx="8373600" cy="4161048"/>
          </a:xfrm>
        </p:spPr>
        <p:txBody>
          <a:bodyPr/>
          <a:lstStyle/>
          <a:p>
            <a:r>
              <a:rPr lang="en-US"/>
              <a:t>Click icon to add chart</a:t>
            </a:r>
            <a:endParaRPr lang="fi-FI"/>
          </a:p>
        </p:txBody>
      </p:sp>
      <p:pic>
        <p:nvPicPr>
          <p:cNvPr id="9" name="Picture 10" descr="Väyläviraston logo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95581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afi" preserve="1" userDrawn="1">
  <p:cSld name="graaf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A08C71-DAD5-0172-0B72-20CFAEED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640000" cy="1325563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10" name="Kaavion paikkamerkki 9">
            <a:extLst>
              <a:ext uri="{FF2B5EF4-FFF2-40B4-BE49-F238E27FC236}">
                <a16:creationId xmlns:a16="http://schemas.microsoft.com/office/drawing/2014/main" id="{CFB0F0F9-2B0C-1D59-6D78-D7BEBF88F50B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838200" y="1776413"/>
            <a:ext cx="11031074" cy="4172400"/>
          </a:xfrm>
        </p:spPr>
        <p:txBody>
          <a:bodyPr/>
          <a:lstStyle/>
          <a:p>
            <a:r>
              <a:rPr lang="en-US"/>
              <a:t>Click icon to add chart</a:t>
            </a:r>
            <a:endParaRPr lang="fi-FI"/>
          </a:p>
        </p:txBody>
      </p:sp>
      <p:pic>
        <p:nvPicPr>
          <p:cNvPr id="9" name="Picture 10" descr="Väyläviraston logo">
            <a:extLst>
              <a:ext uri="{FF2B5EF4-FFF2-40B4-BE49-F238E27FC236}">
                <a16:creationId xmlns:a16="http://schemas.microsoft.com/office/drawing/2014/main" id="{6FCB4996-D36E-B9B0-A1BC-A9C9A5303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469" y="381235"/>
            <a:ext cx="1673549" cy="13946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EA835E9-4402-B8D6-CFD0-FE95BCF03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75914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varipalkki_teksti_sininen" preserve="1" userDrawn="1">
  <p:cSld name="levea_varipalkki_teksti_sin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4998823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8" y="1813967"/>
            <a:ext cx="4998825" cy="416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Ryhmä 6">
            <a:extLst>
              <a:ext uri="{FF2B5EF4-FFF2-40B4-BE49-F238E27FC236}">
                <a16:creationId xmlns:a16="http://schemas.microsoft.com/office/drawing/2014/main" id="{E83F3351-3664-E6F2-DD7C-91425A800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014701" y="0"/>
            <a:ext cx="6174000" cy="6872927"/>
            <a:chOff x="6014701" y="0"/>
            <a:chExt cx="6174000" cy="6872927"/>
          </a:xfrm>
        </p:grpSpPr>
        <p:sp>
          <p:nvSpPr>
            <p:cNvPr id="9" name="Suorakulmio 8" descr="ogo&#10;&#10;Description automatically generated">
              <a:extLst>
                <a:ext uri="{FF2B5EF4-FFF2-40B4-BE49-F238E27FC236}">
                  <a16:creationId xmlns:a16="http://schemas.microsoft.com/office/drawing/2014/main" id="{9B5879DD-5458-8E90-5B78-B61A4B3E2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14701" y="0"/>
              <a:ext cx="6174000" cy="6872927"/>
            </a:xfrm>
            <a:custGeom>
              <a:avLst/>
              <a:gdLst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0 w 2246811"/>
                <a:gd name="connsiteY3" fmla="*/ 6858000 h 6858000"/>
                <a:gd name="connsiteX4" fmla="*/ 0 w 2246811"/>
                <a:gd name="connsiteY4" fmla="*/ 0 h 6858000"/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627017 w 2246811"/>
                <a:gd name="connsiteY3" fmla="*/ 6858000 h 6858000"/>
                <a:gd name="connsiteX4" fmla="*/ 0 w 2246811"/>
                <a:gd name="connsiteY4" fmla="*/ 0 h 6858000"/>
                <a:gd name="connsiteX0" fmla="*/ 0 w 1657542"/>
                <a:gd name="connsiteY0" fmla="*/ 28575 h 6858000"/>
                <a:gd name="connsiteX1" fmla="*/ 1657542 w 1657542"/>
                <a:gd name="connsiteY1" fmla="*/ 0 h 6858000"/>
                <a:gd name="connsiteX2" fmla="*/ 1657542 w 1657542"/>
                <a:gd name="connsiteY2" fmla="*/ 6858000 h 6858000"/>
                <a:gd name="connsiteX3" fmla="*/ 37748 w 1657542"/>
                <a:gd name="connsiteY3" fmla="*/ 6858000 h 6858000"/>
                <a:gd name="connsiteX4" fmla="*/ 0 w 1657542"/>
                <a:gd name="connsiteY4" fmla="*/ 28575 h 6858000"/>
                <a:gd name="connsiteX0" fmla="*/ 717903 w 2375445"/>
                <a:gd name="connsiteY0" fmla="*/ 28575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28575 h 6867525"/>
                <a:gd name="connsiteX0" fmla="*/ 717903 w 2375445"/>
                <a:gd name="connsiteY0" fmla="*/ 0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0 h 6867525"/>
                <a:gd name="connsiteX0" fmla="*/ 717903 w 2375445"/>
                <a:gd name="connsiteY0" fmla="*/ 0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0 h 6867525"/>
                <a:gd name="connsiteX0" fmla="*/ 472365 w 2375445"/>
                <a:gd name="connsiteY0" fmla="*/ 0 h 6886575"/>
                <a:gd name="connsiteX1" fmla="*/ 2375445 w 2375445"/>
                <a:gd name="connsiteY1" fmla="*/ 19050 h 6886575"/>
                <a:gd name="connsiteX2" fmla="*/ 2375445 w 2375445"/>
                <a:gd name="connsiteY2" fmla="*/ 6877050 h 6886575"/>
                <a:gd name="connsiteX3" fmla="*/ 0 w 2375445"/>
                <a:gd name="connsiteY3" fmla="*/ 6886575 h 6886575"/>
                <a:gd name="connsiteX4" fmla="*/ 472365 w 2375445"/>
                <a:gd name="connsiteY4" fmla="*/ 0 h 6886575"/>
                <a:gd name="connsiteX0" fmla="*/ 474991 w 2375445"/>
                <a:gd name="connsiteY0" fmla="*/ 0 h 6872927"/>
                <a:gd name="connsiteX1" fmla="*/ 2375445 w 2375445"/>
                <a:gd name="connsiteY1" fmla="*/ 5402 h 6872927"/>
                <a:gd name="connsiteX2" fmla="*/ 2375445 w 2375445"/>
                <a:gd name="connsiteY2" fmla="*/ 6863402 h 6872927"/>
                <a:gd name="connsiteX3" fmla="*/ 0 w 2375445"/>
                <a:gd name="connsiteY3" fmla="*/ 6872927 h 6872927"/>
                <a:gd name="connsiteX4" fmla="*/ 474991 w 2375445"/>
                <a:gd name="connsiteY4" fmla="*/ 0 h 68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5445" h="6872927">
                  <a:moveTo>
                    <a:pt x="474991" y="0"/>
                  </a:moveTo>
                  <a:lnTo>
                    <a:pt x="2375445" y="5402"/>
                  </a:lnTo>
                  <a:lnTo>
                    <a:pt x="2375445" y="6863402"/>
                  </a:lnTo>
                  <a:lnTo>
                    <a:pt x="0" y="6872927"/>
                  </a:lnTo>
                  <a:lnTo>
                    <a:pt x="474991" y="0"/>
                  </a:lnTo>
                  <a:close/>
                </a:path>
              </a:pathLst>
            </a:custGeom>
            <a:gradFill>
              <a:gsLst>
                <a:gs pos="27000">
                  <a:schemeClr val="tx2"/>
                </a:gs>
                <a:gs pos="100000">
                  <a:schemeClr val="accent1"/>
                </a:gs>
              </a:gsLst>
              <a:lin ang="0" scaled="0"/>
            </a:gradFill>
            <a:ln>
              <a:gradFill flip="none" rotWithShape="1">
                <a:gsLst>
                  <a:gs pos="27000">
                    <a:schemeClr val="tx2"/>
                  </a:gs>
                  <a:gs pos="100000">
                    <a:schemeClr val="accent1"/>
                  </a:gs>
                </a:gsLst>
                <a:lin ang="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/>
            </a:p>
          </p:txBody>
        </p:sp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66BB957A-A95B-0424-ED14-DE7325DA5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462" y="292735"/>
              <a:ext cx="1833562" cy="15716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8576461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varipalkki_teksti_vihrea" preserve="1" userDrawn="1">
  <p:cSld name="levea_varipalkki_teksti_vih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4998823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8" y="1813968"/>
            <a:ext cx="4998825" cy="416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Ryhmä 6">
            <a:extLst>
              <a:ext uri="{FF2B5EF4-FFF2-40B4-BE49-F238E27FC236}">
                <a16:creationId xmlns:a16="http://schemas.microsoft.com/office/drawing/2014/main" id="{591FEF7D-CAD8-A887-CD45-EA3B051F0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024226" y="0"/>
            <a:ext cx="6174000" cy="6872927"/>
            <a:chOff x="6024226" y="0"/>
            <a:chExt cx="6174000" cy="6872927"/>
          </a:xfrm>
        </p:grpSpPr>
        <p:sp>
          <p:nvSpPr>
            <p:cNvPr id="9" name="Suorakulmio 8" descr="Logo&#10;&#10;Description automatically generated">
              <a:extLst>
                <a:ext uri="{FF2B5EF4-FFF2-40B4-BE49-F238E27FC236}">
                  <a16:creationId xmlns:a16="http://schemas.microsoft.com/office/drawing/2014/main" id="{9B5879DD-5458-8E90-5B78-B61A4B3E2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24226" y="0"/>
              <a:ext cx="6174000" cy="6872927"/>
            </a:xfrm>
            <a:custGeom>
              <a:avLst/>
              <a:gdLst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0 w 2246811"/>
                <a:gd name="connsiteY3" fmla="*/ 6858000 h 6858000"/>
                <a:gd name="connsiteX4" fmla="*/ 0 w 2246811"/>
                <a:gd name="connsiteY4" fmla="*/ 0 h 6858000"/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627017 w 2246811"/>
                <a:gd name="connsiteY3" fmla="*/ 6858000 h 6858000"/>
                <a:gd name="connsiteX4" fmla="*/ 0 w 2246811"/>
                <a:gd name="connsiteY4" fmla="*/ 0 h 6858000"/>
                <a:gd name="connsiteX0" fmla="*/ 0 w 1657542"/>
                <a:gd name="connsiteY0" fmla="*/ 28575 h 6858000"/>
                <a:gd name="connsiteX1" fmla="*/ 1657542 w 1657542"/>
                <a:gd name="connsiteY1" fmla="*/ 0 h 6858000"/>
                <a:gd name="connsiteX2" fmla="*/ 1657542 w 1657542"/>
                <a:gd name="connsiteY2" fmla="*/ 6858000 h 6858000"/>
                <a:gd name="connsiteX3" fmla="*/ 37748 w 1657542"/>
                <a:gd name="connsiteY3" fmla="*/ 6858000 h 6858000"/>
                <a:gd name="connsiteX4" fmla="*/ 0 w 1657542"/>
                <a:gd name="connsiteY4" fmla="*/ 28575 h 6858000"/>
                <a:gd name="connsiteX0" fmla="*/ 717903 w 2375445"/>
                <a:gd name="connsiteY0" fmla="*/ 28575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28575 h 6867525"/>
                <a:gd name="connsiteX0" fmla="*/ 717903 w 2375445"/>
                <a:gd name="connsiteY0" fmla="*/ 0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0 h 6867525"/>
                <a:gd name="connsiteX0" fmla="*/ 717903 w 2375445"/>
                <a:gd name="connsiteY0" fmla="*/ 0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0 h 6867525"/>
                <a:gd name="connsiteX0" fmla="*/ 472365 w 2375445"/>
                <a:gd name="connsiteY0" fmla="*/ 0 h 6886575"/>
                <a:gd name="connsiteX1" fmla="*/ 2375445 w 2375445"/>
                <a:gd name="connsiteY1" fmla="*/ 19050 h 6886575"/>
                <a:gd name="connsiteX2" fmla="*/ 2375445 w 2375445"/>
                <a:gd name="connsiteY2" fmla="*/ 6877050 h 6886575"/>
                <a:gd name="connsiteX3" fmla="*/ 0 w 2375445"/>
                <a:gd name="connsiteY3" fmla="*/ 6886575 h 6886575"/>
                <a:gd name="connsiteX4" fmla="*/ 472365 w 2375445"/>
                <a:gd name="connsiteY4" fmla="*/ 0 h 6886575"/>
                <a:gd name="connsiteX0" fmla="*/ 474991 w 2375445"/>
                <a:gd name="connsiteY0" fmla="*/ 0 h 6872927"/>
                <a:gd name="connsiteX1" fmla="*/ 2375445 w 2375445"/>
                <a:gd name="connsiteY1" fmla="*/ 5402 h 6872927"/>
                <a:gd name="connsiteX2" fmla="*/ 2375445 w 2375445"/>
                <a:gd name="connsiteY2" fmla="*/ 6863402 h 6872927"/>
                <a:gd name="connsiteX3" fmla="*/ 0 w 2375445"/>
                <a:gd name="connsiteY3" fmla="*/ 6872927 h 6872927"/>
                <a:gd name="connsiteX4" fmla="*/ 474991 w 2375445"/>
                <a:gd name="connsiteY4" fmla="*/ 0 h 68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5445" h="6872927">
                  <a:moveTo>
                    <a:pt x="474991" y="0"/>
                  </a:moveTo>
                  <a:lnTo>
                    <a:pt x="2375445" y="5402"/>
                  </a:lnTo>
                  <a:lnTo>
                    <a:pt x="2375445" y="6863402"/>
                  </a:lnTo>
                  <a:lnTo>
                    <a:pt x="0" y="6872927"/>
                  </a:lnTo>
                  <a:lnTo>
                    <a:pt x="474991" y="0"/>
                  </a:lnTo>
                  <a:close/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bg2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66BB957A-A95B-0424-ED14-DE7325DA5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462" y="292735"/>
              <a:ext cx="1833562" cy="15716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7836350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vea_varipalkki_teksti_pinkki" preserve="1" userDrawn="1">
  <p:cSld name="levea_varipalkki_teksti_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4998823" cy="1325563"/>
          </a:xfrm>
        </p:spPr>
        <p:txBody>
          <a:bodyPr>
            <a:normAutofit/>
          </a:bodyPr>
          <a:lstStyle>
            <a:lvl1pPr>
              <a:defRPr sz="3200" b="1" i="0" baseline="0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289C589-D0B7-CF7C-D481-B7C91F6295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8" y="1813968"/>
            <a:ext cx="4998825" cy="416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8" name="Dian numeron paikkamerkki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" name="Ryhmä 2">
            <a:extLst>
              <a:ext uri="{FF2B5EF4-FFF2-40B4-BE49-F238E27FC236}">
                <a16:creationId xmlns:a16="http://schemas.microsoft.com/office/drawing/2014/main" id="{0FF513F4-A0EE-7D01-E70F-9949F2BAC684}"/>
              </a:ext>
            </a:extLst>
          </p:cNvPr>
          <p:cNvGrpSpPr/>
          <p:nvPr userDrawn="1"/>
        </p:nvGrpSpPr>
        <p:grpSpPr>
          <a:xfrm>
            <a:off x="6024226" y="0"/>
            <a:ext cx="6174000" cy="6872927"/>
            <a:chOff x="6024226" y="0"/>
            <a:chExt cx="6174000" cy="6872927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9B5879DD-5458-8E90-5B78-B61A4B3E2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24226" y="0"/>
              <a:ext cx="6174000" cy="6872927"/>
            </a:xfrm>
            <a:custGeom>
              <a:avLst/>
              <a:gdLst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0 w 2246811"/>
                <a:gd name="connsiteY3" fmla="*/ 6858000 h 6858000"/>
                <a:gd name="connsiteX4" fmla="*/ 0 w 2246811"/>
                <a:gd name="connsiteY4" fmla="*/ 0 h 6858000"/>
                <a:gd name="connsiteX0" fmla="*/ 0 w 2246811"/>
                <a:gd name="connsiteY0" fmla="*/ 0 h 6858000"/>
                <a:gd name="connsiteX1" fmla="*/ 2246811 w 2246811"/>
                <a:gd name="connsiteY1" fmla="*/ 0 h 6858000"/>
                <a:gd name="connsiteX2" fmla="*/ 2246811 w 2246811"/>
                <a:gd name="connsiteY2" fmla="*/ 6858000 h 6858000"/>
                <a:gd name="connsiteX3" fmla="*/ 627017 w 2246811"/>
                <a:gd name="connsiteY3" fmla="*/ 6858000 h 6858000"/>
                <a:gd name="connsiteX4" fmla="*/ 0 w 2246811"/>
                <a:gd name="connsiteY4" fmla="*/ 0 h 6858000"/>
                <a:gd name="connsiteX0" fmla="*/ 0 w 1657542"/>
                <a:gd name="connsiteY0" fmla="*/ 28575 h 6858000"/>
                <a:gd name="connsiteX1" fmla="*/ 1657542 w 1657542"/>
                <a:gd name="connsiteY1" fmla="*/ 0 h 6858000"/>
                <a:gd name="connsiteX2" fmla="*/ 1657542 w 1657542"/>
                <a:gd name="connsiteY2" fmla="*/ 6858000 h 6858000"/>
                <a:gd name="connsiteX3" fmla="*/ 37748 w 1657542"/>
                <a:gd name="connsiteY3" fmla="*/ 6858000 h 6858000"/>
                <a:gd name="connsiteX4" fmla="*/ 0 w 1657542"/>
                <a:gd name="connsiteY4" fmla="*/ 28575 h 6858000"/>
                <a:gd name="connsiteX0" fmla="*/ 717903 w 2375445"/>
                <a:gd name="connsiteY0" fmla="*/ 28575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28575 h 6867525"/>
                <a:gd name="connsiteX0" fmla="*/ 717903 w 2375445"/>
                <a:gd name="connsiteY0" fmla="*/ 0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0 h 6867525"/>
                <a:gd name="connsiteX0" fmla="*/ 717903 w 2375445"/>
                <a:gd name="connsiteY0" fmla="*/ 0 h 6867525"/>
                <a:gd name="connsiteX1" fmla="*/ 2375445 w 2375445"/>
                <a:gd name="connsiteY1" fmla="*/ 0 h 6867525"/>
                <a:gd name="connsiteX2" fmla="*/ 2375445 w 2375445"/>
                <a:gd name="connsiteY2" fmla="*/ 6858000 h 6867525"/>
                <a:gd name="connsiteX3" fmla="*/ 0 w 2375445"/>
                <a:gd name="connsiteY3" fmla="*/ 6867525 h 6867525"/>
                <a:gd name="connsiteX4" fmla="*/ 717903 w 2375445"/>
                <a:gd name="connsiteY4" fmla="*/ 0 h 6867525"/>
                <a:gd name="connsiteX0" fmla="*/ 472365 w 2375445"/>
                <a:gd name="connsiteY0" fmla="*/ 0 h 6886575"/>
                <a:gd name="connsiteX1" fmla="*/ 2375445 w 2375445"/>
                <a:gd name="connsiteY1" fmla="*/ 19050 h 6886575"/>
                <a:gd name="connsiteX2" fmla="*/ 2375445 w 2375445"/>
                <a:gd name="connsiteY2" fmla="*/ 6877050 h 6886575"/>
                <a:gd name="connsiteX3" fmla="*/ 0 w 2375445"/>
                <a:gd name="connsiteY3" fmla="*/ 6886575 h 6886575"/>
                <a:gd name="connsiteX4" fmla="*/ 472365 w 2375445"/>
                <a:gd name="connsiteY4" fmla="*/ 0 h 6886575"/>
                <a:gd name="connsiteX0" fmla="*/ 474991 w 2375445"/>
                <a:gd name="connsiteY0" fmla="*/ 0 h 6872927"/>
                <a:gd name="connsiteX1" fmla="*/ 2375445 w 2375445"/>
                <a:gd name="connsiteY1" fmla="*/ 5402 h 6872927"/>
                <a:gd name="connsiteX2" fmla="*/ 2375445 w 2375445"/>
                <a:gd name="connsiteY2" fmla="*/ 6863402 h 6872927"/>
                <a:gd name="connsiteX3" fmla="*/ 0 w 2375445"/>
                <a:gd name="connsiteY3" fmla="*/ 6872927 h 6872927"/>
                <a:gd name="connsiteX4" fmla="*/ 474991 w 2375445"/>
                <a:gd name="connsiteY4" fmla="*/ 0 h 68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5445" h="6872927">
                  <a:moveTo>
                    <a:pt x="474991" y="0"/>
                  </a:moveTo>
                  <a:lnTo>
                    <a:pt x="2375445" y="5402"/>
                  </a:lnTo>
                  <a:lnTo>
                    <a:pt x="2375445" y="6863402"/>
                  </a:lnTo>
                  <a:lnTo>
                    <a:pt x="0" y="6872927"/>
                  </a:lnTo>
                  <a:lnTo>
                    <a:pt x="474991" y="0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5">
                    <a:alpha val="63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66BB957A-A95B-0424-ED14-DE7325DA53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462" y="292735"/>
              <a:ext cx="1833562" cy="15716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1605374"/>
      </p:ext>
    </p:extLst>
  </p:cSld>
  <p:clrMapOvr>
    <a:masterClrMapping/>
  </p:clrMapOvr>
  <p:hf hd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sityksen loppudia">
            <a:extLst>
              <a:ext uri="{FF2B5EF4-FFF2-40B4-BE49-F238E27FC236}">
                <a16:creationId xmlns:a16="http://schemas.microsoft.com/office/drawing/2014/main" id="{8011D531-C477-E90E-BB81-1C49976BFEA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73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äliotsikko">
  <p:cSld name="Väliotsikko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/>
          <p:nvPr/>
        </p:nvSpPr>
        <p:spPr>
          <a:xfrm>
            <a:off x="0" y="0"/>
            <a:ext cx="12192000" cy="6873237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>
            <a:off x="777240" y="728662"/>
            <a:ext cx="10322560" cy="5400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2882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orient="horz" pos="3861">
          <p15:clr>
            <a:srgbClr val="FBAE40"/>
          </p15:clr>
        </p15:guide>
        <p15:guide id="4" pos="461">
          <p15:clr>
            <a:srgbClr val="FBAE40"/>
          </p15:clr>
        </p15:guide>
        <p15:guide id="5" pos="7219">
          <p15:clr>
            <a:srgbClr val="FBAE40"/>
          </p15:clr>
        </p15:guide>
        <p15:guide id="6" orient="horz" pos="459">
          <p15:clr>
            <a:srgbClr val="FBAE40"/>
          </p15:clr>
        </p15:guide>
        <p15:guide id="7" orient="horz" pos="913">
          <p15:clr>
            <a:srgbClr val="FBAE40"/>
          </p15:clr>
        </p15:guide>
        <p15:guide id="8" orient="horz" pos="1139">
          <p15:clr>
            <a:srgbClr val="FBAE40"/>
          </p15:clr>
        </p15:guide>
        <p15:guide id="9" pos="699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ipätekstiä, kolme palstaa">
  <p:cSld name="Leipätekstiä, kolme palstaa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3"/>
          <p:cNvSpPr/>
          <p:nvPr/>
        </p:nvSpPr>
        <p:spPr>
          <a:xfrm rot="-5400000">
            <a:off x="8383529" y="3064763"/>
            <a:ext cx="6873238" cy="743709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" name="Google Shape;16;p13"/>
          <p:cNvSpPr txBox="1"/>
          <p:nvPr/>
        </p:nvSpPr>
        <p:spPr>
          <a:xfrm>
            <a:off x="11099800" y="6334224"/>
            <a:ext cx="144466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400" b="1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400" b="1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" name="Google Shape;17;p13"/>
          <p:cNvSpPr txBox="1">
            <a:spLocks noGrp="1"/>
          </p:cNvSpPr>
          <p:nvPr>
            <p:ph type="body" idx="1"/>
          </p:nvPr>
        </p:nvSpPr>
        <p:spPr>
          <a:xfrm>
            <a:off x="731838" y="728663"/>
            <a:ext cx="10717212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8" name="Google Shape;18;p13"/>
          <p:cNvSpPr/>
          <p:nvPr/>
        </p:nvSpPr>
        <p:spPr>
          <a:xfrm rot="-5400000" flipH="1">
            <a:off x="8383529" y="3064765"/>
            <a:ext cx="6873238" cy="743709"/>
          </a:xfrm>
          <a:prstGeom prst="rtTriangle">
            <a:avLst/>
          </a:prstGeom>
          <a:solidFill>
            <a:schemeClr val="lt2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2"/>
          </p:nvPr>
        </p:nvSpPr>
        <p:spPr>
          <a:xfrm>
            <a:off x="731838" y="1808163"/>
            <a:ext cx="10367962" cy="4321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35328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orient="horz" pos="3861">
          <p15:clr>
            <a:srgbClr val="FBAE40"/>
          </p15:clr>
        </p15:guide>
        <p15:guide id="4" pos="461">
          <p15:clr>
            <a:srgbClr val="FBAE40"/>
          </p15:clr>
        </p15:guide>
        <p15:guide id="5" pos="7219">
          <p15:clr>
            <a:srgbClr val="FBAE40"/>
          </p15:clr>
        </p15:guide>
        <p15:guide id="6" orient="horz" pos="459">
          <p15:clr>
            <a:srgbClr val="FBAE40"/>
          </p15:clr>
        </p15:guide>
        <p15:guide id="7" orient="horz" pos="913">
          <p15:clr>
            <a:srgbClr val="FBAE40"/>
          </p15:clr>
        </p15:guide>
        <p15:guide id="8" orient="horz" pos="1117">
          <p15:clr>
            <a:srgbClr val="FBAE40"/>
          </p15:clr>
        </p15:guide>
        <p15:guide id="9" pos="699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nsilehti 1. vaihtoehto">
  <p:cSld name="Kansilehti 1. vaihtoehto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14" descr="Väylävirasto logo, Trafikledsverket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17920" y="1051855"/>
            <a:ext cx="5753917" cy="479493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4"/>
          <p:cNvSpPr/>
          <p:nvPr/>
        </p:nvSpPr>
        <p:spPr>
          <a:xfrm>
            <a:off x="-160" y="0"/>
            <a:ext cx="6096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3" name="Google Shape;23;p14"/>
          <p:cNvSpPr txBox="1">
            <a:spLocks noGrp="1"/>
          </p:cNvSpPr>
          <p:nvPr>
            <p:ph type="ctrTitle"/>
          </p:nvPr>
        </p:nvSpPr>
        <p:spPr>
          <a:xfrm>
            <a:off x="776923" y="1671853"/>
            <a:ext cx="4541835" cy="1448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  <a:defRPr sz="3200" b="1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body" idx="1"/>
          </p:nvPr>
        </p:nvSpPr>
        <p:spPr>
          <a:xfrm>
            <a:off x="777964" y="4745328"/>
            <a:ext cx="454151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2"/>
          </p:nvPr>
        </p:nvSpPr>
        <p:spPr>
          <a:xfrm>
            <a:off x="2187953" y="5013183"/>
            <a:ext cx="2727958" cy="251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/>
          <p:nvPr/>
        </p:nvSpPr>
        <p:spPr>
          <a:xfrm>
            <a:off x="787173" y="5027865"/>
            <a:ext cx="1801431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0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Väyläviraston julkaisuja,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98308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58">
          <p15:clr>
            <a:srgbClr val="FBAE40"/>
          </p15:clr>
        </p15:guide>
        <p15:guide id="2" orient="horz" pos="1162">
          <p15:clr>
            <a:srgbClr val="FBAE40"/>
          </p15:clr>
        </p15:guide>
        <p15:guide id="3" pos="55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00350" y="6356350"/>
            <a:ext cx="22124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1756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fi-FI"/>
              <a:t>20.2.2023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7249" y="6356350"/>
            <a:ext cx="5619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BD4A0EF-951A-4343-A672-F31B58E68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0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62" r:id="rId2"/>
    <p:sldLayoutId id="2147483764" r:id="rId3"/>
    <p:sldLayoutId id="2147483765" r:id="rId4"/>
    <p:sldLayoutId id="2147483763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  <p:sldLayoutId id="2147483780" r:id="rId20"/>
    <p:sldLayoutId id="2147483781" r:id="rId21"/>
    <p:sldLayoutId id="2147483782" r:id="rId2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4400" indent="-284400" algn="l" defTabSz="914400" rtl="0" eaLnBrk="1" latinLnBrk="0" hangingPunct="1">
        <a:lnSpc>
          <a:spcPct val="150000"/>
        </a:lnSpc>
        <a:spcBef>
          <a:spcPts val="1000"/>
        </a:spcBef>
        <a:buClr>
          <a:srgbClr val="0065AF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1600" indent="-284400" algn="l" defTabSz="914400" rtl="0" eaLnBrk="1" latinLnBrk="0" hangingPunct="1">
        <a:lnSpc>
          <a:spcPct val="150000"/>
        </a:lnSpc>
        <a:spcBef>
          <a:spcPts val="500"/>
        </a:spcBef>
        <a:buClr>
          <a:srgbClr val="0065AF"/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200" indent="-172800" algn="l" defTabSz="914400" rtl="0" eaLnBrk="1" latinLnBrk="0" hangingPunct="1">
        <a:lnSpc>
          <a:spcPct val="150000"/>
        </a:lnSpc>
        <a:spcBef>
          <a:spcPts val="500"/>
        </a:spcBef>
        <a:buClr>
          <a:srgbClr val="0065AF"/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72800" algn="l" defTabSz="914400" rtl="0" eaLnBrk="1" latinLnBrk="0" hangingPunct="1">
        <a:lnSpc>
          <a:spcPct val="150000"/>
        </a:lnSpc>
        <a:spcBef>
          <a:spcPts val="500"/>
        </a:spcBef>
        <a:buClr>
          <a:srgbClr val="0065AF"/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172800" algn="l" defTabSz="914400" rtl="0" eaLnBrk="1" latinLnBrk="0" hangingPunct="1">
        <a:lnSpc>
          <a:spcPct val="150000"/>
        </a:lnSpc>
        <a:spcBef>
          <a:spcPts val="500"/>
        </a:spcBef>
        <a:buClr>
          <a:srgbClr val="0065AF"/>
        </a:buClr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hje.velho.vaylapilvi.fi/velhon-ohjesivujen-piristysprojekti/" TargetMode="External"/><Relationship Id="rId2" Type="http://schemas.openxmlformats.org/officeDocument/2006/relationships/hyperlink" Target="https://ohje.velho.vaylapilvi.fi/tievelho/koulutukset-ja-tilaisuudet/tievelhon-tietojen-yllapidon-tukiklinikka/" TargetMode="Externa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ohje.velho.vaylapilvi.fi/tievelho/tietorakenne/tietorakennemuutokset/" TargetMode="Externa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hje.velho.vaylapilvi.fi/tievelho/koulutukset-ja-tilaisuudet/tievelhon-tietojen-yllapidon-tukiklinikka/" TargetMode="External"/><Relationship Id="rId2" Type="http://schemas.openxmlformats.org/officeDocument/2006/relationships/hyperlink" Target="https://ohje.velho.vaylapilvi.fi/tievelho/koulutukset-ja-tilaisuudet/tievelho-vartit/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ohje.velho.vaylapilvi.fi/tervetuloa-tievelhon-hakutoimintojen-koulutuksiin-syksylla/" TargetMode="External"/><Relationship Id="rId4" Type="http://schemas.openxmlformats.org/officeDocument/2006/relationships/hyperlink" Target="https://ohje.velho.vaylapilvi.fi/syksyn-tievelho-koulutukset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hyperlink" Target="https://ohje.velho.vaylapilvi.fi/" TargetMode="Externa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jenni.kujala@ubigu.fi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1A0C6F-A31C-8334-209D-2C8ECB5D2C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sz="4000" dirty="0"/>
              <a:t>Tievelhovartti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DAB159A-C79D-DE07-5221-862DA47718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800" y="2059200"/>
            <a:ext cx="3931200" cy="457200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08.09.2026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3366CF5-84D5-62DD-5D7D-65004FC6D00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07" b="17907"/>
          <a:stretch/>
        </p:blipFill>
        <p:spPr>
          <a:xfrm>
            <a:off x="6037263" y="0"/>
            <a:ext cx="6156325" cy="2633663"/>
          </a:xfrm>
        </p:spPr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3ACE3E1B-36E1-F186-1A73-FEE93FEECD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9" b="5859"/>
          <a:stretch/>
        </p:blipFill>
        <p:spPr/>
      </p:pic>
    </p:spTree>
    <p:extLst>
      <p:ext uri="{BB962C8B-B14F-4D97-AF65-F5344CB8AC3E}">
        <p14:creationId xmlns:p14="http://schemas.microsoft.com/office/powerpoint/2010/main" val="126062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217D81-D574-FA01-DC1E-FD581914A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162006" cy="1325563"/>
          </a:xfrm>
        </p:spPr>
        <p:txBody>
          <a:bodyPr anchor="ctr">
            <a:normAutofit/>
          </a:bodyPr>
          <a:lstStyle/>
          <a:p>
            <a:r>
              <a:rPr lang="fi-FI" dirty="0"/>
              <a:t>Agenda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71CB4AB-6C0E-2837-DFD5-1EDB0E74A2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813968"/>
            <a:ext cx="4177938" cy="4320000"/>
          </a:xfrm>
        </p:spPr>
        <p:txBody>
          <a:bodyPr>
            <a:normAutofit/>
          </a:bodyPr>
          <a:lstStyle/>
          <a:p>
            <a:r>
              <a:rPr lang="fi-FI" sz="2000" dirty="0"/>
              <a:t>Ajankohtaiset kuulumiset</a:t>
            </a:r>
            <a:br>
              <a:rPr lang="fi-FI" sz="2000" dirty="0"/>
            </a:br>
            <a:r>
              <a:rPr lang="fi-FI" sz="2000" dirty="0"/>
              <a:t>Ilkka Aaltonen, Väylävirasto</a:t>
            </a:r>
          </a:p>
          <a:p>
            <a:r>
              <a:rPr lang="fi-FI" sz="2000" dirty="0"/>
              <a:t>Velhon ohjesivujen uudistus</a:t>
            </a:r>
          </a:p>
          <a:p>
            <a:pPr marL="0" indent="0">
              <a:buNone/>
            </a:pPr>
            <a:r>
              <a:rPr lang="fi-FI" sz="1800" dirty="0"/>
              <a:t>Jenni Kujala, Ubigu Oy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12460A8-342A-7E81-0AD9-26F39BD48FD4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9" r="19409"/>
          <a:stretch/>
        </p:blipFill>
        <p:spPr>
          <a:xfrm>
            <a:off x="4732800" y="10"/>
            <a:ext cx="7459200" cy="6857990"/>
          </a:xfr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ED2E65-B025-4001-B944-5417E97FEE9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57249" y="6356350"/>
            <a:ext cx="5619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BD4A0EF-951A-4343-A672-F31B58E6828E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ED2BF26-9EBB-E9A2-0423-07F46079ECA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noFill/>
        </p:spPr>
      </p:pic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99188E9-759D-A41F-B371-7FD8009BC6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4589338"/>
            <a:ext cx="12192000" cy="792000"/>
          </a:xfrm>
        </p:spPr>
        <p:txBody>
          <a:bodyPr>
            <a:normAutofit/>
          </a:bodyPr>
          <a:lstStyle/>
          <a:p>
            <a:r>
              <a:rPr lang="fi-FI" dirty="0"/>
              <a:t>Ilkka Aaltonen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2DFC2DE-EAA8-9122-95BB-58537E96A69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0" y="3510000"/>
            <a:ext cx="12192000" cy="1080000"/>
          </a:xfrm>
        </p:spPr>
        <p:txBody>
          <a:bodyPr anchor="b">
            <a:normAutofit/>
          </a:bodyPr>
          <a:lstStyle/>
          <a:p>
            <a:r>
              <a:rPr lang="fi-FI" dirty="0"/>
              <a:t>Ajankohtaiset kuulumiset</a:t>
            </a:r>
          </a:p>
        </p:txBody>
      </p:sp>
    </p:spTree>
    <p:extLst>
      <p:ext uri="{BB962C8B-B14F-4D97-AF65-F5344CB8AC3E}">
        <p14:creationId xmlns:p14="http://schemas.microsoft.com/office/powerpoint/2010/main" val="2692123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21DC2-4EF7-F7F6-DFD1-93178A211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333" y="127001"/>
            <a:ext cx="8029575" cy="596900"/>
          </a:xfrm>
        </p:spPr>
        <p:txBody>
          <a:bodyPr>
            <a:normAutofit fontScale="90000"/>
          </a:bodyPr>
          <a:lstStyle/>
          <a:p>
            <a:r>
              <a:rPr lang="fi-FI" dirty="0"/>
              <a:t>Ajankohtaiset kuulumiset kesään ajalta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B522AD-0328-DC00-FB8F-FFD87DCFB85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C957CFA-6EC1-5D78-D589-889EA065796B}"/>
              </a:ext>
            </a:extLst>
          </p:cNvPr>
          <p:cNvSpPr txBox="1">
            <a:spLocks/>
          </p:cNvSpPr>
          <p:nvPr/>
        </p:nvSpPr>
        <p:spPr>
          <a:xfrm>
            <a:off x="52161" y="1388854"/>
            <a:ext cx="4871861" cy="4701396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84400" indent="-2844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0065AF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00" indent="-2844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i-FI" sz="6400" b="1" dirty="0">
                <a:solidFill>
                  <a:schemeClr val="accent4"/>
                </a:solidFill>
              </a:rPr>
              <a:t>Data</a:t>
            </a:r>
            <a:endParaRPr lang="fi-FI" sz="4300" b="1" dirty="0">
              <a:solidFill>
                <a:schemeClr val="accent4"/>
              </a:solidFill>
            </a:endParaRPr>
          </a:p>
          <a:p>
            <a:pPr lvl="1"/>
            <a:r>
              <a:rPr lang="fi-FI" sz="4800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Tiemerkintöjen vienti alkanut järjestelmään</a:t>
            </a:r>
          </a:p>
          <a:p>
            <a:pPr lvl="2"/>
            <a:r>
              <a:rPr lang="fi-FI" sz="4800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Tavoitteena vuoden loppuun mennessä viedä täristävät jyrsinnät järjestelmään koko Suomen osalta</a:t>
            </a:r>
          </a:p>
          <a:p>
            <a:pPr lvl="1"/>
            <a:r>
              <a:rPr lang="fi-FI" sz="4800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Varuste- ja laiteinventointeihin liittyviä tietoja viety järjestelmään ja virta operointiin vähentynyt</a:t>
            </a:r>
          </a:p>
          <a:p>
            <a:pPr lvl="1"/>
            <a:r>
              <a:rPr lang="fi-FI" sz="4800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Päällystevauriokartoituksen tuloksia odotellaan syyskuun aikana</a:t>
            </a:r>
          </a:p>
          <a:p>
            <a:pPr lvl="1"/>
            <a:r>
              <a:rPr lang="fi-FI" sz="4800" dirty="0"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PTM mittauksia tuodaan järjestelmään jatkuvasti</a:t>
            </a:r>
          </a:p>
          <a:p>
            <a:pPr marL="457200" lvl="1" indent="0">
              <a:buNone/>
            </a:pPr>
            <a:endParaRPr lang="fi-FI" sz="48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r>
              <a:rPr lang="fi-FI" sz="4800" dirty="0">
                <a:ea typeface="Calibri" panose="020F0502020204030204" pitchFamily="34" charset="0"/>
                <a:cs typeface="Calibri" panose="020F0502020204030204" pitchFamily="34" charset="0"/>
              </a:rPr>
              <a:t>Tukiklinikka materiaaleissa lisää dataan liittyvää: </a:t>
            </a:r>
            <a:r>
              <a:rPr lang="fi-FI" sz="4800" dirty="0"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https://ohje.velho.vaylapilvi.fi/tievelho/koulutukset-ja-tilaisuudet/tievelhon-tietojen-yllapidon-tukiklinikka/</a:t>
            </a:r>
            <a:endParaRPr lang="fi-FI" sz="48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B42E21A-2BE3-E190-1F2E-ADB8F9E3EEED}"/>
              </a:ext>
            </a:extLst>
          </p:cNvPr>
          <p:cNvSpPr txBox="1">
            <a:spLocks/>
          </p:cNvSpPr>
          <p:nvPr/>
        </p:nvSpPr>
        <p:spPr>
          <a:xfrm>
            <a:off x="4932246" y="1388853"/>
            <a:ext cx="4771662" cy="4416384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84400" indent="-2844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0065AF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00" indent="-2844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i-FI" sz="2800" b="1" dirty="0">
                <a:solidFill>
                  <a:schemeClr val="accent4"/>
                </a:solidFill>
              </a:rPr>
              <a:t>Määrittely</a:t>
            </a:r>
          </a:p>
          <a:p>
            <a:pPr lvl="1"/>
            <a:r>
              <a:rPr lang="fi-FI" sz="2300" dirty="0">
                <a:latin typeface="+mj-lt"/>
              </a:rPr>
              <a:t>Tiealueen poikkileikkauksen kohteiden sijaintigeometrian mallinnussäännöt</a:t>
            </a:r>
          </a:p>
          <a:p>
            <a:pPr lvl="2"/>
            <a:r>
              <a:rPr lang="fi-FI" sz="2300" dirty="0">
                <a:latin typeface="+mj-lt"/>
              </a:rPr>
              <a:t>Tarkoitus tehdä esimerkkejä muutamista tieosuuksista, jotta asia konkretisoituu.</a:t>
            </a:r>
          </a:p>
          <a:p>
            <a:pPr lvl="2"/>
            <a:r>
              <a:rPr lang="fi-FI" sz="2300" dirty="0">
                <a:latin typeface="+mj-lt"/>
              </a:rPr>
              <a:t>Pohdinnassa, kuinka mobiilikeilausaineistosta voitaisi tunnistaa ja tuottaa poikkileikkaukseen liittyviä geometria tietoja.</a:t>
            </a:r>
          </a:p>
          <a:p>
            <a:pPr marL="1427400" lvl="3" indent="0">
              <a:buNone/>
            </a:pPr>
            <a:endParaRPr lang="fi-FI" sz="2300" dirty="0">
              <a:latin typeface="+mj-lt"/>
            </a:endParaRPr>
          </a:p>
          <a:p>
            <a:pPr lvl="1"/>
            <a:r>
              <a:rPr lang="fi-FI" sz="2300" dirty="0">
                <a:latin typeface="+mj-lt"/>
              </a:rPr>
              <a:t>Ohjesivut uudistuneet ja esittely </a:t>
            </a:r>
            <a:r>
              <a:rPr lang="fi-FI" sz="2400" dirty="0">
                <a:sym typeface="Wingdings" panose="05000000000000000000" pitchFamily="2" charset="2"/>
              </a:rPr>
              <a:t>tänään </a:t>
            </a:r>
            <a:r>
              <a:rPr lang="fi-FI" sz="2300" dirty="0">
                <a:latin typeface="+mj-lt"/>
              </a:rPr>
              <a:t>(</a:t>
            </a:r>
            <a:r>
              <a:rPr lang="fi-FI" sz="2300" dirty="0">
                <a:latin typeface="+mj-lt"/>
                <a:hlinkClick r:id="rId3"/>
              </a:rPr>
              <a:t>https://ohje.velho.vaylapilvi.fi/velhon-ohjesivujen-piristysprojekti/</a:t>
            </a:r>
            <a:r>
              <a:rPr lang="fi-FI" sz="2300" dirty="0">
                <a:latin typeface="+mj-lt"/>
              </a:rPr>
              <a:t> )</a:t>
            </a:r>
          </a:p>
          <a:p>
            <a:pPr lvl="2"/>
            <a:r>
              <a:rPr lang="fi-FI" sz="2200" dirty="0">
                <a:latin typeface="+mj-lt"/>
              </a:rPr>
              <a:t>Projektivelhon ohjesivujen uudistus myöhemmin syksyllä tuotantoon</a:t>
            </a:r>
          </a:p>
          <a:p>
            <a:pPr lvl="3"/>
            <a:endParaRPr lang="fi-FI" sz="23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0186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A9178-C4BE-4FA5-A646-7705E4806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8C1CD-B924-39FC-CD44-0B894E8BE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8029575" cy="687298"/>
          </a:xfrm>
        </p:spPr>
        <p:txBody>
          <a:bodyPr>
            <a:normAutofit fontScale="90000"/>
          </a:bodyPr>
          <a:lstStyle/>
          <a:p>
            <a:r>
              <a:rPr lang="fi-FI" dirty="0"/>
              <a:t>Ajankohtaiset kuulumiset — tekniset asiat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A5262-FD70-DA89-46F0-551141DD029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3950BDA-4EF2-0451-76B5-A274FE3E637C}"/>
              </a:ext>
            </a:extLst>
          </p:cNvPr>
          <p:cNvSpPr txBox="1">
            <a:spLocks/>
          </p:cNvSpPr>
          <p:nvPr/>
        </p:nvSpPr>
        <p:spPr>
          <a:xfrm>
            <a:off x="405442" y="1052424"/>
            <a:ext cx="4058607" cy="5440450"/>
          </a:xfrm>
          <a:prstGeom prst="rect">
            <a:avLst/>
          </a:prstGeom>
        </p:spPr>
        <p:txBody>
          <a:bodyPr>
            <a:noAutofit/>
          </a:bodyPr>
          <a:lstStyle>
            <a:lvl1pPr marL="284400" indent="-2844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0065AF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00" indent="-2844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i-FI" sz="1050" b="1" dirty="0">
                <a:solidFill>
                  <a:schemeClr val="accent4"/>
                </a:solidFill>
              </a:rPr>
              <a:t>Käyttöliittymä</a:t>
            </a:r>
          </a:p>
          <a:p>
            <a:pPr marL="0" indent="0">
              <a:buFont typeface="Arial"/>
              <a:buNone/>
            </a:pPr>
            <a:r>
              <a:rPr lang="fi-FI" sz="1050" b="1" dirty="0">
                <a:solidFill>
                  <a:schemeClr val="accent4"/>
                </a:solidFill>
              </a:rPr>
              <a:t>Tuotantoon uutta </a:t>
            </a:r>
          </a:p>
          <a:p>
            <a:r>
              <a:rPr lang="fi-FI" sz="1050" dirty="0"/>
              <a:t>Kohdekortin ylläpitoiminnallisuuksista uuden luonti ja olemassa olevan kohteen lakkautus tuotannossa</a:t>
            </a:r>
          </a:p>
          <a:p>
            <a:r>
              <a:rPr lang="fi-FI" sz="1050" dirty="0"/>
              <a:t>PTM 100 metrin tunnusluvut tiekohdehakuun katseltavaksi toteutus on hieman myöhästynyt suunnitellusta ajankohdasta, mutta on tulossa lähiaikoina tuotantoon.</a:t>
            </a:r>
          </a:p>
          <a:p>
            <a:r>
              <a:rPr lang="fi-FI" sz="1050" dirty="0"/>
              <a:t>Sorateiden leveystietoja mahdollista hakea käyttöliittymässä ja sellaisilla ominaisuuksilla, jolla desimaaleja voi niitä myös hyödyntää hakujen rajaamisessa.</a:t>
            </a:r>
          </a:p>
          <a:p>
            <a:pPr marL="0" indent="0">
              <a:buFont typeface="Arial"/>
              <a:buNone/>
            </a:pPr>
            <a:r>
              <a:rPr lang="fi-FI" sz="1050" b="1" dirty="0">
                <a:solidFill>
                  <a:schemeClr val="accent4"/>
                </a:solidFill>
              </a:rPr>
              <a:t>Työn alla</a:t>
            </a:r>
          </a:p>
          <a:p>
            <a:r>
              <a:rPr lang="fi-FI" sz="1050" dirty="0"/>
              <a:t>Kohdekortin ylläpitotoiminnallisuuksista päivitys ja korjaus työn alla sekä pienimuotoista olemassa olevien toimintojen kehittäminen</a:t>
            </a:r>
          </a:p>
          <a:p>
            <a:r>
              <a:rPr lang="fi-FI" sz="1050" dirty="0"/>
              <a:t>Hakutoiminnallisuuksien pienkehitystä.</a:t>
            </a:r>
          </a:p>
          <a:p>
            <a:r>
              <a:rPr lang="fi-FI" sz="1050" dirty="0"/>
              <a:t>Tien leveyksiin liittyvien attribuuttien tuominen käyttöliittymään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9D1099D-7DB4-EF1C-58EE-EE951E7E2787}"/>
              </a:ext>
            </a:extLst>
          </p:cNvPr>
          <p:cNvSpPr txBox="1">
            <a:spLocks/>
          </p:cNvSpPr>
          <p:nvPr/>
        </p:nvSpPr>
        <p:spPr>
          <a:xfrm>
            <a:off x="4589253" y="897146"/>
            <a:ext cx="5495025" cy="5960853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84400" indent="-2844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rgbClr val="0065AF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1600" indent="-2844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7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1728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Clr>
                <a:srgbClr val="0065AF"/>
              </a:buClr>
              <a:buFont typeface="Arial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i-FI" sz="1400" b="1" dirty="0">
                <a:solidFill>
                  <a:schemeClr val="accent4"/>
                </a:solidFill>
              </a:rPr>
              <a:t>Tietorakennemuutokset</a:t>
            </a:r>
          </a:p>
          <a:p>
            <a:pPr marL="0" indent="0">
              <a:buNone/>
            </a:pPr>
            <a:r>
              <a:rPr lang="fi-FI" b="1" dirty="0"/>
              <a:t>Tuotantoon viedään 10.9.2026 seuraavat muutokset:</a:t>
            </a:r>
            <a:endParaRPr lang="fi-FI" sz="2000" dirty="0"/>
          </a:p>
          <a:p>
            <a:pPr lvl="0"/>
            <a:r>
              <a:rPr lang="fi-FI" dirty="0"/>
              <a:t>Toimenpiteet — Tienrakennetoimenpiteet</a:t>
            </a:r>
            <a:endParaRPr lang="fi-FI" sz="2000" dirty="0"/>
          </a:p>
          <a:p>
            <a:pPr lvl="1"/>
            <a:r>
              <a:rPr lang="fi-FI" dirty="0"/>
              <a:t>Toimenpide -ominaisuuden koodiston nimikkeen muutos:</a:t>
            </a:r>
            <a:endParaRPr lang="fi-FI" sz="1800" dirty="0"/>
          </a:p>
          <a:p>
            <a:pPr lvl="2"/>
            <a:r>
              <a:rPr lang="fi-FI" dirty="0"/>
              <a:t>Koodin trtp04 "MPJK" nimi muutetaan "MPKJ"</a:t>
            </a:r>
            <a:endParaRPr lang="fi-FI" sz="1600" dirty="0"/>
          </a:p>
          <a:p>
            <a:pPr lvl="0"/>
            <a:r>
              <a:rPr lang="fi-FI" dirty="0"/>
              <a:t>Toimenpiteet — Tienrakennetoimenpiteet</a:t>
            </a:r>
            <a:endParaRPr lang="fi-FI" sz="2000" dirty="0"/>
          </a:p>
          <a:p>
            <a:pPr lvl="1"/>
            <a:r>
              <a:rPr lang="fi-FI" dirty="0"/>
              <a:t>Ominaisuuden "Massamäärä" sallittu pituus korjataan kolmen merkin pituiseksi</a:t>
            </a:r>
            <a:endParaRPr lang="fi-FI" sz="1800" dirty="0"/>
          </a:p>
          <a:p>
            <a:pPr lvl="0"/>
            <a:r>
              <a:rPr lang="fi-FI" dirty="0"/>
              <a:t>Toimenpiteet — Tienrakennetoimenpiteet</a:t>
            </a:r>
            <a:endParaRPr lang="fi-FI" sz="2000" dirty="0"/>
          </a:p>
          <a:p>
            <a:pPr lvl="1"/>
            <a:r>
              <a:rPr lang="fi-FI" dirty="0"/>
              <a:t>Poistetaan sidottu päällysrakenne-kokonaisuus lukuun ottamatta "sidotun päällysrakenteen tyyppi" -ominaisuutta</a:t>
            </a:r>
            <a:endParaRPr lang="fi-FI" sz="1800" dirty="0"/>
          </a:p>
          <a:p>
            <a:pPr lvl="1"/>
            <a:r>
              <a:rPr lang="fi-FI" dirty="0"/>
              <a:t>Poistetaan kokonaisuudet jakava kerros, kantava kerros ja päällysrakenteen lujite</a:t>
            </a:r>
            <a:endParaRPr lang="fi-FI" sz="1800" dirty="0"/>
          </a:p>
          <a:p>
            <a:pPr lvl="1"/>
            <a:r>
              <a:rPr lang="fi-FI" dirty="0"/>
              <a:t>Poistetaan ominaisuus "Korjauskohdeosan ulkoinen tunniste" </a:t>
            </a:r>
            <a:endParaRPr lang="fi-FI" sz="1800" dirty="0"/>
          </a:p>
          <a:p>
            <a:pPr lvl="0"/>
            <a:r>
              <a:rPr lang="fi-FI" dirty="0"/>
              <a:t>Yleiset — Rakenteellinen järjestelmäkokonaisuus </a:t>
            </a:r>
            <a:endParaRPr lang="fi-FI" sz="2000" dirty="0"/>
          </a:p>
          <a:p>
            <a:pPr lvl="1"/>
            <a:r>
              <a:rPr lang="fi-FI" dirty="0"/>
              <a:t>Sallitaan "rjk03 - Turvallisuus- ja opastusjärjestelmät" -koodi "Tienvarsikalusteet" -kohdeluokan tyypeille "aikataulukehikko" ja "opastuskartta". </a:t>
            </a:r>
          </a:p>
          <a:p>
            <a:pPr marL="0" indent="0">
              <a:buNone/>
            </a:pPr>
            <a:r>
              <a:rPr lang="fi-FI" dirty="0">
                <a:ea typeface="Calibri" panose="020F0502020204030204" pitchFamily="34" charset="0"/>
                <a:cs typeface="Calibri" panose="020F0502020204030204" pitchFamily="34" charset="0"/>
              </a:rPr>
              <a:t>Lokakuussa poistuu Tievelhosta kaksi onnettomuustietoihin liittyvää kohdeluokkaa</a:t>
            </a:r>
          </a:p>
          <a:p>
            <a:r>
              <a:rPr lang="fi-FI" dirty="0"/>
              <a:t>Onnettomuusindeksi, linja (vanha)</a:t>
            </a:r>
          </a:p>
          <a:p>
            <a:r>
              <a:rPr lang="fi-FI" dirty="0"/>
              <a:t>Onnettomuusriski, risteys (vanha)</a:t>
            </a:r>
            <a:br>
              <a:rPr lang="fi-FI" dirty="0"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</a:br>
            <a:endParaRPr lang="fi-FI" dirty="0">
              <a:ea typeface="Calibri" panose="020F0502020204030204" pitchFamily="34" charset="0"/>
              <a:cs typeface="Calibri" panose="020F0502020204030204" pitchFamily="34" charset="0"/>
              <a:hlinkClick r:id="rId2"/>
            </a:endParaRPr>
          </a:p>
          <a:p>
            <a:pPr marL="0" indent="0">
              <a:buNone/>
            </a:pPr>
            <a:r>
              <a:rPr lang="fi-FI" dirty="0"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https://ohje.velho.vaylapilvi.fi/tievelho/tietorakenne/tietorakennemuutokset/</a:t>
            </a:r>
            <a:endParaRPr lang="fi-FI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56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2835F-908A-0E9D-AE5A-B44BAE5CB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Koulutukset, klinikat &amp; vartit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317C63-C25A-6B11-5D84-A27B86643B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1534026"/>
            <a:ext cx="5275272" cy="4511302"/>
          </a:xfrm>
        </p:spPr>
        <p:txBody>
          <a:bodyPr>
            <a:normAutofit fontScale="92500"/>
          </a:bodyPr>
          <a:lstStyle/>
          <a:p>
            <a:r>
              <a:rPr lang="fi-FI" sz="1400" dirty="0">
                <a:hlinkClick r:id="rId2"/>
              </a:rPr>
              <a:t>Tievelhovartit</a:t>
            </a:r>
            <a:r>
              <a:rPr lang="fi-FI" sz="1400" dirty="0"/>
              <a:t>, rullaavat normaalisti joka toinen viikko</a:t>
            </a:r>
          </a:p>
          <a:p>
            <a:r>
              <a:rPr lang="fi-FI" sz="1400" dirty="0">
                <a:hlinkClick r:id="rId3"/>
              </a:rPr>
              <a:t>Velhon tukiklinikka</a:t>
            </a:r>
            <a:r>
              <a:rPr lang="fi-FI" sz="1400" dirty="0"/>
              <a:t>, 14.8 syksyllä ensimmäinen tukiklinikka.</a:t>
            </a:r>
          </a:p>
          <a:p>
            <a:r>
              <a:rPr lang="fi-FI" sz="1400" dirty="0">
                <a:hlinkClick r:id="rId4"/>
              </a:rPr>
              <a:t>Velhon koulutukset</a:t>
            </a:r>
            <a:r>
              <a:rPr lang="fi-FI" sz="1400" dirty="0"/>
              <a:t>, (</a:t>
            </a:r>
            <a:r>
              <a:rPr lang="fi-FI" sz="1400" dirty="0">
                <a:hlinkClick r:id="rId5"/>
              </a:rPr>
              <a:t>https://ohje.velho.vaylapilvi.fi/tervetuloa-tievelhon-hakutoimintojen-koulutuksiin-syksylla/</a:t>
            </a:r>
            <a:r>
              <a:rPr lang="fi-FI" sz="1400" dirty="0"/>
              <a:t> )</a:t>
            </a:r>
          </a:p>
          <a:p>
            <a:pPr lvl="1"/>
            <a:r>
              <a:rPr lang="fi-FI" sz="1300" dirty="0">
                <a:solidFill>
                  <a:schemeClr val="accent4"/>
                </a:solidFill>
              </a:rPr>
              <a:t>17.8.2026: Tiestötietojen hyödyntäminen paikkatiedon avulla</a:t>
            </a:r>
          </a:p>
          <a:p>
            <a:pPr lvl="1"/>
            <a:r>
              <a:rPr lang="fi-FI" sz="1300" dirty="0">
                <a:solidFill>
                  <a:schemeClr val="accent4"/>
                </a:solidFill>
              </a:rPr>
              <a:t>24.08.2026: Tievelhon tiedon ylläpitotyökalun koulutus (kohdekortti), uuden kohteen luonti ja olemassa olevan kohteen lakkautus</a:t>
            </a:r>
          </a:p>
          <a:p>
            <a:pPr lvl="1"/>
            <a:r>
              <a:rPr lang="fi-FI" sz="1300" dirty="0">
                <a:solidFill>
                  <a:schemeClr val="bg2">
                    <a:lumMod val="50000"/>
                  </a:schemeClr>
                </a:solidFill>
              </a:rPr>
              <a:t>3.9.2026: Tiekohdehaun jatkokoulutus</a:t>
            </a:r>
          </a:p>
          <a:p>
            <a:pPr lvl="1"/>
            <a:r>
              <a:rPr lang="fi-FI" sz="1300" dirty="0"/>
              <a:t>24.9.2026: Tiekohdehaun jatkokoulutus</a:t>
            </a:r>
          </a:p>
          <a:p>
            <a:pPr lvl="1"/>
            <a:r>
              <a:rPr lang="fi-FI" sz="1300" dirty="0"/>
              <a:t>22.10.2026: Tieosuushaun jatkokoulutus</a:t>
            </a:r>
          </a:p>
          <a:p>
            <a:pPr lvl="1"/>
            <a:r>
              <a:rPr lang="fi-FI" sz="1300" dirty="0"/>
              <a:t>12.11.2026: Tieosuushaun jatkokoulutus</a:t>
            </a:r>
            <a:endParaRPr lang="fi-FI" sz="1400" dirty="0"/>
          </a:p>
          <a:p>
            <a:r>
              <a:rPr lang="fi-FI" sz="1400" dirty="0"/>
              <a:t>Seuraava uutiskirje työn alla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CCD3FE-2C8C-71A1-B777-8AA4D013F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4A0EF-951A-4343-A672-F31B58E6828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Scroll: Vertical 4">
            <a:extLst>
              <a:ext uri="{FF2B5EF4-FFF2-40B4-BE49-F238E27FC236}">
                <a16:creationId xmlns:a16="http://schemas.microsoft.com/office/drawing/2014/main" id="{D07AE0B2-71EF-E8CB-FCFE-D9D7981C6909}"/>
              </a:ext>
            </a:extLst>
          </p:cNvPr>
          <p:cNvSpPr/>
          <p:nvPr/>
        </p:nvSpPr>
        <p:spPr>
          <a:xfrm>
            <a:off x="6569083" y="1883728"/>
            <a:ext cx="4064000" cy="4161600"/>
          </a:xfrm>
          <a:prstGeom prst="roundRect">
            <a:avLst>
              <a:gd name="adj" fmla="val 7843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108000"/>
            <a:br>
              <a:rPr lang="fi-FI" sz="1400" b="1" dirty="0">
                <a:solidFill>
                  <a:schemeClr val="bg1"/>
                </a:solidFill>
              </a:rPr>
            </a:br>
            <a:endParaRPr lang="fi-FI" sz="1400" b="1" dirty="0">
              <a:solidFill>
                <a:schemeClr val="bg1"/>
              </a:solidFill>
            </a:endParaRPr>
          </a:p>
          <a:p>
            <a:pPr marL="108000"/>
            <a:r>
              <a:rPr lang="fi-FI" sz="1400" b="1" dirty="0">
                <a:solidFill>
                  <a:schemeClr val="bg1"/>
                </a:solidFill>
              </a:rPr>
              <a:t>08.09.2026:</a:t>
            </a:r>
            <a:r>
              <a:rPr lang="fi-FI" sz="1400" dirty="0">
                <a:solidFill>
                  <a:schemeClr val="bg1"/>
                </a:solidFill>
              </a:rPr>
              <a:t> Velhon ohjesivujen uudistus, Jenni Kujala (Ubigu Oy)</a:t>
            </a:r>
          </a:p>
          <a:p>
            <a:pPr marL="108000"/>
            <a:endParaRPr lang="fi-FI" sz="1400" b="1" dirty="0">
              <a:solidFill>
                <a:schemeClr val="bg1"/>
              </a:solidFill>
            </a:endParaRPr>
          </a:p>
          <a:p>
            <a:pPr marL="108000"/>
            <a:r>
              <a:rPr lang="fi-FI" sz="1400" b="1" dirty="0">
                <a:solidFill>
                  <a:schemeClr val="bg1"/>
                </a:solidFill>
              </a:rPr>
              <a:t>06.10.2026:</a:t>
            </a:r>
            <a:r>
              <a:rPr lang="fi-FI" sz="1400" dirty="0">
                <a:solidFill>
                  <a:schemeClr val="bg1"/>
                </a:solidFill>
              </a:rPr>
              <a:t> PETI-järjestelmä,</a:t>
            </a:r>
          </a:p>
          <a:p>
            <a:pPr marL="108000"/>
            <a:r>
              <a:rPr lang="fi-FI" sz="1400" dirty="0">
                <a:solidFill>
                  <a:schemeClr val="bg1"/>
                </a:solidFill>
              </a:rPr>
              <a:t>Jani Riekkinen (Fintraffic)</a:t>
            </a:r>
          </a:p>
          <a:p>
            <a:pPr marL="108000"/>
            <a:endParaRPr lang="fi-FI" sz="1400" dirty="0">
              <a:solidFill>
                <a:schemeClr val="bg1"/>
              </a:solidFill>
            </a:endParaRPr>
          </a:p>
          <a:p>
            <a:pPr marL="108000"/>
            <a:r>
              <a:rPr lang="fi-FI" sz="1400" b="1" dirty="0">
                <a:solidFill>
                  <a:schemeClr val="bg1"/>
                </a:solidFill>
              </a:rPr>
              <a:t>20.10.2026:</a:t>
            </a:r>
            <a:r>
              <a:rPr lang="fi-FI" sz="1400" dirty="0">
                <a:solidFill>
                  <a:schemeClr val="bg1"/>
                </a:solidFill>
              </a:rPr>
              <a:t> Tievelhon tietovirrat, Sonja Lang (Ubigu Oy)</a:t>
            </a:r>
          </a:p>
          <a:p>
            <a:pPr marL="108000"/>
            <a:endParaRPr lang="fi-FI" sz="1400" dirty="0">
              <a:solidFill>
                <a:schemeClr val="bg1"/>
              </a:solidFill>
            </a:endParaRPr>
          </a:p>
          <a:p>
            <a:pPr marL="108000"/>
            <a:endParaRPr lang="fi-F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715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CE3FC089-B711-971A-C9E6-93912705C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8938" y="627233"/>
            <a:ext cx="10322560" cy="4672901"/>
          </a:xfrm>
        </p:spPr>
        <p:txBody>
          <a:bodyPr/>
          <a:lstStyle/>
          <a:p>
            <a:r>
              <a:rPr lang="en-US" sz="4400" dirty="0" err="1"/>
              <a:t>Tievelhon</a:t>
            </a:r>
            <a:r>
              <a:rPr lang="en-US" sz="4400" dirty="0"/>
              <a:t> </a:t>
            </a:r>
          </a:p>
          <a:p>
            <a:r>
              <a:rPr lang="en-US" sz="4400" dirty="0" err="1"/>
              <a:t>uudet</a:t>
            </a:r>
            <a:r>
              <a:rPr lang="en-US" sz="4400" dirty="0"/>
              <a:t> </a:t>
            </a:r>
            <a:r>
              <a:rPr lang="en-US" sz="4400" dirty="0" err="1"/>
              <a:t>ohjesivut</a:t>
            </a:r>
            <a:endParaRPr lang="en-US" sz="4400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AFF5BBEF-596F-3A13-B061-8BF29C65958A}"/>
              </a:ext>
            </a:extLst>
          </p:cNvPr>
          <p:cNvSpPr txBox="1"/>
          <p:nvPr/>
        </p:nvSpPr>
        <p:spPr>
          <a:xfrm>
            <a:off x="8690055" y="5621505"/>
            <a:ext cx="31614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8.9.2026</a:t>
            </a:r>
          </a:p>
          <a:p>
            <a:r>
              <a:rPr lang="fi-FI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Jenni Kujala </a:t>
            </a:r>
          </a:p>
          <a:p>
            <a:r>
              <a:rPr lang="fi-FI" sz="2000" b="1" dirty="0">
                <a:solidFill>
                  <a:schemeClr val="bg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Ubigu / Velhon D-tiimi </a:t>
            </a:r>
          </a:p>
        </p:txBody>
      </p:sp>
      <p:pic>
        <p:nvPicPr>
          <p:cNvPr id="3" name="Kuva 2" descr="Ilotulitus tasaisella täytöllä">
            <a:extLst>
              <a:ext uri="{FF2B5EF4-FFF2-40B4-BE49-F238E27FC236}">
                <a16:creationId xmlns:a16="http://schemas.microsoft.com/office/drawing/2014/main" id="{022F94F3-0C44-DFD3-E3CE-79EDC1F313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3375" y="355599"/>
            <a:ext cx="1794933" cy="1794933"/>
          </a:xfrm>
          <a:prstGeom prst="rect">
            <a:avLst/>
          </a:prstGeom>
        </p:spPr>
      </p:pic>
      <p:pic>
        <p:nvPicPr>
          <p:cNvPr id="6" name="Kuva 5" descr="Ilotulitus tasaisella täytöllä">
            <a:extLst>
              <a:ext uri="{FF2B5EF4-FFF2-40B4-BE49-F238E27FC236}">
                <a16:creationId xmlns:a16="http://schemas.microsoft.com/office/drawing/2014/main" id="{583D2858-4429-4B63-4C77-B7D1DE24ED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98322" y="1253066"/>
            <a:ext cx="1794933" cy="1794933"/>
          </a:xfrm>
          <a:prstGeom prst="rect">
            <a:avLst/>
          </a:prstGeom>
        </p:spPr>
      </p:pic>
      <p:pic>
        <p:nvPicPr>
          <p:cNvPr id="11" name="Kuva 10" descr="Ilmapallot tasaisella täytöllä">
            <a:extLst>
              <a:ext uri="{FF2B5EF4-FFF2-40B4-BE49-F238E27FC236}">
                <a16:creationId xmlns:a16="http://schemas.microsoft.com/office/drawing/2014/main" id="{4359A7DC-4B9B-3E68-2FFD-B2D4B01F28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93255" y="2599440"/>
            <a:ext cx="1913117" cy="191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97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B4C9409B-07BC-1984-0C75-3E599B1D6A59}"/>
              </a:ext>
            </a:extLst>
          </p:cNvPr>
          <p:cNvGrpSpPr/>
          <p:nvPr/>
        </p:nvGrpSpPr>
        <p:grpSpPr>
          <a:xfrm>
            <a:off x="-13526" y="1054148"/>
            <a:ext cx="7839016" cy="4749703"/>
            <a:chOff x="964311" y="847725"/>
            <a:chExt cx="5115383" cy="504101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Suorakulmio 5">
              <a:extLst>
                <a:ext uri="{FF2B5EF4-FFF2-40B4-BE49-F238E27FC236}">
                  <a16:creationId xmlns:a16="http://schemas.microsoft.com/office/drawing/2014/main" id="{D400A755-FFFC-B5C1-E77A-73D6B7B5B103}"/>
                </a:ext>
              </a:extLst>
            </p:cNvPr>
            <p:cNvSpPr/>
            <p:nvPr/>
          </p:nvSpPr>
          <p:spPr>
            <a:xfrm>
              <a:off x="964311" y="847725"/>
              <a:ext cx="4498530" cy="5041011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7" name="Tasakylkinen kolmio 6">
              <a:extLst>
                <a:ext uri="{FF2B5EF4-FFF2-40B4-BE49-F238E27FC236}">
                  <a16:creationId xmlns:a16="http://schemas.microsoft.com/office/drawing/2014/main" id="{6F7CD99B-AC93-C844-8216-25C7973C887A}"/>
                </a:ext>
              </a:extLst>
            </p:cNvPr>
            <p:cNvSpPr/>
            <p:nvPr/>
          </p:nvSpPr>
          <p:spPr>
            <a:xfrm rot="5400000">
              <a:off x="3249627" y="3058669"/>
              <a:ext cx="5041010" cy="619125"/>
            </a:xfrm>
            <a:prstGeom prst="triangle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/>
            </a:p>
          </p:txBody>
        </p:sp>
      </p:grpSp>
      <p:sp>
        <p:nvSpPr>
          <p:cNvPr id="164" name="Google Shape;164;p2"/>
          <p:cNvSpPr txBox="1">
            <a:spLocks noGrp="1"/>
          </p:cNvSpPr>
          <p:nvPr>
            <p:ph type="body" idx="1"/>
          </p:nvPr>
        </p:nvSpPr>
        <p:spPr>
          <a:xfrm>
            <a:off x="845619" y="1428812"/>
            <a:ext cx="5776257" cy="966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</a:pPr>
            <a:r>
              <a:rPr lang="fi-FI" sz="3200" dirty="0"/>
              <a:t>Työn taustaa</a:t>
            </a:r>
            <a:endParaRPr sz="3200" dirty="0"/>
          </a:p>
        </p:txBody>
      </p:sp>
      <p:sp>
        <p:nvSpPr>
          <p:cNvPr id="165" name="Google Shape;165;p2"/>
          <p:cNvSpPr txBox="1">
            <a:spLocks noGrp="1"/>
          </p:cNvSpPr>
          <p:nvPr>
            <p:ph type="body" idx="2"/>
          </p:nvPr>
        </p:nvSpPr>
        <p:spPr>
          <a:xfrm>
            <a:off x="1162358" y="2194381"/>
            <a:ext cx="6073893" cy="385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fi-FI" sz="1800" dirty="0"/>
              <a:t>Ohjesivut koettiin hankaliksi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fi-FI" sz="1800" dirty="0"/>
              <a:t>Kohdeluokkakohtaiset ohjeet uudeksi keskeiseksi kokonaisuudeksi 1/2026</a:t>
            </a:r>
          </a:p>
          <a:p>
            <a:pPr marL="171450" lvl="0" indent="-171450">
              <a:spcBef>
                <a:spcPts val="0"/>
              </a:spcBef>
              <a:buSzPts val="1600"/>
              <a:buFont typeface="Arial" panose="020B0604020202020204" pitchFamily="34" charset="0"/>
              <a:buChar char="•"/>
            </a:pPr>
            <a:r>
              <a:rPr lang="fi-FI" sz="1800" dirty="0"/>
              <a:t>Ohjekokonaisuuden ylläpito hajanaista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fi-FI" sz="1800" dirty="0"/>
              <a:t>Eri käyttäjäryhmien huomiointi: tie &amp; projektivelho, konkarit, uudet käyttäjät, rajapintakäyttäjät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Char char="•"/>
            </a:pPr>
            <a:r>
              <a:rPr lang="fi-FI" sz="1800" dirty="0"/>
              <a:t>Käyttäjäroolit: mitä ollaan tekemässä?</a:t>
            </a:r>
          </a:p>
        </p:txBody>
      </p:sp>
      <p:sp>
        <p:nvSpPr>
          <p:cNvPr id="10" name="Google Shape;164;p2">
            <a:extLst>
              <a:ext uri="{FF2B5EF4-FFF2-40B4-BE49-F238E27FC236}">
                <a16:creationId xmlns:a16="http://schemas.microsoft.com/office/drawing/2014/main" id="{D9E70090-22E3-ABD9-9C30-317740EA75D9}"/>
              </a:ext>
            </a:extLst>
          </p:cNvPr>
          <p:cNvSpPr txBox="1">
            <a:spLocks/>
          </p:cNvSpPr>
          <p:nvPr/>
        </p:nvSpPr>
        <p:spPr>
          <a:xfrm>
            <a:off x="7745934" y="2119061"/>
            <a:ext cx="2215461" cy="650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indent="0">
              <a:spcBef>
                <a:spcPts val="0"/>
              </a:spcBef>
              <a:buSzPts val="3200"/>
            </a:pPr>
            <a:r>
              <a:rPr lang="fi-FI" sz="2400" dirty="0"/>
              <a:t>LAATU</a:t>
            </a:r>
          </a:p>
        </p:txBody>
      </p:sp>
      <p:sp>
        <p:nvSpPr>
          <p:cNvPr id="11" name="Google Shape;164;p2">
            <a:extLst>
              <a:ext uri="{FF2B5EF4-FFF2-40B4-BE49-F238E27FC236}">
                <a16:creationId xmlns:a16="http://schemas.microsoft.com/office/drawing/2014/main" id="{4A16A4AA-89CB-284C-8DE3-6A9D3749B57A}"/>
              </a:ext>
            </a:extLst>
          </p:cNvPr>
          <p:cNvSpPr txBox="1">
            <a:spLocks/>
          </p:cNvSpPr>
          <p:nvPr/>
        </p:nvSpPr>
        <p:spPr>
          <a:xfrm>
            <a:off x="8080331" y="2704109"/>
            <a:ext cx="4111669" cy="650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indent="0">
              <a:spcBef>
                <a:spcPts val="0"/>
              </a:spcBef>
              <a:buSzPts val="3200"/>
            </a:pPr>
            <a:r>
              <a:rPr lang="fi-FI" sz="2400" dirty="0"/>
              <a:t>LÖYDETTÄVYYS</a:t>
            </a:r>
          </a:p>
        </p:txBody>
      </p:sp>
      <p:sp>
        <p:nvSpPr>
          <p:cNvPr id="12" name="Google Shape;164;p2">
            <a:extLst>
              <a:ext uri="{FF2B5EF4-FFF2-40B4-BE49-F238E27FC236}">
                <a16:creationId xmlns:a16="http://schemas.microsoft.com/office/drawing/2014/main" id="{75158A1A-8466-F23A-5561-73E00755C0D4}"/>
              </a:ext>
            </a:extLst>
          </p:cNvPr>
          <p:cNvSpPr txBox="1">
            <a:spLocks/>
          </p:cNvSpPr>
          <p:nvPr/>
        </p:nvSpPr>
        <p:spPr>
          <a:xfrm>
            <a:off x="8481484" y="3313555"/>
            <a:ext cx="3857835" cy="650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indent="0">
              <a:spcBef>
                <a:spcPts val="0"/>
              </a:spcBef>
              <a:buSzPts val="3200"/>
            </a:pPr>
            <a:r>
              <a:rPr lang="fi-FI" sz="2400" dirty="0"/>
              <a:t>YMMÄRRETTÄVYYS</a:t>
            </a:r>
          </a:p>
        </p:txBody>
      </p:sp>
      <p:sp>
        <p:nvSpPr>
          <p:cNvPr id="13" name="Google Shape;164;p2">
            <a:extLst>
              <a:ext uri="{FF2B5EF4-FFF2-40B4-BE49-F238E27FC236}">
                <a16:creationId xmlns:a16="http://schemas.microsoft.com/office/drawing/2014/main" id="{85FA345E-83D4-2DB9-D494-44C7F18D5030}"/>
              </a:ext>
            </a:extLst>
          </p:cNvPr>
          <p:cNvSpPr txBox="1">
            <a:spLocks/>
          </p:cNvSpPr>
          <p:nvPr/>
        </p:nvSpPr>
        <p:spPr>
          <a:xfrm>
            <a:off x="9081371" y="3939559"/>
            <a:ext cx="2884094" cy="650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indent="0">
              <a:spcBef>
                <a:spcPts val="0"/>
              </a:spcBef>
              <a:buSzPts val="3200"/>
            </a:pPr>
            <a:r>
              <a:rPr lang="fi-FI" sz="2400" dirty="0"/>
              <a:t>YLLÄPITO</a:t>
            </a:r>
          </a:p>
        </p:txBody>
      </p:sp>
      <p:pic>
        <p:nvPicPr>
          <p:cNvPr id="5" name="Kuva 4" descr="Suurennuslasi tasaisella täytöllä">
            <a:extLst>
              <a:ext uri="{FF2B5EF4-FFF2-40B4-BE49-F238E27FC236}">
                <a16:creationId xmlns:a16="http://schemas.microsoft.com/office/drawing/2014/main" id="{72FA469B-5D18-AB4F-3302-0D6A5FD810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05573" y="1267628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uoli: Nuolenkärki 3">
            <a:extLst>
              <a:ext uri="{FF2B5EF4-FFF2-40B4-BE49-F238E27FC236}">
                <a16:creationId xmlns:a16="http://schemas.microsoft.com/office/drawing/2014/main" id="{6153762D-36C2-1330-C366-ADF4145B9B71}"/>
              </a:ext>
            </a:extLst>
          </p:cNvPr>
          <p:cNvSpPr/>
          <p:nvPr/>
        </p:nvSpPr>
        <p:spPr>
          <a:xfrm>
            <a:off x="-2188895" y="2193848"/>
            <a:ext cx="5127437" cy="2470302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3" name="Suorakulmio: Pyöristetyt kulmat 2">
            <a:extLst>
              <a:ext uri="{FF2B5EF4-FFF2-40B4-BE49-F238E27FC236}">
                <a16:creationId xmlns:a16="http://schemas.microsoft.com/office/drawing/2014/main" id="{7441853F-62BB-2D78-1EE3-8B7A2D5FF64C}"/>
              </a:ext>
            </a:extLst>
          </p:cNvPr>
          <p:cNvSpPr/>
          <p:nvPr/>
        </p:nvSpPr>
        <p:spPr>
          <a:xfrm>
            <a:off x="3618375" y="3068637"/>
            <a:ext cx="3957083" cy="72072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https://ohje.velho.vaylapilvi.fi/</a:t>
            </a:r>
            <a:r>
              <a:rPr lang="fi-FI" sz="2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E006825-5D8A-C427-ED4A-9AEA41E2B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728663"/>
            <a:ext cx="10717212" cy="1396470"/>
          </a:xfrm>
        </p:spPr>
        <p:txBody>
          <a:bodyPr/>
          <a:lstStyle/>
          <a:p>
            <a:r>
              <a:rPr lang="fi-FI" sz="3200" dirty="0" err="1"/>
              <a:t>Demoilua</a:t>
            </a:r>
            <a:endParaRPr lang="fi-FI" sz="2800" dirty="0"/>
          </a:p>
        </p:txBody>
      </p:sp>
      <p:pic>
        <p:nvPicPr>
          <p:cNvPr id="7" name="Kuva 6" descr="Oikealle osoittava rystypuolen etusormi tasaisella täytöllä">
            <a:extLst>
              <a:ext uri="{FF2B5EF4-FFF2-40B4-BE49-F238E27FC236}">
                <a16:creationId xmlns:a16="http://schemas.microsoft.com/office/drawing/2014/main" id="{FCC9C5E6-F8EC-3E4F-AE45-845DDC76F5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5302869" y="3645581"/>
            <a:ext cx="588094" cy="588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265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A66618-36C9-752E-362A-DFEB3BDB83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BF6404C-23CB-34DD-1E3E-087FF5CE65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3B9A34B-6DFF-8543-7144-E9E56D765A6F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A2E566E7-33AC-185D-D4B7-0C978D275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63" y="0"/>
            <a:ext cx="107430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19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 txBox="1">
            <a:spLocks noGrp="1"/>
          </p:cNvSpPr>
          <p:nvPr>
            <p:ph type="body" idx="1"/>
          </p:nvPr>
        </p:nvSpPr>
        <p:spPr>
          <a:xfrm>
            <a:off x="584994" y="909638"/>
            <a:ext cx="10717212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</a:pPr>
            <a:r>
              <a:rPr lang="fi-FI" sz="3200" dirty="0"/>
              <a:t>Sivujen kehittäminen jatkuvaa…</a:t>
            </a:r>
            <a:endParaRPr sz="1600" dirty="0"/>
          </a:p>
        </p:txBody>
      </p:sp>
      <p:sp>
        <p:nvSpPr>
          <p:cNvPr id="205" name="Google Shape;205;p7"/>
          <p:cNvSpPr txBox="1">
            <a:spLocks noGrp="1"/>
          </p:cNvSpPr>
          <p:nvPr>
            <p:ph type="body" idx="2"/>
          </p:nvPr>
        </p:nvSpPr>
        <p:spPr>
          <a:xfrm>
            <a:off x="835819" y="1927741"/>
            <a:ext cx="8985514" cy="4321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chemeClr val="tx1"/>
                </a:solidFill>
              </a:rPr>
              <a:t>Työn alla olevat kokonaisuudet: tievelhon tietoprosessien tarkempi kuvaus, projektivelhon ohjesivut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chemeClr val="tx1"/>
                </a:solidFill>
              </a:rPr>
              <a:t>Sivujen kehittäminen ja täydentäminen jatkuvasti määrittelyiden sekä käyttäjäpalautteiden mukaan </a:t>
            </a:r>
            <a:r>
              <a:rPr lang="fi-FI" sz="1800" dirty="0">
                <a:solidFill>
                  <a:schemeClr val="tx1"/>
                </a:solidFill>
                <a:sym typeface="Wingdings" panose="05000000000000000000" pitchFamily="2" charset="2"/>
              </a:rPr>
              <a:t> erityisesti kohdeluokkakohtaiset ohjeet</a:t>
            </a:r>
            <a:endParaRPr lang="fi-FI" sz="1800" dirty="0">
              <a:solidFill>
                <a:schemeClr val="tx1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chemeClr val="tx1"/>
                </a:solidFill>
              </a:rPr>
              <a:t>Tekoälyavusteinen ohjeiden hakeminen (AIRO-assistentti)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400"/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chemeClr val="tx1"/>
                </a:solidFill>
              </a:rPr>
              <a:t>Ohjeiden linkitys tiiviimmin käyttöliittymään</a:t>
            </a:r>
          </a:p>
        </p:txBody>
      </p:sp>
      <p:pic>
        <p:nvPicPr>
          <p:cNvPr id="3" name="Kuva 2" descr="Nuoliympyrä tasaisella täytöllä">
            <a:extLst>
              <a:ext uri="{FF2B5EF4-FFF2-40B4-BE49-F238E27FC236}">
                <a16:creationId xmlns:a16="http://schemas.microsoft.com/office/drawing/2014/main" id="{D4414FAE-569A-5A9E-F626-CE8C2D71A7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89928" y="609085"/>
            <a:ext cx="1079938" cy="107993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uoli: Nuolenkärki 4">
            <a:extLst>
              <a:ext uri="{FF2B5EF4-FFF2-40B4-BE49-F238E27FC236}">
                <a16:creationId xmlns:a16="http://schemas.microsoft.com/office/drawing/2014/main" id="{DF12F979-121C-FB9B-EB4A-0A88A28EBAF1}"/>
              </a:ext>
            </a:extLst>
          </p:cNvPr>
          <p:cNvSpPr/>
          <p:nvPr/>
        </p:nvSpPr>
        <p:spPr>
          <a:xfrm>
            <a:off x="318563" y="3029447"/>
            <a:ext cx="9155637" cy="2470302"/>
          </a:xfrm>
          <a:prstGeom prst="chevron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4" name="Nuoli: Nuolenkärki 3">
            <a:extLst>
              <a:ext uri="{FF2B5EF4-FFF2-40B4-BE49-F238E27FC236}">
                <a16:creationId xmlns:a16="http://schemas.microsoft.com/office/drawing/2014/main" id="{C6C21093-2F05-7C8C-2B4A-3B162BAB2B61}"/>
              </a:ext>
            </a:extLst>
          </p:cNvPr>
          <p:cNvSpPr/>
          <p:nvPr/>
        </p:nvSpPr>
        <p:spPr>
          <a:xfrm>
            <a:off x="-2314570" y="3029447"/>
            <a:ext cx="9155637" cy="2470302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1"/>
              </a:solidFill>
            </a:endParaRPr>
          </a:p>
        </p:txBody>
      </p:sp>
      <p:sp>
        <p:nvSpPr>
          <p:cNvPr id="217" name="Google Shape;217;p9"/>
          <p:cNvSpPr txBox="1">
            <a:spLocks noGrp="1"/>
          </p:cNvSpPr>
          <p:nvPr>
            <p:ph type="body" idx="2"/>
          </p:nvPr>
        </p:nvSpPr>
        <p:spPr>
          <a:xfrm>
            <a:off x="731838" y="3323369"/>
            <a:ext cx="10367962" cy="172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</a:pPr>
            <a:r>
              <a:rPr lang="fi-FI" sz="2400" dirty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Palautteet ohjesivuista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Wingdings" panose="05000000000000000000" pitchFamily="2" charset="2"/>
              <a:buChar char="à"/>
            </a:pPr>
            <a:r>
              <a:rPr lang="fi-FI" sz="2400" b="1" dirty="0">
                <a:solidFill>
                  <a:schemeClr val="tx1"/>
                </a:solidFill>
                <a:hlinkClick r:id="rId3"/>
              </a:rPr>
              <a:t>jenni.kujala@ubigu.fi</a:t>
            </a:r>
            <a:r>
              <a:rPr lang="fi-FI" sz="2400" b="1" dirty="0">
                <a:solidFill>
                  <a:schemeClr val="tx1"/>
                </a:solidFill>
              </a:rPr>
              <a:t> </a:t>
            </a: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Wingdings" panose="05000000000000000000" pitchFamily="2" charset="2"/>
              <a:buChar char="à"/>
            </a:pPr>
            <a:r>
              <a:rPr lang="fi-FI" sz="2400" b="1" dirty="0">
                <a:solidFill>
                  <a:schemeClr val="tx1"/>
                </a:solidFill>
              </a:rPr>
              <a:t>tiestotuki@vayla.fi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70095233-923A-A7F9-2C81-53B22C8CABEB}"/>
              </a:ext>
            </a:extLst>
          </p:cNvPr>
          <p:cNvSpPr txBox="1"/>
          <p:nvPr/>
        </p:nvSpPr>
        <p:spPr>
          <a:xfrm>
            <a:off x="9194907" y="5940584"/>
            <a:ext cx="2254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Jenni Kujala </a:t>
            </a:r>
          </a:p>
          <a:p>
            <a:r>
              <a:rPr lang="fi-FI" sz="1600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jenni.kujala@ubigu.fi</a:t>
            </a:r>
          </a:p>
          <a:p>
            <a:r>
              <a:rPr lang="fi-FI" sz="1600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Ubigu / Velhon D-tiimi 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C8161D76-BEF8-5011-4EB2-7CB2E746B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728663"/>
            <a:ext cx="10717212" cy="1601069"/>
          </a:xfrm>
        </p:spPr>
        <p:txBody>
          <a:bodyPr/>
          <a:lstStyle/>
          <a:p>
            <a:r>
              <a:rPr lang="fi-FI" sz="6600" dirty="0"/>
              <a:t>Kiitos!</a:t>
            </a:r>
          </a:p>
        </p:txBody>
      </p:sp>
      <p:pic>
        <p:nvPicPr>
          <p:cNvPr id="9" name="Kuva 8" descr="Ilmapallot tasaisella täytöllä">
            <a:extLst>
              <a:ext uri="{FF2B5EF4-FFF2-40B4-BE49-F238E27FC236}">
                <a16:creationId xmlns:a16="http://schemas.microsoft.com/office/drawing/2014/main" id="{DB18D400-2309-DB3F-6A47-FE3F12E38D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08861" y="515474"/>
            <a:ext cx="1913117" cy="1913117"/>
          </a:xfrm>
          <a:prstGeom prst="rect">
            <a:avLst/>
          </a:prstGeom>
        </p:spPr>
      </p:pic>
      <p:pic>
        <p:nvPicPr>
          <p:cNvPr id="11" name="Kuva 10" descr="Ilmapallot tasaisella täytöllä">
            <a:extLst>
              <a:ext uri="{FF2B5EF4-FFF2-40B4-BE49-F238E27FC236}">
                <a16:creationId xmlns:a16="http://schemas.microsoft.com/office/drawing/2014/main" id="{5570398F-3B16-ED9F-35A3-144DBF365F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99958" y="1311393"/>
            <a:ext cx="1913117" cy="191311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4FC719-9330-7366-A6B7-D746FC467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B7A9985-B82D-4EC5-30F4-F2C8519670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D8CCCF6-FAE7-78F9-D10E-C9624249486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45D36A7-FBEB-1375-916D-567E350B0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232" y="0"/>
            <a:ext cx="109422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70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702250"/>
      </p:ext>
    </p:extLst>
  </p:cSld>
  <p:clrMapOvr>
    <a:masterClrMapping/>
  </p:clrMapOvr>
</p:sld>
</file>

<file path=ppt/theme/theme1.xml><?xml version="1.0" encoding="utf-8"?>
<a:theme xmlns:a="http://schemas.openxmlformats.org/drawingml/2006/main" name="vayla_uusi2023">
  <a:themeElements>
    <a:clrScheme name="Vayla_PP">
      <a:dk1>
        <a:srgbClr val="000000"/>
      </a:dk1>
      <a:lt1>
        <a:srgbClr val="FFFFFF"/>
      </a:lt1>
      <a:dk2>
        <a:srgbClr val="0065AF"/>
      </a:dk2>
      <a:lt2>
        <a:srgbClr val="8DCB6D"/>
      </a:lt2>
      <a:accent1>
        <a:srgbClr val="009BFF"/>
      </a:accent1>
      <a:accent2>
        <a:srgbClr val="00AFCB"/>
      </a:accent2>
      <a:accent3>
        <a:srgbClr val="FF5100"/>
      </a:accent3>
      <a:accent4>
        <a:srgbClr val="228848"/>
      </a:accent4>
      <a:accent5>
        <a:srgbClr val="E50083"/>
      </a:accent5>
      <a:accent6>
        <a:srgbClr val="FFC300"/>
      </a:accent6>
      <a:hlink>
        <a:srgbClr val="00AFCB"/>
      </a:hlink>
      <a:folHlink>
        <a:srgbClr val="49C2EF"/>
      </a:folHlink>
    </a:clrScheme>
    <a:fontScheme name="Mukautettu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yla_ilmeella_fi_uusi.potx" id="{6C74D751-B986-4A33-B5A6-081296BA73BF}" vid="{407FEAC4-691F-4246-A9FD-22A5F0DA5B1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xml_kameleon>
  <dlevelofprotection/>
  <dconfidentiality/>
  <dsecrecy/>
  <ddecree/>
  <subtitle/>
</xml_kameleon>
</file>

<file path=customXml/item2.xml><?xml version="1.0" encoding="utf-8"?>
<livi_kameleon xmlns="" xmlns:xsi="http://www.w3.org/2001/XMLSchema-instance">
  <tyyppi>Esitys</tyyppi>
  <title/>
  <author/>
  <paivays>20.2.2023</paivays>
</livi_kameleon>
</file>

<file path=customXml/itemProps1.xml><?xml version="1.0" encoding="utf-8"?>
<ds:datastoreItem xmlns:ds="http://schemas.openxmlformats.org/officeDocument/2006/customXml" ds:itemID="{013051D8-32D5-4880-AAFB-8D74750EA7D2}">
  <ds:schemaRefs/>
</ds:datastoreItem>
</file>

<file path=customXml/itemProps2.xml><?xml version="1.0" encoding="utf-8"?>
<ds:datastoreItem xmlns:ds="http://schemas.openxmlformats.org/officeDocument/2006/customXml" ds:itemID="{7773B08A-1F14-4429-934D-0DFB4799E154}">
  <ds:schemaRefs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vayla_ilmeella_fi_uusi</Template>
  <TotalTime>5690</TotalTime>
  <Words>681</Words>
  <Application>Microsoft Office PowerPoint</Application>
  <PresentationFormat>Laajakuva</PresentationFormat>
  <Paragraphs>118</Paragraphs>
  <Slides>14</Slides>
  <Notes>5</Notes>
  <HiddenSlides>1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20" baseType="lpstr">
      <vt:lpstr>Arial</vt:lpstr>
      <vt:lpstr>Calibri</vt:lpstr>
      <vt:lpstr>Felbridge Pro</vt:lpstr>
      <vt:lpstr>Tahoma</vt:lpstr>
      <vt:lpstr>Wingdings</vt:lpstr>
      <vt:lpstr>vayla_uusi2023</vt:lpstr>
      <vt:lpstr>Tievelhovartti</vt:lpstr>
      <vt:lpstr>Agenda</vt:lpstr>
      <vt:lpstr>PowerPoint-esitys</vt:lpstr>
      <vt:lpstr>Ajankohtaiset kuulumiset kesään ajalta</vt:lpstr>
      <vt:lpstr>Ajankohtaiset kuulumiset — tekniset asiat</vt:lpstr>
      <vt:lpstr>Koulutukset, klinikat &amp; vartit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Tielinen Joonas</dc:creator>
  <cp:keywords>Esitys</cp:keywords>
  <cp:lastModifiedBy>Aaltonen Ilkka</cp:lastModifiedBy>
  <cp:revision>82</cp:revision>
  <dcterms:created xsi:type="dcterms:W3CDTF">2023-02-20T12:09:21Z</dcterms:created>
  <dcterms:modified xsi:type="dcterms:W3CDTF">2026-09-22T06:30:03Z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vKameleonVerID">
    <vt:lpwstr>473.707.02.001</vt:lpwstr>
  </property>
  <property fmtid="{D5CDD505-2E9C-101B-9397-08002B2CF9AE}" pid="3" name="dvSaved">
    <vt:lpwstr>1</vt:lpwstr>
  </property>
  <property fmtid="{D5CDD505-2E9C-101B-9397-08002B2CF9AE}" pid="4" name="dvLanguage">
    <vt:lpwstr>1035</vt:lpwstr>
  </property>
  <property fmtid="{D5CDD505-2E9C-101B-9397-08002B2CF9AE}" pid="5" name="dvTemplate">
    <vt:lpwstr>vayla_ilmeella_fi_uusi.potx</vt:lpwstr>
  </property>
  <property fmtid="{D5CDD505-2E9C-101B-9397-08002B2CF9AE}" pid="6" name="dvDefinition">
    <vt:lpwstr>707 (dd_default.xml)</vt:lpwstr>
  </property>
  <property fmtid="{D5CDD505-2E9C-101B-9397-08002B2CF9AE}" pid="7" name="dvDefinitionID">
    <vt:lpwstr>707</vt:lpwstr>
  </property>
  <property fmtid="{D5CDD505-2E9C-101B-9397-08002B2CF9AE}" pid="8" name="dvContentFile">
    <vt:lpwstr>dd_default.xml</vt:lpwstr>
  </property>
  <property fmtid="{D5CDD505-2E9C-101B-9397-08002B2CF9AE}" pid="9" name="dvGlobalVerID">
    <vt:lpwstr>473.85.02.257</vt:lpwstr>
  </property>
  <property fmtid="{D5CDD505-2E9C-101B-9397-08002B2CF9AE}" pid="10" name="dvDefinitionVersion">
    <vt:lpwstr>02.001 / 30.1.2023</vt:lpwstr>
  </property>
  <property fmtid="{D5CDD505-2E9C-101B-9397-08002B2CF9AE}" pid="11" name="filename">
    <vt:lpwstr>false</vt:lpwstr>
  </property>
  <property fmtid="{D5CDD505-2E9C-101B-9397-08002B2CF9AE}" pid="12" name="filenameandpath">
    <vt:lpwstr>false</vt:lpwstr>
  </property>
  <property fmtid="{D5CDD505-2E9C-101B-9397-08002B2CF9AE}" pid="13" name="dvPagenumberExist">
    <vt:lpwstr>1</vt:lpwstr>
  </property>
  <property fmtid="{D5CDD505-2E9C-101B-9397-08002B2CF9AE}" pid="14" name="dvAuthorExist">
    <vt:lpwstr>1</vt:lpwstr>
  </property>
  <property fmtid="{D5CDD505-2E9C-101B-9397-08002B2CF9AE}" pid="15" name="dvDateExist">
    <vt:lpwstr>-1</vt:lpwstr>
  </property>
  <property fmtid="{D5CDD505-2E9C-101B-9397-08002B2CF9AE}" pid="16" name="dvCategory">
    <vt:lpwstr>2</vt:lpwstr>
  </property>
  <property fmtid="{D5CDD505-2E9C-101B-9397-08002B2CF9AE}" pid="17" name="dvCategory_2">
    <vt:lpwstr>0</vt:lpwstr>
  </property>
  <property fmtid="{D5CDD505-2E9C-101B-9397-08002B2CF9AE}" pid="18" name="dvSavepath">
    <vt:lpwstr/>
  </property>
  <property fmtid="{D5CDD505-2E9C-101B-9397-08002B2CF9AE}" pid="19" name="dvUsed">
    <vt:lpwstr>1</vt:lpwstr>
  </property>
  <property fmtid="{D5CDD505-2E9C-101B-9397-08002B2CF9AE}" pid="20" name="dvCompany">
    <vt:lpwstr/>
  </property>
  <property fmtid="{D5CDD505-2E9C-101B-9397-08002B2CF9AE}" pid="21" name="dvSite">
    <vt:lpwstr/>
  </property>
  <property fmtid="{D5CDD505-2E9C-101B-9397-08002B2CF9AE}" pid="22" name="dvNumbering">
    <vt:lpwstr>0</vt:lpwstr>
  </property>
  <property fmtid="{D5CDD505-2E9C-101B-9397-08002B2CF9AE}" pid="23" name="dvDUname">
    <vt:lpwstr/>
  </property>
  <property fmtid="{D5CDD505-2E9C-101B-9397-08002B2CF9AE}" pid="24" name="dvDUFname">
    <vt:lpwstr/>
  </property>
  <property fmtid="{D5CDD505-2E9C-101B-9397-08002B2CF9AE}" pid="25" name="dvDULname">
    <vt:lpwstr/>
  </property>
  <property fmtid="{D5CDD505-2E9C-101B-9397-08002B2CF9AE}" pid="26" name="dvDUBusinessarea">
    <vt:lpwstr/>
  </property>
  <property fmtid="{D5CDD505-2E9C-101B-9397-08002B2CF9AE}" pid="27" name="dvDUdepartment">
    <vt:lpwstr/>
  </property>
  <property fmtid="{D5CDD505-2E9C-101B-9397-08002B2CF9AE}" pid="28" name="dvLogoExist">
    <vt:lpwstr>0</vt:lpwstr>
  </property>
  <property fmtid="{D5CDD505-2E9C-101B-9397-08002B2CF9AE}" pid="29" name="dvCurrentlogo">
    <vt:lpwstr/>
  </property>
  <property fmtid="{D5CDD505-2E9C-101B-9397-08002B2CF9AE}" pid="30" name="dvEULogoExist">
    <vt:lpwstr>0</vt:lpwstr>
  </property>
  <property fmtid="{D5CDD505-2E9C-101B-9397-08002B2CF9AE}" pid="31" name="dvCurrentEUListLogo">
    <vt:lpwstr/>
  </property>
  <property fmtid="{D5CDD505-2E9C-101B-9397-08002B2CF9AE}" pid="32" name="dvCurrentEUlogo">
    <vt:lpwstr/>
  </property>
  <property fmtid="{D5CDD505-2E9C-101B-9397-08002B2CF9AE}" pid="33" name="dlevelofprotection">
    <vt:lpwstr/>
  </property>
  <property fmtid="{D5CDD505-2E9C-101B-9397-08002B2CF9AE}" pid="34" name="tyyppi">
    <vt:lpwstr>Esitys</vt:lpwstr>
  </property>
  <property fmtid="{D5CDD505-2E9C-101B-9397-08002B2CF9AE}" pid="35" name="dconfidentiality">
    <vt:lpwstr/>
  </property>
  <property fmtid="{D5CDD505-2E9C-101B-9397-08002B2CF9AE}" pid="36" name="dsecrecy">
    <vt:lpwstr/>
  </property>
  <property fmtid="{D5CDD505-2E9C-101B-9397-08002B2CF9AE}" pid="37" name="ddecree">
    <vt:lpwstr/>
  </property>
  <property fmtid="{D5CDD505-2E9C-101B-9397-08002B2CF9AE}" pid="38" name="author">
    <vt:lpwstr/>
  </property>
  <property fmtid="{D5CDD505-2E9C-101B-9397-08002B2CF9AE}" pid="39" name="paivays">
    <vt:filetime>2023-02-19T22:00:00Z</vt:filetime>
  </property>
</Properties>
</file>