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3"/>
  </p:sldMasterIdLst>
  <p:notesMasterIdLst>
    <p:notesMasterId r:id="rId28"/>
  </p:notesMasterIdLst>
  <p:handoutMasterIdLst>
    <p:handoutMasterId r:id="rId29"/>
  </p:handoutMasterIdLst>
  <p:sldIdLst>
    <p:sldId id="256" r:id="rId4"/>
    <p:sldId id="258" r:id="rId5"/>
    <p:sldId id="264" r:id="rId6"/>
    <p:sldId id="276" r:id="rId7"/>
    <p:sldId id="277" r:id="rId8"/>
    <p:sldId id="272" r:id="rId9"/>
    <p:sldId id="275" r:id="rId10"/>
    <p:sldId id="267" r:id="rId11"/>
    <p:sldId id="278" r:id="rId12"/>
    <p:sldId id="2147482377" r:id="rId13"/>
    <p:sldId id="2147482382" r:id="rId14"/>
    <p:sldId id="2147482359" r:id="rId15"/>
    <p:sldId id="2147482378" r:id="rId16"/>
    <p:sldId id="262" r:id="rId17"/>
    <p:sldId id="2147482380" r:id="rId18"/>
    <p:sldId id="2147482381" r:id="rId19"/>
    <p:sldId id="2147482376" r:id="rId20"/>
    <p:sldId id="2147482383" r:id="rId21"/>
    <p:sldId id="2147482366" r:id="rId22"/>
    <p:sldId id="2147482379" r:id="rId23"/>
    <p:sldId id="2147482363" r:id="rId24"/>
    <p:sldId id="2147482375" r:id="rId25"/>
    <p:sldId id="2147482384" r:id="rId26"/>
    <p:sldId id="263" r:id="rId27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814" autoAdjust="0"/>
    <p:restoredTop sz="86446" autoAdjust="0"/>
  </p:normalViewPr>
  <p:slideViewPr>
    <p:cSldViewPr snapToGrid="0">
      <p:cViewPr varScale="1">
        <p:scale>
          <a:sx n="111" d="100"/>
          <a:sy n="111" d="100"/>
        </p:scale>
        <p:origin x="1236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5" d="100"/>
          <a:sy n="95" d="100"/>
        </p:scale>
        <p:origin x="2808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1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presProps" Target="presProps.xml"/><Relationship Id="rId8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6DAE809-BFED-470A-BB70-DBC3965101A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BBF8A77-8EFF-4027-AE87-008AB85AAA7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F50B1A-2E76-4083-8C1F-14365BFFBCBE}" type="datetimeFigureOut">
              <a:rPr lang="fi-FI" smtClean="0"/>
              <a:t>5.5.2026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A68A2CD-F4C2-4008-AF70-ABF6470F97C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331BFC3-43BC-4C7E-89DB-CD3AFB70276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8CBF08-FC9C-4574-B237-348852A04FD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754360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DAC96E-1DC8-4EA3-9268-8EA7D1653612}" type="datetimeFigureOut">
              <a:rPr lang="fi-FI" smtClean="0"/>
              <a:t>5.5.2026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2D8B9A-264D-4165-A769-848A3FBDC0C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692754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2D8B9A-264D-4165-A769-848A3FBDC0CD}" type="slidenum">
              <a:rPr lang="fi-FI" smtClean="0"/>
              <a:t>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508114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2D8B9A-264D-4165-A769-848A3FBDC0CD}" type="slidenum">
              <a:rPr lang="fi-FI" smtClean="0"/>
              <a:t>17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264730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2D8B9A-264D-4165-A769-848A3FBDC0CD}" type="slidenum">
              <a:rPr lang="fi-FI" smtClean="0"/>
              <a:t>18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2104820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050" b="1" dirty="0"/>
              <a:t>Tekstimuotoiset vaatimukset: </a:t>
            </a:r>
            <a:r>
              <a:rPr lang="fi-FI" sz="1050" dirty="0"/>
              <a:t>esiintyy esimerkiksi suunnitteluohjeissa ja -asiakirjoissa.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050" dirty="0"/>
              <a:t>Tekstimuotoiset vaatimukset: ihmisen luettavat ja ymmärrettävät. Kuvaavat sanallisesti, mitä esim. järjestelmän, tuotteen tai prosessin tulisi tehdä tai miten sen tulisi käyttäytyä.  Esimerkiksi Ratatekniset ohjeet (RATO) osa 4 Vaihteet -ohjeessa esitetty vaatimus: “Kaavasta 4.4:1 poiketen lyhyissä vaihteissa raiteen suurin sallittu nopeus on enintään 40 km/h.” on ihmisluettavaksi tarkoitettu tekstimuotoinen vaatimus, jolla kuvataan tiettyä vaihdesuunnittelussa huomioitavaa sääntöä tai ehtoa. Tämä vaatimus sisältää kuitenkin myös tietovaatimuksen, joka määrittää, mitä tietoa tarvitaan vaatimuksen soveltamiseen ja todentamiseen – esimerkin tapauksessa tietovaatimuksen “suurin sallittu nopeus” ja sen määrityksiä: tiedon muoto (numeerinen) ja yksikkö (km/h), sekä suurin sallittu arvo (40). Toisin sanoen tekstimuotoinen vaatimus kertoo selkokielellä, mitä pitää noudattaa tai saavuttaa, kun taas tietovaatimus määrittää, mitä tietoa tarvitaan, jotta vaatimus voidaan toteuttaa, tarkistaa ja/tai raportoida.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i-FI" sz="105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i-FI" sz="105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400" b="0" dirty="0">
                <a:effectLst/>
                <a:latin typeface="Google Sans"/>
              </a:rPr>
              <a:t>Väyläviraston Ratatekniset ohjeet</a:t>
            </a:r>
            <a:r>
              <a:rPr lang="fi-FI" sz="1400" dirty="0"/>
              <a:t> (RATO) ovat valtion rataverkkoon kohdistuvien töiden, kuten suunnittelun, rakentamisen ja kunnossapidon, tekniset normit ja määräykset. Niiden tarkoituksena on varmistaa rautatieliikenteen turvallisuus, toimivuus ja laatu.</a:t>
            </a:r>
            <a:endParaRPr lang="fi-FI" sz="1050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2D8B9A-264D-4165-A769-848A3FBDC0CD}" type="slidenum">
              <a:rPr lang="fi-FI" smtClean="0"/>
              <a:t>19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7545137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dirty="0"/>
              <a:t>VM:n edellyttämä muutosvaikutusten arviointi (tehdään kaikille yli 1M€ hankkeille) tehty VETO-hankkeelle talvella 2026, josta päätös ja hyväksyntä saatu VM:stä 14.3.2026.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2D8B9A-264D-4165-A769-848A3FBDC0CD}" type="slidenum">
              <a:rPr lang="fi-FI" smtClean="0"/>
              <a:t>20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3416042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b="1" dirty="0"/>
              <a:t>Vaatimukset → tarkistus → toteuma → hyväksyntä voidaan tehdä hallitusti ja osin automaattisesti.</a:t>
            </a:r>
          </a:p>
          <a:p>
            <a:endParaRPr lang="fi-FI" b="1" dirty="0"/>
          </a:p>
          <a:p>
            <a:r>
              <a:rPr lang="fi-FI" sz="2000" b="1" dirty="0"/>
              <a:t>”</a:t>
            </a:r>
            <a:r>
              <a:rPr lang="fi-FI" sz="2000" dirty="0"/>
              <a:t>Tässä kuvassa näkyy, että vaatimukset eivät jää sopimusliitteeksi, vaan ne kulkevat koko ketjun läpi – ja lopussa voidaan tarkistaa automaattisesti, että toteuma vastaa vaatimuksia.</a:t>
            </a:r>
            <a:r>
              <a:rPr lang="fi-FI" sz="2000" b="1" dirty="0"/>
              <a:t>”</a:t>
            </a:r>
          </a:p>
          <a:p>
            <a:endParaRPr lang="fi-FI" b="1" dirty="0"/>
          </a:p>
          <a:p>
            <a:r>
              <a:rPr lang="fi-FI" b="1" dirty="0"/>
              <a:t>Tavoitteena on, että jatkossa toteuman hyväksyntä ei perustu pelkkään tarkasteluun, vaan myös automaattiseen validointiin.</a:t>
            </a:r>
          </a:p>
          <a:p>
            <a:endParaRPr lang="fi-FI" b="1" dirty="0"/>
          </a:p>
          <a:p>
            <a:endParaRPr lang="fi-FI" b="1" dirty="0"/>
          </a:p>
          <a:p>
            <a:endParaRPr lang="fi-FI" b="1" dirty="0"/>
          </a:p>
          <a:p>
            <a:r>
              <a:rPr lang="fi-FI" b="1" dirty="0"/>
              <a:t>Vaatimustietokanta </a:t>
            </a:r>
          </a:p>
          <a:p>
            <a:r>
              <a:rPr lang="fi-FI" b="1" dirty="0"/>
              <a:t>- toimii keskitettynä “vaatimusten </a:t>
            </a:r>
            <a:r>
              <a:rPr lang="fi-FI" b="1" dirty="0" err="1"/>
              <a:t>masterina</a:t>
            </a:r>
            <a:r>
              <a:rPr lang="fi-FI" b="1" dirty="0"/>
              <a:t>”</a:t>
            </a:r>
          </a:p>
          <a:p>
            <a:pPr marL="171450" indent="-171450">
              <a:buFontTx/>
              <a:buChar char="-"/>
            </a:pPr>
            <a:r>
              <a:rPr lang="fi-FI" b="1" dirty="0"/>
              <a:t>kokoaa hajallaan olevat vaatimukset yhteen, muuttaa ne koneluettavaan muotoon ja </a:t>
            </a:r>
          </a:p>
          <a:p>
            <a:pPr marL="171450" indent="-171450">
              <a:buFontTx/>
              <a:buChar char="-"/>
            </a:pPr>
            <a:r>
              <a:rPr lang="fi-FI" b="1" dirty="0"/>
              <a:t>jakaa ne suoraan sopimuksiin ja toimittajille – yhtenäisesti ja hallitusti. </a:t>
            </a:r>
          </a:p>
          <a:p>
            <a:endParaRPr lang="fi-FI" b="1" dirty="0"/>
          </a:p>
          <a:p>
            <a:r>
              <a:rPr lang="fi-FI" dirty="0"/>
              <a:t>Vaatimustietokanta toimii </a:t>
            </a:r>
            <a:r>
              <a:rPr lang="fi-FI" dirty="0" err="1"/>
              <a:t>tiedonhallinnan</a:t>
            </a:r>
            <a:r>
              <a:rPr lang="fi-FI" dirty="0"/>
              <a:t> ytimessä: se yhdistää standardit, vaatimukset ja sopimusohjauksen yhdeksi hallituksi kokonaisuudeksi.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2D8B9A-264D-4165-A769-848A3FBDC0CD}" type="slidenum">
              <a:rPr lang="fi-FI" smtClean="0"/>
              <a:t>21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217654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dirty="0"/>
              <a:t>MVP-tyylinen (MVP – </a:t>
            </a:r>
            <a:r>
              <a:rPr lang="fi-FI" dirty="0" err="1"/>
              <a:t>Minimum</a:t>
            </a:r>
            <a:r>
              <a:rPr lang="fi-FI" dirty="0"/>
              <a:t> </a:t>
            </a:r>
            <a:r>
              <a:rPr lang="fi-FI" dirty="0" err="1"/>
              <a:t>viable</a:t>
            </a:r>
            <a:r>
              <a:rPr lang="fi-FI" dirty="0"/>
              <a:t> </a:t>
            </a:r>
            <a:r>
              <a:rPr lang="fi-FI" dirty="0" err="1"/>
              <a:t>product</a:t>
            </a:r>
            <a:r>
              <a:rPr lang="fi-FI" dirty="0"/>
              <a:t> – pienin toimiva tuote) lähestyminen palvelun käyttöönottoon mahdollistaa</a:t>
            </a:r>
          </a:p>
          <a:p>
            <a:pPr marL="171450" indent="-171450">
              <a:buFontTx/>
              <a:buChar char="-"/>
            </a:pPr>
            <a:r>
              <a:rPr lang="fi-FI" dirty="0"/>
              <a:t>Arvoa jo matkalla:</a:t>
            </a:r>
          </a:p>
          <a:p>
            <a:pPr marL="628650" lvl="1" indent="-171450">
              <a:buFontTx/>
              <a:buChar char="-"/>
            </a:pPr>
            <a:r>
              <a:rPr lang="fi-FI" dirty="0"/>
              <a:t>Selkeät vaatimukset sopimuksiin</a:t>
            </a:r>
          </a:p>
          <a:p>
            <a:pPr marL="628650" lvl="1" indent="-171450">
              <a:buFontTx/>
              <a:buChar char="-"/>
            </a:pPr>
            <a:r>
              <a:rPr lang="fi-FI" dirty="0"/>
              <a:t>Vähemmän tulkintaa ja virheitä</a:t>
            </a:r>
          </a:p>
          <a:p>
            <a:pPr marL="628650" lvl="1" indent="-171450">
              <a:buFontTx/>
              <a:buChar char="-"/>
            </a:pPr>
            <a:r>
              <a:rPr lang="fi-FI" dirty="0"/>
              <a:t>Nopeampi tarkastus ja hyväksyntä</a:t>
            </a:r>
          </a:p>
          <a:p>
            <a:pPr marL="628650" lvl="1" indent="-171450">
              <a:buFontTx/>
              <a:buChar char="-"/>
            </a:pPr>
            <a:r>
              <a:rPr lang="fi-FI" dirty="0"/>
              <a:t>Parempi yhteistyö ja läpinäkyvyys</a:t>
            </a:r>
          </a:p>
          <a:p>
            <a:pPr marL="628650" lvl="1" indent="-171450">
              <a:buFontTx/>
              <a:buChar char="-"/>
            </a:pPr>
            <a:r>
              <a:rPr lang="fi-FI" dirty="0"/>
              <a:t>Tehokkuus ja laatu paranevat</a:t>
            </a:r>
          </a:p>
          <a:p>
            <a:pPr marL="171450" lvl="0" indent="-171450">
              <a:buFontTx/>
              <a:buChar char="-"/>
            </a:pPr>
            <a:r>
              <a:rPr lang="fi-FI" dirty="0"/>
              <a:t>Onnistumisen edellytykset:</a:t>
            </a:r>
          </a:p>
          <a:p>
            <a:pPr marL="628650" lvl="1" indent="-171450">
              <a:buFontTx/>
              <a:buChar char="-"/>
            </a:pPr>
            <a:r>
              <a:rPr lang="fi-FI" dirty="0"/>
              <a:t>Selkeä omistajuus ja vastuut, </a:t>
            </a:r>
          </a:p>
          <a:p>
            <a:pPr marL="628650" lvl="1" indent="-171450">
              <a:buFontTx/>
              <a:buChar char="-"/>
            </a:pPr>
            <a:r>
              <a:rPr lang="fi-FI" dirty="0"/>
              <a:t>Käyttäjien osallistaminen alusta alkaen</a:t>
            </a:r>
          </a:p>
          <a:p>
            <a:pPr marL="628650" lvl="1" indent="-171450">
              <a:buFontTx/>
              <a:buChar char="-"/>
            </a:pPr>
            <a:r>
              <a:rPr lang="fi-FI" dirty="0"/>
              <a:t>Pienet askeleet, nopea oppiminen</a:t>
            </a:r>
          </a:p>
          <a:p>
            <a:pPr marL="628650" lvl="1" indent="-171450">
              <a:buFontTx/>
              <a:buChar char="-"/>
            </a:pPr>
            <a:r>
              <a:rPr lang="fi-FI" dirty="0"/>
              <a:t>Avoin viestintä ja koulutus</a:t>
            </a:r>
          </a:p>
          <a:p>
            <a:pPr marL="628650" lvl="1" indent="-171450">
              <a:buFontTx/>
              <a:buChar char="-"/>
            </a:pPr>
            <a:r>
              <a:rPr lang="fi-FI" dirty="0"/>
              <a:t>Jatkuva palaute ja kehittäminen</a:t>
            </a:r>
          </a:p>
          <a:p>
            <a:endParaRPr lang="fi-FI" dirty="0"/>
          </a:p>
          <a:p>
            <a:endParaRPr lang="fi-FI" dirty="0"/>
          </a:p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2D8B9A-264D-4165-A769-848A3FBDC0CD}" type="slidenum">
              <a:rPr lang="fi-FI" smtClean="0"/>
              <a:t>22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1219578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2D8B9A-264D-4165-A769-848A3FBDC0CD}" type="slidenum">
              <a:rPr lang="fi-FI" smtClean="0"/>
              <a:t>23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009351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2D8B9A-264D-4165-A769-848A3FBDC0CD}" type="slidenum">
              <a:rPr lang="fi-FI" smtClean="0"/>
              <a:t>9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508114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dirty="0"/>
              <a:t>Käytännössä kyseessä on uusi järjestelmä, mutta sisältää samoja asioita, joita tällä hetkellä meidän ohjeissa.</a:t>
            </a:r>
          </a:p>
          <a:p>
            <a:endParaRPr lang="fi-FI" dirty="0"/>
          </a:p>
          <a:p>
            <a:r>
              <a:rPr lang="fi-FI" dirty="0"/>
              <a:t>Uusi käytäntö ei muuta sitä mitä tehdään, vaan miten sitä hallitaan – nykyiset vaatimukset tehdään yhtenäisiksi, selkeiksi ja suoraan hyödynnettäviksi.</a:t>
            </a:r>
          </a:p>
          <a:p>
            <a:endParaRPr lang="fi-FI" dirty="0"/>
          </a:p>
          <a:p>
            <a:r>
              <a:rPr lang="fi-FI" dirty="0"/>
              <a:t>“Ei siis muuteta mitä tehdään – vaan poistetaan epävarmuus siitä, mitä tulee tehdä (käytännössä mitä tietoa tulee tuottaa).”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2D8B9A-264D-4165-A769-848A3FBDC0CD}" type="slidenum">
              <a:rPr lang="fi-FI" smtClean="0"/>
              <a:t>10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82036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dirty="0"/>
              <a:t>Vaatimustietokantapalvelu on uusi menetelmä luoda ja hallita tietovaatimuksia nykyisten ohjedokumenttien sijaan. </a:t>
            </a:r>
          </a:p>
          <a:p>
            <a:endParaRPr lang="fi-FI" dirty="0"/>
          </a:p>
          <a:p>
            <a:r>
              <a:rPr lang="fi-FI" dirty="0"/>
              <a:t>Käytännössä kyseessä on toimintamallimuutos</a:t>
            </a:r>
          </a:p>
          <a:p>
            <a:pPr marL="171450" indent="-171450">
              <a:buFontTx/>
              <a:buChar char="-"/>
            </a:pPr>
            <a:r>
              <a:rPr lang="fi-FI" dirty="0"/>
              <a:t>Samat asiat, joita tällä hetkellä löytyy meidän ohjeissa löytyy jatkossa vaatimustietokantapalvelussa.</a:t>
            </a:r>
          </a:p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2D8B9A-264D-4165-A769-848A3FBDC0CD}" type="slidenum">
              <a:rPr lang="fi-FI" smtClean="0"/>
              <a:t>11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530870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b="1" dirty="0"/>
              <a:t>Hajanaisuus</a:t>
            </a:r>
            <a:r>
              <a:rPr lang="fi-FI" dirty="0"/>
              <a:t> – ei keskitettyä lähdettä </a:t>
            </a:r>
          </a:p>
          <a:p>
            <a:r>
              <a:rPr lang="fi-FI" b="1" dirty="0"/>
              <a:t>Koneluettavuuden puute</a:t>
            </a:r>
            <a:r>
              <a:rPr lang="fi-FI" dirty="0"/>
              <a:t> – ei tue automaatiota </a:t>
            </a:r>
          </a:p>
          <a:p>
            <a:r>
              <a:rPr lang="fi-FI" b="1" dirty="0"/>
              <a:t>Prosessien ja vastuiden epäselvyys</a:t>
            </a:r>
            <a:r>
              <a:rPr lang="fi-FI" dirty="0"/>
              <a:t> – ei hallittua kokonaisuutta</a:t>
            </a:r>
          </a:p>
          <a:p>
            <a:endParaRPr lang="fi-FI" dirty="0"/>
          </a:p>
          <a:p>
            <a:pPr marL="0" indent="0">
              <a:buFontTx/>
              <a:buNone/>
            </a:pPr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2D8B9A-264D-4165-A769-848A3FBDC0CD}" type="slidenum">
              <a:rPr lang="fi-FI" smtClean="0"/>
              <a:t>12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948831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fi-FI" dirty="0"/>
              <a:t>Kaikki tietovaatimukset löytyvät yhdestä paikasta – ajantasaisena. </a:t>
            </a:r>
          </a:p>
          <a:p>
            <a:pPr>
              <a:buNone/>
            </a:pPr>
            <a:r>
              <a:rPr lang="fi-FI" dirty="0"/>
              <a:t>Nykytila: ohjeet, </a:t>
            </a:r>
            <a:r>
              <a:rPr lang="fi-FI" dirty="0" err="1"/>
              <a:t>excelit</a:t>
            </a:r>
            <a:r>
              <a:rPr lang="fi-FI" dirty="0"/>
              <a:t>, eri versiot -&gt; </a:t>
            </a:r>
            <a:r>
              <a:rPr lang="fi-FI" b="1" dirty="0"/>
              <a:t>YKSI PAIKKA </a:t>
            </a:r>
            <a:r>
              <a:rPr lang="fi-FI" dirty="0"/>
              <a:t>- EI ENÄÄ HAJANAISIA OHJEITA!</a:t>
            </a:r>
          </a:p>
          <a:p>
            <a:endParaRPr lang="fi-FI" dirty="0"/>
          </a:p>
          <a:p>
            <a:r>
              <a:rPr lang="fi-FI" dirty="0"/>
              <a:t>Vaatimus on yksiselitteinen – ei tulkinnanvaraa.</a:t>
            </a:r>
          </a:p>
          <a:p>
            <a:pPr>
              <a:buNone/>
            </a:pPr>
            <a:r>
              <a:rPr lang="fi-FI" b="0" dirty="0"/>
              <a:t>Nykytila: näin tätä yleensä tulkitaan - </a:t>
            </a:r>
            <a:r>
              <a:rPr lang="fi-FI" b="1" dirty="0"/>
              <a:t>VÄHEMMÄN TULKINTAA</a:t>
            </a:r>
          </a:p>
          <a:p>
            <a:pPr>
              <a:buNone/>
            </a:pPr>
            <a:endParaRPr lang="fi-FI" dirty="0"/>
          </a:p>
          <a:p>
            <a:endParaRPr lang="fi-FI" dirty="0"/>
          </a:p>
          <a:p>
            <a:r>
              <a:rPr lang="fi-FI" dirty="0"/>
              <a:t>Auttaa suoraan hankinnoissa - Voit käyttää samoja vaatimuksia suoraan sopimusliitteissä -&gt; nopeampi valmistelu, vähemmän virheitä</a:t>
            </a:r>
          </a:p>
          <a:p>
            <a:endParaRPr lang="fi-FI" dirty="0"/>
          </a:p>
          <a:p>
            <a:r>
              <a:rPr lang="fi-FI" dirty="0"/>
              <a:t>Vähemmän virheitä ja uusintatyötä. </a:t>
            </a:r>
          </a:p>
          <a:p>
            <a:pPr>
              <a:buNone/>
            </a:pPr>
            <a:r>
              <a:rPr lang="fi-FI" dirty="0"/>
              <a:t>Nykytila: tieto ei kelpaa → johtaa korjauksiin ja vie aikaa</a:t>
            </a:r>
          </a:p>
          <a:p>
            <a:pPr>
              <a:buNone/>
            </a:pPr>
            <a:r>
              <a:rPr lang="fi-FI" dirty="0"/>
              <a:t>Tavoitetila: tieto tarkastetaan tietovaatimusten mukaisiksi ennen luovutusta - helpottaa hyväksyntävaihetta</a:t>
            </a:r>
          </a:p>
          <a:p>
            <a:pPr>
              <a:buNone/>
            </a:pPr>
            <a:endParaRPr lang="fi-FI" dirty="0"/>
          </a:p>
          <a:p>
            <a:pPr>
              <a:buNone/>
            </a:pPr>
            <a:endParaRPr lang="fi-FI" dirty="0"/>
          </a:p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2D8B9A-264D-4165-A769-848A3FBDC0CD}" type="slidenum">
              <a:rPr lang="fi-FI" smtClean="0"/>
              <a:t>13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646959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fi-FI" b="1" dirty="0"/>
              <a:t>Vähentää sopimuskonflikteja!</a:t>
            </a:r>
          </a:p>
          <a:p>
            <a:pPr>
              <a:buNone/>
            </a:pPr>
            <a:endParaRPr lang="fi-FI" b="1" dirty="0"/>
          </a:p>
          <a:p>
            <a:pPr>
              <a:buNone/>
            </a:pPr>
            <a:r>
              <a:rPr lang="fi-FI" b="1" dirty="0"/>
              <a:t>Vaatimustietokanta → “vaatimusten hallinta”</a:t>
            </a:r>
          </a:p>
          <a:p>
            <a:pPr>
              <a:buFont typeface="Arial" panose="020B0604020202020204" pitchFamily="34" charset="0"/>
              <a:buNone/>
            </a:pPr>
            <a:r>
              <a:rPr lang="fi-FI" b="1" u="none" dirty="0"/>
              <a:t>Sisältää: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fi-FI" dirty="0"/>
              <a:t>mitä tietoa vaaditaan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fi-FI" dirty="0"/>
              <a:t>missä kontekstissa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fi-FI" dirty="0"/>
              <a:t>millä tarkkuudella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fi-FI" dirty="0"/>
              <a:t>millä arvojoukolla</a:t>
            </a:r>
          </a:p>
          <a:p>
            <a:pPr marL="0" lvl="0" indent="0">
              <a:buFont typeface="Arial" panose="020B0604020202020204" pitchFamily="34" charset="0"/>
              <a:buNone/>
            </a:pPr>
            <a:endParaRPr lang="fi-FI" dirty="0"/>
          </a:p>
          <a:p>
            <a:r>
              <a:rPr lang="fi-FI" b="1" dirty="0"/>
              <a:t>Tietokatalogi = määrittää käsitteet ja tietorakenteet</a:t>
            </a:r>
            <a:br>
              <a:rPr lang="fi-FI" dirty="0"/>
            </a:br>
            <a:r>
              <a:rPr lang="fi-FI" b="1" dirty="0"/>
              <a:t>Vaatimustietokanta = määrittää niiden käytön säännöt ja kontekstin</a:t>
            </a:r>
          </a:p>
          <a:p>
            <a:endParaRPr lang="fi-FI" b="1" dirty="0"/>
          </a:p>
          <a:p>
            <a:pPr>
              <a:buNone/>
            </a:pPr>
            <a:r>
              <a:rPr lang="fi-FI" dirty="0"/>
              <a:t>Tietokatalogi (tai IFC/</a:t>
            </a:r>
            <a:r>
              <a:rPr lang="fi-FI" dirty="0" err="1"/>
              <a:t>bSDD</a:t>
            </a:r>
            <a:r>
              <a:rPr lang="fi-FI" dirty="0"/>
              <a:t>/ontologia) vastaa kysymykseen:</a:t>
            </a:r>
          </a:p>
          <a:p>
            <a:pPr>
              <a:buNone/>
            </a:pPr>
            <a:r>
              <a:rPr lang="fi-FI" b="1" i="0" dirty="0"/>
              <a:t>Mitä tietoa ylipäätään on olemassa?</a:t>
            </a:r>
          </a:p>
          <a:p>
            <a:pPr>
              <a:buNone/>
            </a:pPr>
            <a:r>
              <a:rPr lang="fi-FI" dirty="0"/>
              <a:t>Se määrittää: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dirty="0"/>
              <a:t>käsitteet (esim. “vaihde”, “kaivo”)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dirty="0"/>
              <a:t>ominaisuudet (esim. “materiaali”, “pituus”)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dirty="0"/>
              <a:t>tietotyypit (numero, teksti)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dirty="0"/>
              <a:t>yksiköt (m, km/h)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dirty="0"/>
              <a:t>luokitukset (IFC </a:t>
            </a:r>
            <a:r>
              <a:rPr lang="fi-FI" dirty="0" err="1"/>
              <a:t>propertysetit</a:t>
            </a:r>
            <a:r>
              <a:rPr lang="fi-FI" dirty="0"/>
              <a:t>) </a:t>
            </a:r>
          </a:p>
          <a:p>
            <a:pPr>
              <a:buNone/>
            </a:pPr>
            <a:r>
              <a:rPr lang="fi-FI" dirty="0"/>
              <a:t>Esimerkki: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dirty="0"/>
              <a:t>“Suurin sallittu nopeus”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fi-FI" dirty="0"/>
              <a:t>tyyppi: numero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fi-FI" dirty="0"/>
              <a:t>yksikkö: km/h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fi-FI" dirty="0"/>
              <a:t>kuuluu: tiettyyn IFC-rakenteeseen</a:t>
            </a:r>
          </a:p>
          <a:p>
            <a:endParaRPr lang="fi-FI" dirty="0"/>
          </a:p>
          <a:p>
            <a:pPr>
              <a:buNone/>
            </a:pPr>
            <a:r>
              <a:rPr lang="fi-FI" dirty="0"/>
              <a:t>Vaatimustietokanta vastaa kysymykseen:</a:t>
            </a:r>
          </a:p>
          <a:p>
            <a:pPr>
              <a:buNone/>
            </a:pPr>
            <a:r>
              <a:rPr lang="fi-FI" b="1" i="0" dirty="0"/>
              <a:t>Mitä näistä tiedoista pitää toimittaa – ja milloin?</a:t>
            </a:r>
          </a:p>
          <a:p>
            <a:pPr>
              <a:buNone/>
            </a:pPr>
            <a:r>
              <a:rPr lang="fi-FI" dirty="0"/>
              <a:t>Se määrittää: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dirty="0"/>
              <a:t>onko tieto pakollinen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dirty="0"/>
              <a:t>missä kontekstissa (esim. suunnittelu, rakentaminen)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dirty="0"/>
              <a:t>missä vaiheessa (esim. rakennussuunnitelma)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dirty="0"/>
              <a:t>millä tarkkuudella / arvoilla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dirty="0"/>
              <a:t>mihin kokonaisuuteen se kuuluu (vaatimusmalli) </a:t>
            </a:r>
          </a:p>
          <a:p>
            <a:pPr>
              <a:buNone/>
            </a:pPr>
            <a:r>
              <a:rPr lang="fi-FI" dirty="0"/>
              <a:t>Esimerkki: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dirty="0"/>
              <a:t>“Suurin sallittu nopeus”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fi-FI" b="1" dirty="0"/>
              <a:t>pakollinen</a:t>
            </a:r>
            <a:r>
              <a:rPr lang="fi-FI" dirty="0"/>
              <a:t> suunnitteluvaiheessa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fi-FI" dirty="0"/>
              <a:t>sallittu arvojoukko: 60, 80, 120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fi-FI" dirty="0"/>
              <a:t>kuuluu: “Radan vaihdesuunnittelu” -vaatimusmalliin </a:t>
            </a:r>
          </a:p>
          <a:p>
            <a:r>
              <a:rPr lang="fi-FI" dirty="0"/>
              <a:t>Tämä tekee tiedosta </a:t>
            </a:r>
            <a:r>
              <a:rPr lang="fi-FI" b="1" dirty="0"/>
              <a:t>sopimuskelpoisen vaatimuksen.</a:t>
            </a:r>
            <a:endParaRPr lang="fi-FI" dirty="0"/>
          </a:p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2D8B9A-264D-4165-A769-848A3FBDC0CD}" type="slidenum">
              <a:rPr lang="fi-FI" smtClean="0"/>
              <a:t>14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596488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2D8B9A-264D-4165-A769-848A3FBDC0CD}" type="slidenum">
              <a:rPr lang="fi-FI" smtClean="0"/>
              <a:t>15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220070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dirty="0"/>
              <a:t>Hoidon osalta suunnittelu joskus jopa ennen sopimusta.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2D8B9A-264D-4165-A769-848A3FBDC0CD}" type="slidenum">
              <a:rPr lang="fi-FI" smtClean="0"/>
              <a:t>16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63973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tsikkodia" preserve="1" userDrawn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tsikko 1">
            <a:extLst>
              <a:ext uri="{FF2B5EF4-FFF2-40B4-BE49-F238E27FC236}">
                <a16:creationId xmlns:a16="http://schemas.microsoft.com/office/drawing/2014/main" id="{9D0EB043-CA1E-AC09-354B-2AB400561F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800" y="457200"/>
            <a:ext cx="5198400" cy="1602000"/>
          </a:xfrm>
        </p:spPr>
        <p:txBody>
          <a:bodyPr anchor="ctr">
            <a:normAutofit/>
          </a:bodyPr>
          <a:lstStyle>
            <a:lvl1pPr algn="l">
              <a:defRPr sz="3200" b="1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7" name="Alaotsikko 2">
            <a:extLst>
              <a:ext uri="{FF2B5EF4-FFF2-40B4-BE49-F238E27FC236}">
                <a16:creationId xmlns:a16="http://schemas.microsoft.com/office/drawing/2014/main" id="{C0A0CC28-71E9-C488-EDD5-3D5A405D3F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800" y="2059200"/>
            <a:ext cx="3931200" cy="986400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sp>
        <p:nvSpPr>
          <p:cNvPr id="18" name="Footer Placeholder 8">
            <a:extLst>
              <a:ext uri="{FF2B5EF4-FFF2-40B4-BE49-F238E27FC236}">
                <a16:creationId xmlns:a16="http://schemas.microsoft.com/office/drawing/2014/main" id="{B3795109-526B-31FD-2547-2E8C6C62E7D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928800" y="3096000"/>
            <a:ext cx="2160000" cy="216000"/>
          </a:xfrm>
        </p:spPr>
        <p:txBody>
          <a:bodyPr vert="horz" lIns="0" tIns="0" rIns="0" bIns="0" rtlCol="0" anchor="t" anchorCtr="0"/>
          <a:lstStyle>
            <a:lvl1pPr>
              <a:defRPr lang="en-US" sz="1400" smtClean="0"/>
            </a:lvl1pPr>
          </a:lstStyle>
          <a:p>
            <a:r>
              <a:rPr lang="fi-FI"/>
              <a:t> </a:t>
            </a:r>
            <a:endParaRPr lang="fi-FI" dirty="0"/>
          </a:p>
        </p:txBody>
      </p:sp>
      <p:sp>
        <p:nvSpPr>
          <p:cNvPr id="15" name="duser_1">
            <a:extLst>
              <a:ext uri="{FF2B5EF4-FFF2-40B4-BE49-F238E27FC236}">
                <a16:creationId xmlns:a16="http://schemas.microsoft.com/office/drawing/2014/main" id="{384B469D-48C8-2202-9444-3E26CCDDE2E9}"/>
              </a:ext>
            </a:extLst>
          </p:cNvPr>
          <p:cNvSpPr txBox="1">
            <a:spLocks/>
          </p:cNvSpPr>
          <p:nvPr userDrawn="1"/>
        </p:nvSpPr>
        <p:spPr>
          <a:xfrm>
            <a:off x="928799" y="3420000"/>
            <a:ext cx="2160000" cy="232919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fi-FI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400" dirty="0"/>
          </a:p>
        </p:txBody>
      </p:sp>
      <p:sp>
        <p:nvSpPr>
          <p:cNvPr id="16" name="duser_2">
            <a:extLst>
              <a:ext uri="{FF2B5EF4-FFF2-40B4-BE49-F238E27FC236}">
                <a16:creationId xmlns:a16="http://schemas.microsoft.com/office/drawing/2014/main" id="{21C13BDF-CE13-A8A8-374A-828D070C76AB}"/>
              </a:ext>
            </a:extLst>
          </p:cNvPr>
          <p:cNvSpPr txBox="1">
            <a:spLocks/>
          </p:cNvSpPr>
          <p:nvPr userDrawn="1"/>
        </p:nvSpPr>
        <p:spPr>
          <a:xfrm>
            <a:off x="3239999" y="3096000"/>
            <a:ext cx="2160000" cy="232919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fi-FI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400" dirty="0"/>
          </a:p>
        </p:txBody>
      </p:sp>
      <p:sp>
        <p:nvSpPr>
          <p:cNvPr id="17" name="duser_3">
            <a:extLst>
              <a:ext uri="{FF2B5EF4-FFF2-40B4-BE49-F238E27FC236}">
                <a16:creationId xmlns:a16="http://schemas.microsoft.com/office/drawing/2014/main" id="{81945E5C-D926-6141-D2D2-B11128E22045}"/>
              </a:ext>
            </a:extLst>
          </p:cNvPr>
          <p:cNvSpPr txBox="1">
            <a:spLocks/>
          </p:cNvSpPr>
          <p:nvPr userDrawn="1"/>
        </p:nvSpPr>
        <p:spPr>
          <a:xfrm>
            <a:off x="3239999" y="3420000"/>
            <a:ext cx="2160000" cy="21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fi-FI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400" dirty="0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1C8758F4-D5A6-6EF5-F877-51D1432C64F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800" y="3600000"/>
            <a:ext cx="1650783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i-FI"/>
              <a:t>20.2.2023</a:t>
            </a:r>
            <a:endParaRPr lang="en-US"/>
          </a:p>
        </p:txBody>
      </p:sp>
      <p:sp>
        <p:nvSpPr>
          <p:cNvPr id="11" name="DConfidentiality">
            <a:extLst>
              <a:ext uri="{FF2B5EF4-FFF2-40B4-BE49-F238E27FC236}">
                <a16:creationId xmlns:a16="http://schemas.microsoft.com/office/drawing/2014/main" id="{7CA352CF-2876-B635-B133-F5D57F3531C2}"/>
              </a:ext>
            </a:extLst>
          </p:cNvPr>
          <p:cNvSpPr txBox="1">
            <a:spLocks/>
          </p:cNvSpPr>
          <p:nvPr userDrawn="1"/>
        </p:nvSpPr>
        <p:spPr>
          <a:xfrm>
            <a:off x="838800" y="4320000"/>
            <a:ext cx="1811094" cy="216000"/>
          </a:xfrm>
          <a:prstGeom prst="rect">
            <a:avLst/>
          </a:prstGeom>
        </p:spPr>
        <p:txBody>
          <a:bodyPr vert="horz" lIns="91440" tIns="45720" rIns="0" bIns="45720" rtlCol="0" anchor="b"/>
          <a:lstStyle>
            <a:defPPr>
              <a:defRPr lang="fi-FI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3" name="DDecree">
            <a:extLst>
              <a:ext uri="{FF2B5EF4-FFF2-40B4-BE49-F238E27FC236}">
                <a16:creationId xmlns:a16="http://schemas.microsoft.com/office/drawing/2014/main" id="{704FB1C0-8CE8-9326-EA85-86F137F51779}"/>
              </a:ext>
            </a:extLst>
          </p:cNvPr>
          <p:cNvSpPr txBox="1">
            <a:spLocks/>
          </p:cNvSpPr>
          <p:nvPr userDrawn="1"/>
        </p:nvSpPr>
        <p:spPr>
          <a:xfrm>
            <a:off x="2616249" y="4320000"/>
            <a:ext cx="2326280" cy="2160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>
              <a:defRPr lang="fi-FI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4" name="DSecrecy">
            <a:extLst>
              <a:ext uri="{FF2B5EF4-FFF2-40B4-BE49-F238E27FC236}">
                <a16:creationId xmlns:a16="http://schemas.microsoft.com/office/drawing/2014/main" id="{36D4D699-55A8-C147-9313-552C607E8A0D}"/>
              </a:ext>
            </a:extLst>
          </p:cNvPr>
          <p:cNvSpPr txBox="1">
            <a:spLocks/>
          </p:cNvSpPr>
          <p:nvPr userDrawn="1"/>
        </p:nvSpPr>
        <p:spPr>
          <a:xfrm>
            <a:off x="838800" y="4572000"/>
            <a:ext cx="2326280" cy="2160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>
              <a:defRPr lang="fi-FI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2" name="Kuvan paikkamerkki 11">
            <a:extLst>
              <a:ext uri="{FF2B5EF4-FFF2-40B4-BE49-F238E27FC236}">
                <a16:creationId xmlns:a16="http://schemas.microsoft.com/office/drawing/2014/main" id="{ECF45415-D8F0-70FA-28BC-973F9056751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37200" y="0"/>
            <a:ext cx="6156000" cy="2621118"/>
          </a:xfrm>
          <a:custGeom>
            <a:avLst/>
            <a:gdLst>
              <a:gd name="connsiteX0" fmla="*/ 0 w 6156000"/>
              <a:gd name="connsiteY0" fmla="*/ 0 h 2620800"/>
              <a:gd name="connsiteX1" fmla="*/ 6156000 w 6156000"/>
              <a:gd name="connsiteY1" fmla="*/ 0 h 2620800"/>
              <a:gd name="connsiteX2" fmla="*/ 6156000 w 6156000"/>
              <a:gd name="connsiteY2" fmla="*/ 2620800 h 2620800"/>
              <a:gd name="connsiteX3" fmla="*/ 0 w 6156000"/>
              <a:gd name="connsiteY3" fmla="*/ 2620800 h 2620800"/>
              <a:gd name="connsiteX4" fmla="*/ 0 w 6156000"/>
              <a:gd name="connsiteY4" fmla="*/ 0 h 2620800"/>
              <a:gd name="connsiteX0" fmla="*/ 0 w 6156000"/>
              <a:gd name="connsiteY0" fmla="*/ 0 h 2620800"/>
              <a:gd name="connsiteX1" fmla="*/ 6156000 w 6156000"/>
              <a:gd name="connsiteY1" fmla="*/ 0 h 2620800"/>
              <a:gd name="connsiteX2" fmla="*/ 6156000 w 6156000"/>
              <a:gd name="connsiteY2" fmla="*/ 2620800 h 2620800"/>
              <a:gd name="connsiteX3" fmla="*/ 0 w 6156000"/>
              <a:gd name="connsiteY3" fmla="*/ 2620800 h 2620800"/>
              <a:gd name="connsiteX4" fmla="*/ 0 w 6156000"/>
              <a:gd name="connsiteY4" fmla="*/ 0 h 2620800"/>
              <a:gd name="connsiteX0" fmla="*/ 0 w 6156000"/>
              <a:gd name="connsiteY0" fmla="*/ 318 h 2621118"/>
              <a:gd name="connsiteX1" fmla="*/ 721043 w 6156000"/>
              <a:gd name="connsiteY1" fmla="*/ 0 h 2621118"/>
              <a:gd name="connsiteX2" fmla="*/ 6156000 w 6156000"/>
              <a:gd name="connsiteY2" fmla="*/ 318 h 2621118"/>
              <a:gd name="connsiteX3" fmla="*/ 6156000 w 6156000"/>
              <a:gd name="connsiteY3" fmla="*/ 2621118 h 2621118"/>
              <a:gd name="connsiteX4" fmla="*/ 0 w 6156000"/>
              <a:gd name="connsiteY4" fmla="*/ 2621118 h 2621118"/>
              <a:gd name="connsiteX5" fmla="*/ 0 w 6156000"/>
              <a:gd name="connsiteY5" fmla="*/ 318 h 2621118"/>
              <a:gd name="connsiteX0" fmla="*/ 0 w 6156000"/>
              <a:gd name="connsiteY0" fmla="*/ 2621118 h 2621118"/>
              <a:gd name="connsiteX1" fmla="*/ 721043 w 6156000"/>
              <a:gd name="connsiteY1" fmla="*/ 0 h 2621118"/>
              <a:gd name="connsiteX2" fmla="*/ 6156000 w 6156000"/>
              <a:gd name="connsiteY2" fmla="*/ 318 h 2621118"/>
              <a:gd name="connsiteX3" fmla="*/ 6156000 w 6156000"/>
              <a:gd name="connsiteY3" fmla="*/ 2621118 h 2621118"/>
              <a:gd name="connsiteX4" fmla="*/ 0 w 6156000"/>
              <a:gd name="connsiteY4" fmla="*/ 2621118 h 2621118"/>
              <a:gd name="connsiteX0" fmla="*/ 0 w 6156000"/>
              <a:gd name="connsiteY0" fmla="*/ 2621118 h 2621118"/>
              <a:gd name="connsiteX1" fmla="*/ 721043 w 6156000"/>
              <a:gd name="connsiteY1" fmla="*/ 0 h 2621118"/>
              <a:gd name="connsiteX2" fmla="*/ 6156000 w 6156000"/>
              <a:gd name="connsiteY2" fmla="*/ 318 h 2621118"/>
              <a:gd name="connsiteX3" fmla="*/ 6147687 w 6156000"/>
              <a:gd name="connsiteY3" fmla="*/ 1739969 h 2621118"/>
              <a:gd name="connsiteX4" fmla="*/ 0 w 6156000"/>
              <a:gd name="connsiteY4" fmla="*/ 2621118 h 2621118"/>
              <a:gd name="connsiteX0" fmla="*/ 0 w 6164312"/>
              <a:gd name="connsiteY0" fmla="*/ 2621118 h 2621118"/>
              <a:gd name="connsiteX1" fmla="*/ 721043 w 6164312"/>
              <a:gd name="connsiteY1" fmla="*/ 0 h 2621118"/>
              <a:gd name="connsiteX2" fmla="*/ 6156000 w 6164312"/>
              <a:gd name="connsiteY2" fmla="*/ 318 h 2621118"/>
              <a:gd name="connsiteX3" fmla="*/ 6164312 w 6164312"/>
              <a:gd name="connsiteY3" fmla="*/ 1931162 h 2621118"/>
              <a:gd name="connsiteX4" fmla="*/ 0 w 6164312"/>
              <a:gd name="connsiteY4" fmla="*/ 2621118 h 2621118"/>
              <a:gd name="connsiteX0" fmla="*/ 0 w 6164312"/>
              <a:gd name="connsiteY0" fmla="*/ 2621118 h 2621118"/>
              <a:gd name="connsiteX1" fmla="*/ 679479 w 6164312"/>
              <a:gd name="connsiteY1" fmla="*/ 0 h 2621118"/>
              <a:gd name="connsiteX2" fmla="*/ 6156000 w 6164312"/>
              <a:gd name="connsiteY2" fmla="*/ 318 h 2621118"/>
              <a:gd name="connsiteX3" fmla="*/ 6164312 w 6164312"/>
              <a:gd name="connsiteY3" fmla="*/ 1931162 h 2621118"/>
              <a:gd name="connsiteX4" fmla="*/ 0 w 6164312"/>
              <a:gd name="connsiteY4" fmla="*/ 2621118 h 2621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64312" h="2621118">
                <a:moveTo>
                  <a:pt x="0" y="2621118"/>
                </a:moveTo>
                <a:lnTo>
                  <a:pt x="679479" y="0"/>
                </a:lnTo>
                <a:lnTo>
                  <a:pt x="6156000" y="318"/>
                </a:lnTo>
                <a:cubicBezTo>
                  <a:pt x="6158771" y="643933"/>
                  <a:pt x="6161541" y="1287547"/>
                  <a:pt x="6164312" y="1931162"/>
                </a:cubicBezTo>
                <a:lnTo>
                  <a:pt x="0" y="2621118"/>
                </a:lnTo>
                <a:close/>
              </a:path>
            </a:pathLst>
          </a:custGeom>
        </p:spPr>
        <p:txBody>
          <a:bodyPr/>
          <a:lstStyle>
            <a:lvl1pPr marL="0" indent="0" algn="r">
              <a:buFontTx/>
              <a:buNone/>
              <a:defRPr sz="16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dirty="0"/>
              <a:t>Lisää 1. kuva kuvagalleriasta, Väylän kuvapankista tai omista tiedostoista</a:t>
            </a:r>
            <a:endParaRPr lang="en-US" dirty="0"/>
          </a:p>
          <a:p>
            <a:endParaRPr lang="fi-FI" dirty="0"/>
          </a:p>
        </p:txBody>
      </p:sp>
      <p:sp>
        <p:nvSpPr>
          <p:cNvPr id="3" name="Kuvan paikkamerkki 11">
            <a:extLst>
              <a:ext uri="{FF2B5EF4-FFF2-40B4-BE49-F238E27FC236}">
                <a16:creationId xmlns:a16="http://schemas.microsoft.com/office/drawing/2014/main" id="{213398F5-290C-A9DF-6523-5B429DFCCF2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730289" y="1998000"/>
            <a:ext cx="6459311" cy="3207600"/>
          </a:xfrm>
          <a:custGeom>
            <a:avLst/>
            <a:gdLst>
              <a:gd name="connsiteX0" fmla="*/ 0 w 6469200"/>
              <a:gd name="connsiteY0" fmla="*/ 0 h 3207600"/>
              <a:gd name="connsiteX1" fmla="*/ 6469200 w 6469200"/>
              <a:gd name="connsiteY1" fmla="*/ 0 h 3207600"/>
              <a:gd name="connsiteX2" fmla="*/ 6469200 w 6469200"/>
              <a:gd name="connsiteY2" fmla="*/ 3207600 h 3207600"/>
              <a:gd name="connsiteX3" fmla="*/ 0 w 6469200"/>
              <a:gd name="connsiteY3" fmla="*/ 3207600 h 3207600"/>
              <a:gd name="connsiteX4" fmla="*/ 0 w 6469200"/>
              <a:gd name="connsiteY4" fmla="*/ 0 h 3207600"/>
              <a:gd name="connsiteX0" fmla="*/ 261257 w 6469200"/>
              <a:gd name="connsiteY0" fmla="*/ 718457 h 3207600"/>
              <a:gd name="connsiteX1" fmla="*/ 6469200 w 6469200"/>
              <a:gd name="connsiteY1" fmla="*/ 0 h 3207600"/>
              <a:gd name="connsiteX2" fmla="*/ 6469200 w 6469200"/>
              <a:gd name="connsiteY2" fmla="*/ 3207600 h 3207600"/>
              <a:gd name="connsiteX3" fmla="*/ 0 w 6469200"/>
              <a:gd name="connsiteY3" fmla="*/ 3207600 h 3207600"/>
              <a:gd name="connsiteX4" fmla="*/ 261257 w 6469200"/>
              <a:gd name="connsiteY4" fmla="*/ 718457 h 3207600"/>
              <a:gd name="connsiteX0" fmla="*/ 111968 w 6319911"/>
              <a:gd name="connsiteY0" fmla="*/ 718457 h 3207600"/>
              <a:gd name="connsiteX1" fmla="*/ 6319911 w 6319911"/>
              <a:gd name="connsiteY1" fmla="*/ 0 h 3207600"/>
              <a:gd name="connsiteX2" fmla="*/ 6319911 w 6319911"/>
              <a:gd name="connsiteY2" fmla="*/ 3207600 h 3207600"/>
              <a:gd name="connsiteX3" fmla="*/ 0 w 6319911"/>
              <a:gd name="connsiteY3" fmla="*/ 1770685 h 3207600"/>
              <a:gd name="connsiteX4" fmla="*/ 111968 w 6319911"/>
              <a:gd name="connsiteY4" fmla="*/ 718457 h 3207600"/>
              <a:gd name="connsiteX0" fmla="*/ 158621 w 6319911"/>
              <a:gd name="connsiteY0" fmla="*/ 699796 h 3207600"/>
              <a:gd name="connsiteX1" fmla="*/ 6319911 w 6319911"/>
              <a:gd name="connsiteY1" fmla="*/ 0 h 3207600"/>
              <a:gd name="connsiteX2" fmla="*/ 6319911 w 6319911"/>
              <a:gd name="connsiteY2" fmla="*/ 3207600 h 3207600"/>
              <a:gd name="connsiteX3" fmla="*/ 0 w 6319911"/>
              <a:gd name="connsiteY3" fmla="*/ 1770685 h 3207600"/>
              <a:gd name="connsiteX4" fmla="*/ 158621 w 6319911"/>
              <a:gd name="connsiteY4" fmla="*/ 699796 h 3207600"/>
              <a:gd name="connsiteX0" fmla="*/ 270589 w 6431879"/>
              <a:gd name="connsiteY0" fmla="*/ 699796 h 3207600"/>
              <a:gd name="connsiteX1" fmla="*/ 6431879 w 6431879"/>
              <a:gd name="connsiteY1" fmla="*/ 0 h 3207600"/>
              <a:gd name="connsiteX2" fmla="*/ 6431879 w 6431879"/>
              <a:gd name="connsiteY2" fmla="*/ 3207600 h 3207600"/>
              <a:gd name="connsiteX3" fmla="*/ 0 w 6431879"/>
              <a:gd name="connsiteY3" fmla="*/ 1696040 h 3207600"/>
              <a:gd name="connsiteX4" fmla="*/ 270589 w 6431879"/>
              <a:gd name="connsiteY4" fmla="*/ 699796 h 3207600"/>
              <a:gd name="connsiteX0" fmla="*/ 298021 w 6459311"/>
              <a:gd name="connsiteY0" fmla="*/ 699796 h 3207600"/>
              <a:gd name="connsiteX1" fmla="*/ 6459311 w 6459311"/>
              <a:gd name="connsiteY1" fmla="*/ 0 h 3207600"/>
              <a:gd name="connsiteX2" fmla="*/ 6459311 w 6459311"/>
              <a:gd name="connsiteY2" fmla="*/ 3207600 h 3207600"/>
              <a:gd name="connsiteX3" fmla="*/ 0 w 6459311"/>
              <a:gd name="connsiteY3" fmla="*/ 1824056 h 3207600"/>
              <a:gd name="connsiteX4" fmla="*/ 298021 w 6459311"/>
              <a:gd name="connsiteY4" fmla="*/ 699796 h 3207600"/>
              <a:gd name="connsiteX0" fmla="*/ 298021 w 6459311"/>
              <a:gd name="connsiteY0" fmla="*/ 699796 h 3207600"/>
              <a:gd name="connsiteX1" fmla="*/ 6459311 w 6459311"/>
              <a:gd name="connsiteY1" fmla="*/ 0 h 3207600"/>
              <a:gd name="connsiteX2" fmla="*/ 6459311 w 6459311"/>
              <a:gd name="connsiteY2" fmla="*/ 3207600 h 3207600"/>
              <a:gd name="connsiteX3" fmla="*/ 0 w 6459311"/>
              <a:gd name="connsiteY3" fmla="*/ 1824056 h 3207600"/>
              <a:gd name="connsiteX4" fmla="*/ 298021 w 6459311"/>
              <a:gd name="connsiteY4" fmla="*/ 699796 h 320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59311" h="3207600">
                <a:moveTo>
                  <a:pt x="298021" y="699796"/>
                </a:moveTo>
                <a:lnTo>
                  <a:pt x="6459311" y="0"/>
                </a:lnTo>
                <a:lnTo>
                  <a:pt x="6459311" y="3207600"/>
                </a:lnTo>
                <a:lnTo>
                  <a:pt x="0" y="1824056"/>
                </a:lnTo>
                <a:lnTo>
                  <a:pt x="298021" y="699796"/>
                </a:lnTo>
                <a:close/>
              </a:path>
            </a:pathLst>
          </a:custGeom>
        </p:spPr>
        <p:txBody>
          <a:bodyPr anchor="ctr"/>
          <a:lstStyle>
            <a:lvl1pPr marL="0" indent="0" algn="r">
              <a:buFontTx/>
              <a:buNone/>
              <a:defRPr sz="16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dirty="0"/>
              <a:t>Lisää 2. kuva kuvagalleriasta, Väylän kuvapankista tai omista tiedostoista</a:t>
            </a:r>
            <a:endParaRPr lang="en-US" dirty="0"/>
          </a:p>
          <a:p>
            <a:endParaRPr lang="fi-FI" dirty="0"/>
          </a:p>
        </p:txBody>
      </p:sp>
      <p:pic>
        <p:nvPicPr>
          <p:cNvPr id="2" name="Picture 14" descr="Väyläviraston logo">
            <a:extLst>
              <a:ext uri="{FF2B5EF4-FFF2-40B4-BE49-F238E27FC236}">
                <a16:creationId xmlns:a16="http://schemas.microsoft.com/office/drawing/2014/main" id="{5E12AA34-FFF2-FE13-8019-1E02E25CACD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116" y="5124315"/>
            <a:ext cx="1673549" cy="1394625"/>
          </a:xfrm>
          <a:prstGeom prst="rect">
            <a:avLst/>
          </a:prstGeom>
        </p:spPr>
      </p:pic>
      <p:sp>
        <p:nvSpPr>
          <p:cNvPr id="35" name="eukarelialogoplaceholder">
            <a:extLst>
              <a:ext uri="{FF2B5EF4-FFF2-40B4-BE49-F238E27FC236}">
                <a16:creationId xmlns:a16="http://schemas.microsoft.com/office/drawing/2014/main" id="{831C392D-7A55-F2F2-6708-FC7C0AD602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2160000" y="5364273"/>
            <a:ext cx="1115988" cy="2359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fi-FI" sz="1400" b="1" baseline="30000" dirty="0">
              <a:solidFill>
                <a:srgbClr val="000000"/>
              </a:solidFill>
              <a:latin typeface="Felbridge Pro"/>
              <a:cs typeface="Felbridge Pro"/>
            </a:endParaRPr>
          </a:p>
        </p:txBody>
      </p:sp>
      <p:sp>
        <p:nvSpPr>
          <p:cNvPr id="36" name="eulogotenplaceholder">
            <a:extLst>
              <a:ext uri="{FF2B5EF4-FFF2-40B4-BE49-F238E27FC236}">
                <a16:creationId xmlns:a16="http://schemas.microsoft.com/office/drawing/2014/main" id="{3E1949BE-72A6-B501-1B87-1ADB8B2798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2160000" y="5589741"/>
            <a:ext cx="3960000" cy="45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fi-FI" sz="1400" b="1" baseline="30000" dirty="0">
              <a:solidFill>
                <a:srgbClr val="000000"/>
              </a:solidFill>
              <a:latin typeface="Felbridge Pro"/>
              <a:cs typeface="Felbridge Pro"/>
            </a:endParaRPr>
          </a:p>
        </p:txBody>
      </p:sp>
      <p:sp>
        <p:nvSpPr>
          <p:cNvPr id="37" name="eulogoplaceholder">
            <a:extLst>
              <a:ext uri="{FF2B5EF4-FFF2-40B4-BE49-F238E27FC236}">
                <a16:creationId xmlns:a16="http://schemas.microsoft.com/office/drawing/2014/main" id="{1B9C94C1-FC64-6CE5-CB5C-F93889A10A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2160000" y="5344806"/>
            <a:ext cx="3960000" cy="45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fi-FI" sz="1400" b="1" baseline="30000" dirty="0">
              <a:solidFill>
                <a:srgbClr val="000000"/>
              </a:solidFill>
              <a:latin typeface="Felbridge Pro"/>
              <a:cs typeface="Felbridge Pro"/>
            </a:endParaRPr>
          </a:p>
        </p:txBody>
      </p:sp>
      <p:sp>
        <p:nvSpPr>
          <p:cNvPr id="38" name="eufinancelogoplaceholder">
            <a:extLst>
              <a:ext uri="{FF2B5EF4-FFF2-40B4-BE49-F238E27FC236}">
                <a16:creationId xmlns:a16="http://schemas.microsoft.com/office/drawing/2014/main" id="{8EB54258-FC49-62FB-FC67-94DFDD350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2160000" y="5589741"/>
            <a:ext cx="3379905" cy="3754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fi-FI" sz="1400" b="1" baseline="30000" dirty="0">
              <a:solidFill>
                <a:srgbClr val="000000"/>
              </a:solidFill>
              <a:latin typeface="Felbridge Pro"/>
              <a:cs typeface="Felbridge Pro"/>
            </a:endParaRPr>
          </a:p>
        </p:txBody>
      </p:sp>
      <p:sp>
        <p:nvSpPr>
          <p:cNvPr id="4" name="Freeform: Shape 13">
            <a:extLst>
              <a:ext uri="{FF2B5EF4-FFF2-40B4-BE49-F238E27FC236}">
                <a16:creationId xmlns:a16="http://schemas.microsoft.com/office/drawing/2014/main" id="{1DF13E9C-88E0-9FAE-ED4D-11B2B2C4C7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942529" y="3889679"/>
            <a:ext cx="7249471" cy="2966677"/>
          </a:xfrm>
          <a:custGeom>
            <a:avLst/>
            <a:gdLst>
              <a:gd name="connsiteX0" fmla="*/ 7249471 w 7249471"/>
              <a:gd name="connsiteY0" fmla="*/ 1375031 h 2966677"/>
              <a:gd name="connsiteX1" fmla="*/ 7249471 w 7249471"/>
              <a:gd name="connsiteY1" fmla="*/ 2966677 h 2966677"/>
              <a:gd name="connsiteX2" fmla="*/ 0 w 7249471"/>
              <a:gd name="connsiteY2" fmla="*/ 2966677 h 2966677"/>
              <a:gd name="connsiteX3" fmla="*/ 765931 w 7249471"/>
              <a:gd name="connsiteY3" fmla="*/ 0 h 2966677"/>
              <a:gd name="connsiteX4" fmla="*/ 7249471 w 7249471"/>
              <a:gd name="connsiteY4" fmla="*/ 1375031 h 2966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49471" h="2966677">
                <a:moveTo>
                  <a:pt x="7249471" y="1375031"/>
                </a:moveTo>
                <a:lnTo>
                  <a:pt x="7249471" y="2966677"/>
                </a:lnTo>
                <a:lnTo>
                  <a:pt x="0" y="2966677"/>
                </a:lnTo>
                <a:lnTo>
                  <a:pt x="765931" y="0"/>
                </a:lnTo>
                <a:lnTo>
                  <a:pt x="7249471" y="1375031"/>
                </a:lnTo>
                <a:close/>
              </a:path>
            </a:pathLst>
          </a:custGeom>
          <a:gradFill>
            <a:gsLst>
              <a:gs pos="54000">
                <a:schemeClr val="tx2"/>
              </a:gs>
              <a:gs pos="100000">
                <a:schemeClr val="accent1"/>
              </a:gs>
            </a:gsLst>
            <a:lin ang="0" scaled="0"/>
          </a:gradFill>
          <a:ln w="4832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fi-FI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9E050CF-CA83-6A6F-CAA4-045B7F70A59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4926" y="5344806"/>
            <a:ext cx="2688925" cy="564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871974"/>
      </p:ext>
    </p:extLst>
  </p:cSld>
  <p:clrMapOvr>
    <a:masterClrMapping/>
  </p:clrMapOvr>
  <p:hf hd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aripalkki_teksti_vihrea" preserve="1" userDrawn="1">
  <p:cSld name="varipalkki_teksti_vihr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8029575" cy="1325563"/>
          </a:xfrm>
        </p:spPr>
        <p:txBody>
          <a:bodyPr>
            <a:normAutofit/>
          </a:bodyPr>
          <a:lstStyle>
            <a:lvl1pPr>
              <a:defRPr sz="3200" b="1" i="0" baseline="0"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F289C589-D0B7-CF7C-D481-B7C91F6295E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199" y="1813968"/>
            <a:ext cx="8029576" cy="41601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8" name="Dian numeron paikkamerkki 7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rgbClr val="898989"/>
                </a:solidFill>
              </a:defRPr>
            </a:lvl1pPr>
          </a:lstStyle>
          <a:p>
            <a:fld id="{6BD4A0EF-951A-4343-A672-F31B58E6828E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6" name="Ryhmä 5">
            <a:extLst>
              <a:ext uri="{FF2B5EF4-FFF2-40B4-BE49-F238E27FC236}">
                <a16:creationId xmlns:a16="http://schemas.microsoft.com/office/drawing/2014/main" id="{FE12A800-B557-2BF7-459A-AE820A3891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9645719" y="0"/>
            <a:ext cx="2548020" cy="6858000"/>
            <a:chOff x="9645719" y="0"/>
            <a:chExt cx="2548020" cy="6858000"/>
          </a:xfrm>
        </p:grpSpPr>
        <p:pic>
          <p:nvPicPr>
            <p:cNvPr id="4" name="Picture 3" descr="Logo&#10;&#10;Description automatically generated">
              <a:extLst>
                <a:ext uri="{FF2B5EF4-FFF2-40B4-BE49-F238E27FC236}">
                  <a16:creationId xmlns:a16="http://schemas.microsoft.com/office/drawing/2014/main" id="{F3ED7395-83A3-3DD8-B91B-C6FD2DD5125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77226" y="292735"/>
              <a:ext cx="1833562" cy="1571625"/>
            </a:xfrm>
            <a:prstGeom prst="rect">
              <a:avLst/>
            </a:prstGeom>
          </p:spPr>
        </p:pic>
        <p:grpSp>
          <p:nvGrpSpPr>
            <p:cNvPr id="3" name="Ryhmä 2">
              <a:extLst>
                <a:ext uri="{FF2B5EF4-FFF2-40B4-BE49-F238E27FC236}">
                  <a16:creationId xmlns:a16="http://schemas.microsoft.com/office/drawing/2014/main" id="{AE4EC138-9B2A-E5AC-E31B-690AB90F59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 userDrawn="1"/>
          </p:nvGrpSpPr>
          <p:grpSpPr>
            <a:xfrm>
              <a:off x="9645719" y="0"/>
              <a:ext cx="2548020" cy="6858000"/>
              <a:chOff x="9645719" y="0"/>
              <a:chExt cx="2548020" cy="6858000"/>
            </a:xfrm>
          </p:grpSpPr>
          <p:sp>
            <p:nvSpPr>
              <p:cNvPr id="9" name="Suorakulmio 8">
                <a:extLst>
                  <a:ext uri="{FF2B5EF4-FFF2-40B4-BE49-F238E27FC236}">
                    <a16:creationId xmlns:a16="http://schemas.microsoft.com/office/drawing/2014/main" id="{9B5879DD-5458-8E90-5B78-B61A4B3E2A3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 userDrawn="1"/>
            </p:nvSpPr>
            <p:spPr>
              <a:xfrm>
                <a:off x="9645719" y="0"/>
                <a:ext cx="2548020" cy="6858000"/>
              </a:xfrm>
              <a:custGeom>
                <a:avLst/>
                <a:gdLst>
                  <a:gd name="connsiteX0" fmla="*/ 0 w 2246811"/>
                  <a:gd name="connsiteY0" fmla="*/ 0 h 6858000"/>
                  <a:gd name="connsiteX1" fmla="*/ 2246811 w 2246811"/>
                  <a:gd name="connsiteY1" fmla="*/ 0 h 6858000"/>
                  <a:gd name="connsiteX2" fmla="*/ 2246811 w 2246811"/>
                  <a:gd name="connsiteY2" fmla="*/ 6858000 h 6858000"/>
                  <a:gd name="connsiteX3" fmla="*/ 0 w 2246811"/>
                  <a:gd name="connsiteY3" fmla="*/ 6858000 h 6858000"/>
                  <a:gd name="connsiteX4" fmla="*/ 0 w 2246811"/>
                  <a:gd name="connsiteY4" fmla="*/ 0 h 6858000"/>
                  <a:gd name="connsiteX0" fmla="*/ 0 w 2246811"/>
                  <a:gd name="connsiteY0" fmla="*/ 0 h 6858000"/>
                  <a:gd name="connsiteX1" fmla="*/ 2246811 w 2246811"/>
                  <a:gd name="connsiteY1" fmla="*/ 0 h 6858000"/>
                  <a:gd name="connsiteX2" fmla="*/ 2246811 w 2246811"/>
                  <a:gd name="connsiteY2" fmla="*/ 6858000 h 6858000"/>
                  <a:gd name="connsiteX3" fmla="*/ 627017 w 2246811"/>
                  <a:gd name="connsiteY3" fmla="*/ 6858000 h 6858000"/>
                  <a:gd name="connsiteX4" fmla="*/ 0 w 2246811"/>
                  <a:gd name="connsiteY4" fmla="*/ 0 h 685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46811" h="6858000">
                    <a:moveTo>
                      <a:pt x="0" y="0"/>
                    </a:moveTo>
                    <a:lnTo>
                      <a:pt x="2246811" y="0"/>
                    </a:lnTo>
                    <a:lnTo>
                      <a:pt x="2246811" y="6858000"/>
                    </a:lnTo>
                    <a:lnTo>
                      <a:pt x="627017" y="6858000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100000">
                    <a:schemeClr val="bg2"/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i-FI"/>
              </a:p>
            </p:txBody>
          </p:sp>
          <p:pic>
            <p:nvPicPr>
              <p:cNvPr id="14" name="Picture 3">
                <a:extLst>
                  <a:ext uri="{FF2B5EF4-FFF2-40B4-BE49-F238E27FC236}">
                    <a16:creationId xmlns:a16="http://schemas.microsoft.com/office/drawing/2014/main" id="{66BB957A-A95B-0424-ED14-DE7325DA534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177462" y="292735"/>
                <a:ext cx="1833562" cy="1571625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865710695"/>
      </p:ext>
    </p:extLst>
  </p:cSld>
  <p:clrMapOvr>
    <a:masterClrMapping/>
  </p:clrMapOvr>
  <p:hf hd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aripalkki_teksti_pinkki" preserve="1" userDrawn="1">
  <p:cSld name="varipalkki_teksti_pink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8029575" cy="1325563"/>
          </a:xfrm>
        </p:spPr>
        <p:txBody>
          <a:bodyPr>
            <a:normAutofit/>
          </a:bodyPr>
          <a:lstStyle>
            <a:lvl1pPr>
              <a:defRPr sz="3200" b="1" i="0" baseline="0"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F289C589-D0B7-CF7C-D481-B7C91F6295E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199" y="1813968"/>
            <a:ext cx="8029576" cy="41601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8" name="Dian numeron paikkamerkki 7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rgbClr val="898989"/>
                </a:solidFill>
              </a:defRPr>
            </a:lvl1pPr>
          </a:lstStyle>
          <a:p>
            <a:fld id="{6BD4A0EF-951A-4343-A672-F31B58E6828E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6" name="Ryhmä 5">
            <a:extLst>
              <a:ext uri="{FF2B5EF4-FFF2-40B4-BE49-F238E27FC236}">
                <a16:creationId xmlns:a16="http://schemas.microsoft.com/office/drawing/2014/main" id="{E58E1E22-330C-39F9-E7F4-1D54989B96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9655244" y="0"/>
            <a:ext cx="2548020" cy="6858000"/>
            <a:chOff x="9655244" y="0"/>
            <a:chExt cx="2548020" cy="6858000"/>
          </a:xfrm>
        </p:grpSpPr>
        <p:pic>
          <p:nvPicPr>
            <p:cNvPr id="4" name="Picture 3" descr="Logo&#10;&#10;Description automatically generated">
              <a:extLst>
                <a:ext uri="{FF2B5EF4-FFF2-40B4-BE49-F238E27FC236}">
                  <a16:creationId xmlns:a16="http://schemas.microsoft.com/office/drawing/2014/main" id="{F3ED7395-83A3-3DD8-B91B-C6FD2DD5125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77226" y="292735"/>
              <a:ext cx="1833562" cy="1571625"/>
            </a:xfrm>
            <a:prstGeom prst="rect">
              <a:avLst/>
            </a:prstGeom>
          </p:spPr>
        </p:pic>
        <p:grpSp>
          <p:nvGrpSpPr>
            <p:cNvPr id="3" name="Ryhmä 2">
              <a:extLst>
                <a:ext uri="{FF2B5EF4-FFF2-40B4-BE49-F238E27FC236}">
                  <a16:creationId xmlns:a16="http://schemas.microsoft.com/office/drawing/2014/main" id="{6B19C80A-C58F-C557-85A0-9708574957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 userDrawn="1"/>
          </p:nvGrpSpPr>
          <p:grpSpPr>
            <a:xfrm>
              <a:off x="9655244" y="0"/>
              <a:ext cx="2548020" cy="6858000"/>
              <a:chOff x="9636194" y="0"/>
              <a:chExt cx="2548020" cy="6858000"/>
            </a:xfrm>
          </p:grpSpPr>
          <p:sp>
            <p:nvSpPr>
              <p:cNvPr id="9" name="Suorakulmio 8">
                <a:extLst>
                  <a:ext uri="{FF2B5EF4-FFF2-40B4-BE49-F238E27FC236}">
                    <a16:creationId xmlns:a16="http://schemas.microsoft.com/office/drawing/2014/main" id="{9B5879DD-5458-8E90-5B78-B61A4B3E2A3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 userDrawn="1"/>
            </p:nvSpPr>
            <p:spPr>
              <a:xfrm>
                <a:off x="9636194" y="0"/>
                <a:ext cx="2548020" cy="6858000"/>
              </a:xfrm>
              <a:custGeom>
                <a:avLst/>
                <a:gdLst>
                  <a:gd name="connsiteX0" fmla="*/ 0 w 2246811"/>
                  <a:gd name="connsiteY0" fmla="*/ 0 h 6858000"/>
                  <a:gd name="connsiteX1" fmla="*/ 2246811 w 2246811"/>
                  <a:gd name="connsiteY1" fmla="*/ 0 h 6858000"/>
                  <a:gd name="connsiteX2" fmla="*/ 2246811 w 2246811"/>
                  <a:gd name="connsiteY2" fmla="*/ 6858000 h 6858000"/>
                  <a:gd name="connsiteX3" fmla="*/ 0 w 2246811"/>
                  <a:gd name="connsiteY3" fmla="*/ 6858000 h 6858000"/>
                  <a:gd name="connsiteX4" fmla="*/ 0 w 2246811"/>
                  <a:gd name="connsiteY4" fmla="*/ 0 h 6858000"/>
                  <a:gd name="connsiteX0" fmla="*/ 0 w 2246811"/>
                  <a:gd name="connsiteY0" fmla="*/ 0 h 6858000"/>
                  <a:gd name="connsiteX1" fmla="*/ 2246811 w 2246811"/>
                  <a:gd name="connsiteY1" fmla="*/ 0 h 6858000"/>
                  <a:gd name="connsiteX2" fmla="*/ 2246811 w 2246811"/>
                  <a:gd name="connsiteY2" fmla="*/ 6858000 h 6858000"/>
                  <a:gd name="connsiteX3" fmla="*/ 627017 w 2246811"/>
                  <a:gd name="connsiteY3" fmla="*/ 6858000 h 6858000"/>
                  <a:gd name="connsiteX4" fmla="*/ 0 w 2246811"/>
                  <a:gd name="connsiteY4" fmla="*/ 0 h 685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46811" h="6858000">
                    <a:moveTo>
                      <a:pt x="0" y="0"/>
                    </a:moveTo>
                    <a:lnTo>
                      <a:pt x="2246811" y="0"/>
                    </a:lnTo>
                    <a:lnTo>
                      <a:pt x="2246811" y="6858000"/>
                    </a:lnTo>
                    <a:lnTo>
                      <a:pt x="627017" y="6858000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99500">
                    <a:srgbClr val="E50083"/>
                  </a:gs>
                  <a:gs pos="99000">
                    <a:schemeClr val="accent5">
                      <a:alpha val="72000"/>
                    </a:schemeClr>
                  </a:gs>
                  <a:gs pos="0">
                    <a:schemeClr val="accent5"/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i-FI"/>
              </a:p>
            </p:txBody>
          </p:sp>
          <p:pic>
            <p:nvPicPr>
              <p:cNvPr id="14" name="Picture 3">
                <a:extLst>
                  <a:ext uri="{FF2B5EF4-FFF2-40B4-BE49-F238E27FC236}">
                    <a16:creationId xmlns:a16="http://schemas.microsoft.com/office/drawing/2014/main" id="{66BB957A-A95B-0424-ED14-DE7325DA534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177462" y="292735"/>
                <a:ext cx="1833562" cy="1571625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170866581"/>
      </p:ext>
    </p:extLst>
  </p:cSld>
  <p:clrMapOvr>
    <a:masterClrMapping/>
  </p:clrMapOvr>
  <p:hf hdr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ksti_kaksi_kuvaa" preserve="1" userDrawn="1">
  <p:cSld name="teksti_kaksi_kuva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5057776" cy="1325563"/>
          </a:xfrm>
        </p:spPr>
        <p:txBody>
          <a:bodyPr>
            <a:normAutofit/>
          </a:bodyPr>
          <a:lstStyle>
            <a:lvl1pPr>
              <a:defRPr sz="3200" b="1" i="0" baseline="0"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F289C589-D0B7-CF7C-D481-B7C91F6295E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199" y="1813968"/>
            <a:ext cx="4371975" cy="41601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7" name="Kuvan paikkamerkki 6">
            <a:extLst>
              <a:ext uri="{FF2B5EF4-FFF2-40B4-BE49-F238E27FC236}">
                <a16:creationId xmlns:a16="http://schemas.microsoft.com/office/drawing/2014/main" id="{525CEE5C-0ABB-5FAD-CD62-63A0C7F3CDC8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5792400" y="0"/>
            <a:ext cx="6399600" cy="3423600"/>
          </a:xfrm>
          <a:custGeom>
            <a:avLst/>
            <a:gdLst>
              <a:gd name="connsiteX0" fmla="*/ 0 w 6399600"/>
              <a:gd name="connsiteY0" fmla="*/ 0 h 3430800"/>
              <a:gd name="connsiteX1" fmla="*/ 6399600 w 6399600"/>
              <a:gd name="connsiteY1" fmla="*/ 0 h 3430800"/>
              <a:gd name="connsiteX2" fmla="*/ 6399600 w 6399600"/>
              <a:gd name="connsiteY2" fmla="*/ 3430800 h 3430800"/>
              <a:gd name="connsiteX3" fmla="*/ 0 w 6399600"/>
              <a:gd name="connsiteY3" fmla="*/ 3430800 h 3430800"/>
              <a:gd name="connsiteX4" fmla="*/ 0 w 6399600"/>
              <a:gd name="connsiteY4" fmla="*/ 0 h 3430800"/>
              <a:gd name="connsiteX0" fmla="*/ 504825 w 6399600"/>
              <a:gd name="connsiteY0" fmla="*/ 0 h 3430800"/>
              <a:gd name="connsiteX1" fmla="*/ 6399600 w 6399600"/>
              <a:gd name="connsiteY1" fmla="*/ 0 h 3430800"/>
              <a:gd name="connsiteX2" fmla="*/ 6399600 w 6399600"/>
              <a:gd name="connsiteY2" fmla="*/ 3430800 h 3430800"/>
              <a:gd name="connsiteX3" fmla="*/ 0 w 6399600"/>
              <a:gd name="connsiteY3" fmla="*/ 3430800 h 3430800"/>
              <a:gd name="connsiteX4" fmla="*/ 504825 w 6399600"/>
              <a:gd name="connsiteY4" fmla="*/ 0 h 3430800"/>
              <a:gd name="connsiteX0" fmla="*/ 581025 w 6399600"/>
              <a:gd name="connsiteY0" fmla="*/ 0 h 3440325"/>
              <a:gd name="connsiteX1" fmla="*/ 6399600 w 6399600"/>
              <a:gd name="connsiteY1" fmla="*/ 9525 h 3440325"/>
              <a:gd name="connsiteX2" fmla="*/ 6399600 w 6399600"/>
              <a:gd name="connsiteY2" fmla="*/ 3440325 h 3440325"/>
              <a:gd name="connsiteX3" fmla="*/ 0 w 6399600"/>
              <a:gd name="connsiteY3" fmla="*/ 3440325 h 3440325"/>
              <a:gd name="connsiteX4" fmla="*/ 581025 w 6399600"/>
              <a:gd name="connsiteY4" fmla="*/ 0 h 3440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99600" h="3440325">
                <a:moveTo>
                  <a:pt x="581025" y="0"/>
                </a:moveTo>
                <a:lnTo>
                  <a:pt x="6399600" y="9525"/>
                </a:lnTo>
                <a:lnTo>
                  <a:pt x="6399600" y="3440325"/>
                </a:lnTo>
                <a:lnTo>
                  <a:pt x="0" y="3440325"/>
                </a:lnTo>
                <a:lnTo>
                  <a:pt x="581025" y="0"/>
                </a:lnTo>
                <a:close/>
              </a:path>
            </a:pathLst>
          </a:custGeo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65AF"/>
              </a:buClr>
              <a:buSzTx/>
              <a:buFontTx/>
              <a:buNone/>
              <a:tabLst/>
              <a:defRPr/>
            </a:pPr>
            <a:r>
              <a:rPr lang="fi-FI" dirty="0"/>
              <a:t>Lisää kuva kuvagalleriasta, Väylän kuvapankista tai omista tiedostoista</a:t>
            </a:r>
            <a:endParaRPr lang="en-US" dirty="0"/>
          </a:p>
        </p:txBody>
      </p:sp>
      <p:sp>
        <p:nvSpPr>
          <p:cNvPr id="11" name="Kuvan paikkamerkki 6">
            <a:extLst>
              <a:ext uri="{FF2B5EF4-FFF2-40B4-BE49-F238E27FC236}">
                <a16:creationId xmlns:a16="http://schemas.microsoft.com/office/drawing/2014/main" id="{16011C4F-724D-8760-175C-BBD6FF19F176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5211374" y="3456000"/>
            <a:ext cx="6980625" cy="3420000"/>
          </a:xfrm>
          <a:custGeom>
            <a:avLst/>
            <a:gdLst>
              <a:gd name="connsiteX0" fmla="*/ 0 w 6399600"/>
              <a:gd name="connsiteY0" fmla="*/ 0 h 3430800"/>
              <a:gd name="connsiteX1" fmla="*/ 6399600 w 6399600"/>
              <a:gd name="connsiteY1" fmla="*/ 0 h 3430800"/>
              <a:gd name="connsiteX2" fmla="*/ 6399600 w 6399600"/>
              <a:gd name="connsiteY2" fmla="*/ 3430800 h 3430800"/>
              <a:gd name="connsiteX3" fmla="*/ 0 w 6399600"/>
              <a:gd name="connsiteY3" fmla="*/ 3430800 h 3430800"/>
              <a:gd name="connsiteX4" fmla="*/ 0 w 6399600"/>
              <a:gd name="connsiteY4" fmla="*/ 0 h 3430800"/>
              <a:gd name="connsiteX0" fmla="*/ 504825 w 6399600"/>
              <a:gd name="connsiteY0" fmla="*/ 0 h 3430800"/>
              <a:gd name="connsiteX1" fmla="*/ 6399600 w 6399600"/>
              <a:gd name="connsiteY1" fmla="*/ 0 h 3430800"/>
              <a:gd name="connsiteX2" fmla="*/ 6399600 w 6399600"/>
              <a:gd name="connsiteY2" fmla="*/ 3430800 h 3430800"/>
              <a:gd name="connsiteX3" fmla="*/ 0 w 6399600"/>
              <a:gd name="connsiteY3" fmla="*/ 3430800 h 3430800"/>
              <a:gd name="connsiteX4" fmla="*/ 504825 w 6399600"/>
              <a:gd name="connsiteY4" fmla="*/ 0 h 3430800"/>
              <a:gd name="connsiteX0" fmla="*/ 581025 w 6399600"/>
              <a:gd name="connsiteY0" fmla="*/ 0 h 3440325"/>
              <a:gd name="connsiteX1" fmla="*/ 6399600 w 6399600"/>
              <a:gd name="connsiteY1" fmla="*/ 9525 h 3440325"/>
              <a:gd name="connsiteX2" fmla="*/ 6399600 w 6399600"/>
              <a:gd name="connsiteY2" fmla="*/ 3440325 h 3440325"/>
              <a:gd name="connsiteX3" fmla="*/ 0 w 6399600"/>
              <a:gd name="connsiteY3" fmla="*/ 3440325 h 3440325"/>
              <a:gd name="connsiteX4" fmla="*/ 581025 w 6399600"/>
              <a:gd name="connsiteY4" fmla="*/ 0 h 3440325"/>
              <a:gd name="connsiteX0" fmla="*/ 19050 w 6399600"/>
              <a:gd name="connsiteY0" fmla="*/ 0 h 3430800"/>
              <a:gd name="connsiteX1" fmla="*/ 6399600 w 6399600"/>
              <a:gd name="connsiteY1" fmla="*/ 0 h 3430800"/>
              <a:gd name="connsiteX2" fmla="*/ 6399600 w 6399600"/>
              <a:gd name="connsiteY2" fmla="*/ 3430800 h 3430800"/>
              <a:gd name="connsiteX3" fmla="*/ 0 w 6399600"/>
              <a:gd name="connsiteY3" fmla="*/ 3430800 h 3430800"/>
              <a:gd name="connsiteX4" fmla="*/ 19050 w 6399600"/>
              <a:gd name="connsiteY4" fmla="*/ 0 h 3430800"/>
              <a:gd name="connsiteX0" fmla="*/ 600075 w 6980625"/>
              <a:gd name="connsiteY0" fmla="*/ 0 h 3430800"/>
              <a:gd name="connsiteX1" fmla="*/ 6980625 w 6980625"/>
              <a:gd name="connsiteY1" fmla="*/ 0 h 3430800"/>
              <a:gd name="connsiteX2" fmla="*/ 6980625 w 6980625"/>
              <a:gd name="connsiteY2" fmla="*/ 3430800 h 3430800"/>
              <a:gd name="connsiteX3" fmla="*/ 0 w 6980625"/>
              <a:gd name="connsiteY3" fmla="*/ 3421275 h 3430800"/>
              <a:gd name="connsiteX4" fmla="*/ 600075 w 6980625"/>
              <a:gd name="connsiteY4" fmla="*/ 0 h 3430800"/>
              <a:gd name="connsiteX0" fmla="*/ 579979 w 6980625"/>
              <a:gd name="connsiteY0" fmla="*/ 0 h 3430800"/>
              <a:gd name="connsiteX1" fmla="*/ 6980625 w 6980625"/>
              <a:gd name="connsiteY1" fmla="*/ 0 h 3430800"/>
              <a:gd name="connsiteX2" fmla="*/ 6980625 w 6980625"/>
              <a:gd name="connsiteY2" fmla="*/ 3430800 h 3430800"/>
              <a:gd name="connsiteX3" fmla="*/ 0 w 6980625"/>
              <a:gd name="connsiteY3" fmla="*/ 3421275 h 3430800"/>
              <a:gd name="connsiteX4" fmla="*/ 579979 w 6980625"/>
              <a:gd name="connsiteY4" fmla="*/ 0 h 3430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80625" h="3430800">
                <a:moveTo>
                  <a:pt x="579979" y="0"/>
                </a:moveTo>
                <a:lnTo>
                  <a:pt x="6980625" y="0"/>
                </a:lnTo>
                <a:lnTo>
                  <a:pt x="6980625" y="3430800"/>
                </a:lnTo>
                <a:lnTo>
                  <a:pt x="0" y="3421275"/>
                </a:lnTo>
                <a:lnTo>
                  <a:pt x="579979" y="0"/>
                </a:lnTo>
                <a:close/>
              </a:path>
            </a:pathLst>
          </a:custGeo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65AF"/>
              </a:buClr>
              <a:buSzTx/>
              <a:buFontTx/>
              <a:buNone/>
              <a:tabLst/>
              <a:defRPr/>
            </a:pPr>
            <a:r>
              <a:rPr lang="fi-FI" dirty="0"/>
              <a:t>Lisää kuva kuvagalleriasta, Väylän kuvapankista tai omista tiedostoista</a:t>
            </a:r>
            <a:endParaRPr lang="en-US" dirty="0"/>
          </a:p>
        </p:txBody>
      </p:sp>
      <p:sp>
        <p:nvSpPr>
          <p:cNvPr id="8" name="Dian numeron paikkamerkki 7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rgbClr val="898989"/>
                </a:solidFill>
              </a:defRPr>
            </a:lvl1pPr>
          </a:lstStyle>
          <a:p>
            <a:fld id="{6BD4A0EF-951A-4343-A672-F31B58E6828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580185"/>
      </p:ext>
    </p:extLst>
  </p:cSld>
  <p:clrMapOvr>
    <a:masterClrMapping/>
  </p:clrMapOvr>
  <p:hf hdr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kstidia" preserve="1" userDrawn="1">
  <p:cSld name="teksti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1A08C71-DAD5-0172-0B72-20CFAEED07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640000" cy="1325563"/>
          </a:xfrm>
        </p:spPr>
        <p:txBody>
          <a:bodyPr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35AEEA0D-4DDB-7C80-D5A9-2BC0F6746B3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690688"/>
            <a:ext cx="5067300" cy="4161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8" name="Tekstin paikkamerkki 6">
            <a:extLst>
              <a:ext uri="{FF2B5EF4-FFF2-40B4-BE49-F238E27FC236}">
                <a16:creationId xmlns:a16="http://schemas.microsoft.com/office/drawing/2014/main" id="{9952975F-EC22-4458-763E-93FFB91847F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76950" y="1690688"/>
            <a:ext cx="5067300" cy="4161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pic>
        <p:nvPicPr>
          <p:cNvPr id="9" name="Picture 10" descr="Väyläviraston logo">
            <a:extLst>
              <a:ext uri="{FF2B5EF4-FFF2-40B4-BE49-F238E27FC236}">
                <a16:creationId xmlns:a16="http://schemas.microsoft.com/office/drawing/2014/main" id="{6FCB4996-D36E-B9B0-A1BC-A9C9A53035B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7469" y="381235"/>
            <a:ext cx="1673549" cy="1394625"/>
          </a:xfrm>
          <a:prstGeom prst="rect">
            <a:avLst/>
          </a:prstGeom>
        </p:spPr>
      </p:pic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1EA835E9-4402-B8D6-CFD0-FE95BCF03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4A0EF-951A-4343-A672-F31B58E6828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085430"/>
      </p:ext>
    </p:extLst>
  </p:cSld>
  <p:clrMapOvr>
    <a:masterClrMapping/>
  </p:clrMapOvr>
  <p:hf hdr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ksti_graafi" preserve="1" userDrawn="1">
  <p:cSld name="teksti_graaf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1A08C71-DAD5-0172-0B72-20CFAEED07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640000" cy="1325563"/>
          </a:xfrm>
        </p:spPr>
        <p:txBody>
          <a:bodyPr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35AEEA0D-4DDB-7C80-D5A9-2BC0F6746B3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199" y="1775860"/>
            <a:ext cx="2486025" cy="4161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10" name="Kaavion paikkamerkki 9">
            <a:extLst>
              <a:ext uri="{FF2B5EF4-FFF2-40B4-BE49-F238E27FC236}">
                <a16:creationId xmlns:a16="http://schemas.microsoft.com/office/drawing/2014/main" id="{CFB0F0F9-2B0C-1D59-6D78-D7BEBF88F50B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3495674" y="1776413"/>
            <a:ext cx="8373600" cy="4161048"/>
          </a:xfrm>
        </p:spPr>
        <p:txBody>
          <a:bodyPr/>
          <a:lstStyle/>
          <a:p>
            <a:r>
              <a:rPr lang="en-US"/>
              <a:t>Click icon to add chart</a:t>
            </a:r>
            <a:endParaRPr lang="fi-FI"/>
          </a:p>
        </p:txBody>
      </p:sp>
      <p:pic>
        <p:nvPicPr>
          <p:cNvPr id="9" name="Picture 10" descr="Väyläviraston logo">
            <a:extLst>
              <a:ext uri="{FF2B5EF4-FFF2-40B4-BE49-F238E27FC236}">
                <a16:creationId xmlns:a16="http://schemas.microsoft.com/office/drawing/2014/main" id="{6FCB4996-D36E-B9B0-A1BC-A9C9A53035B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7469" y="381235"/>
            <a:ext cx="1673549" cy="1394625"/>
          </a:xfrm>
          <a:prstGeom prst="rect">
            <a:avLst/>
          </a:prstGeom>
        </p:spPr>
      </p:pic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1EA835E9-4402-B8D6-CFD0-FE95BCF03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4A0EF-951A-4343-A672-F31B58E6828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0095581"/>
      </p:ext>
    </p:extLst>
  </p:cSld>
  <p:clrMapOvr>
    <a:masterClrMapping/>
  </p:clrMapOvr>
  <p:hf hdr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aafi" preserve="1" userDrawn="1">
  <p:cSld name="graaf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1A08C71-DAD5-0172-0B72-20CFAEED07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640000" cy="1325563"/>
          </a:xfrm>
        </p:spPr>
        <p:txBody>
          <a:bodyPr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0" name="Kaavion paikkamerkki 9">
            <a:extLst>
              <a:ext uri="{FF2B5EF4-FFF2-40B4-BE49-F238E27FC236}">
                <a16:creationId xmlns:a16="http://schemas.microsoft.com/office/drawing/2014/main" id="{CFB0F0F9-2B0C-1D59-6D78-D7BEBF88F50B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838200" y="1776413"/>
            <a:ext cx="11031074" cy="4172400"/>
          </a:xfrm>
        </p:spPr>
        <p:txBody>
          <a:bodyPr/>
          <a:lstStyle/>
          <a:p>
            <a:r>
              <a:rPr lang="en-US"/>
              <a:t>Click icon to add chart</a:t>
            </a:r>
            <a:endParaRPr lang="fi-FI"/>
          </a:p>
        </p:txBody>
      </p:sp>
      <p:pic>
        <p:nvPicPr>
          <p:cNvPr id="9" name="Picture 10" descr="Väyläviraston logo">
            <a:extLst>
              <a:ext uri="{FF2B5EF4-FFF2-40B4-BE49-F238E27FC236}">
                <a16:creationId xmlns:a16="http://schemas.microsoft.com/office/drawing/2014/main" id="{6FCB4996-D36E-B9B0-A1BC-A9C9A53035B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7469" y="381235"/>
            <a:ext cx="1673549" cy="1394625"/>
          </a:xfrm>
          <a:prstGeom prst="rect">
            <a:avLst/>
          </a:prstGeom>
        </p:spPr>
      </p:pic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1EA835E9-4402-B8D6-CFD0-FE95BCF03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4A0EF-951A-4343-A672-F31B58E6828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0975914"/>
      </p:ext>
    </p:extLst>
  </p:cSld>
  <p:clrMapOvr>
    <a:masterClrMapping/>
  </p:clrMapOvr>
  <p:hf hdr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evea_varipalkki_teksti_sininen" preserve="1" userDrawn="1">
  <p:cSld name="levea_varipalkki_teksti_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4998823" cy="1325563"/>
          </a:xfrm>
        </p:spPr>
        <p:txBody>
          <a:bodyPr>
            <a:normAutofit/>
          </a:bodyPr>
          <a:lstStyle>
            <a:lvl1pPr>
              <a:defRPr sz="3200" b="1" i="0" baseline="0"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F289C589-D0B7-CF7C-D481-B7C91F6295E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198" y="1813967"/>
            <a:ext cx="4998825" cy="4161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8" name="Dian numeron paikkamerkki 7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rgbClr val="898989"/>
                </a:solidFill>
              </a:defRPr>
            </a:lvl1pPr>
          </a:lstStyle>
          <a:p>
            <a:fld id="{6BD4A0EF-951A-4343-A672-F31B58E6828E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7" name="Ryhmä 6">
            <a:extLst>
              <a:ext uri="{FF2B5EF4-FFF2-40B4-BE49-F238E27FC236}">
                <a16:creationId xmlns:a16="http://schemas.microsoft.com/office/drawing/2014/main" id="{E83F3351-3664-E6F2-DD7C-91425A800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6014701" y="0"/>
            <a:ext cx="6174000" cy="6872927"/>
            <a:chOff x="6014701" y="0"/>
            <a:chExt cx="6174000" cy="6872927"/>
          </a:xfrm>
        </p:grpSpPr>
        <p:sp>
          <p:nvSpPr>
            <p:cNvPr id="9" name="Suorakulmio 8" descr="ogo&#10;&#10;Description automatically generated">
              <a:extLst>
                <a:ext uri="{FF2B5EF4-FFF2-40B4-BE49-F238E27FC236}">
                  <a16:creationId xmlns:a16="http://schemas.microsoft.com/office/drawing/2014/main" id="{9B5879DD-5458-8E90-5B78-B61A4B3E2A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6014701" y="0"/>
              <a:ext cx="6174000" cy="6872927"/>
            </a:xfrm>
            <a:custGeom>
              <a:avLst/>
              <a:gdLst>
                <a:gd name="connsiteX0" fmla="*/ 0 w 2246811"/>
                <a:gd name="connsiteY0" fmla="*/ 0 h 6858000"/>
                <a:gd name="connsiteX1" fmla="*/ 2246811 w 2246811"/>
                <a:gd name="connsiteY1" fmla="*/ 0 h 6858000"/>
                <a:gd name="connsiteX2" fmla="*/ 2246811 w 2246811"/>
                <a:gd name="connsiteY2" fmla="*/ 6858000 h 6858000"/>
                <a:gd name="connsiteX3" fmla="*/ 0 w 2246811"/>
                <a:gd name="connsiteY3" fmla="*/ 6858000 h 6858000"/>
                <a:gd name="connsiteX4" fmla="*/ 0 w 2246811"/>
                <a:gd name="connsiteY4" fmla="*/ 0 h 6858000"/>
                <a:gd name="connsiteX0" fmla="*/ 0 w 2246811"/>
                <a:gd name="connsiteY0" fmla="*/ 0 h 6858000"/>
                <a:gd name="connsiteX1" fmla="*/ 2246811 w 2246811"/>
                <a:gd name="connsiteY1" fmla="*/ 0 h 6858000"/>
                <a:gd name="connsiteX2" fmla="*/ 2246811 w 2246811"/>
                <a:gd name="connsiteY2" fmla="*/ 6858000 h 6858000"/>
                <a:gd name="connsiteX3" fmla="*/ 627017 w 2246811"/>
                <a:gd name="connsiteY3" fmla="*/ 6858000 h 6858000"/>
                <a:gd name="connsiteX4" fmla="*/ 0 w 2246811"/>
                <a:gd name="connsiteY4" fmla="*/ 0 h 6858000"/>
                <a:gd name="connsiteX0" fmla="*/ 0 w 1657542"/>
                <a:gd name="connsiteY0" fmla="*/ 28575 h 6858000"/>
                <a:gd name="connsiteX1" fmla="*/ 1657542 w 1657542"/>
                <a:gd name="connsiteY1" fmla="*/ 0 h 6858000"/>
                <a:gd name="connsiteX2" fmla="*/ 1657542 w 1657542"/>
                <a:gd name="connsiteY2" fmla="*/ 6858000 h 6858000"/>
                <a:gd name="connsiteX3" fmla="*/ 37748 w 1657542"/>
                <a:gd name="connsiteY3" fmla="*/ 6858000 h 6858000"/>
                <a:gd name="connsiteX4" fmla="*/ 0 w 1657542"/>
                <a:gd name="connsiteY4" fmla="*/ 28575 h 6858000"/>
                <a:gd name="connsiteX0" fmla="*/ 717903 w 2375445"/>
                <a:gd name="connsiteY0" fmla="*/ 28575 h 6867525"/>
                <a:gd name="connsiteX1" fmla="*/ 2375445 w 2375445"/>
                <a:gd name="connsiteY1" fmla="*/ 0 h 6867525"/>
                <a:gd name="connsiteX2" fmla="*/ 2375445 w 2375445"/>
                <a:gd name="connsiteY2" fmla="*/ 6858000 h 6867525"/>
                <a:gd name="connsiteX3" fmla="*/ 0 w 2375445"/>
                <a:gd name="connsiteY3" fmla="*/ 6867525 h 6867525"/>
                <a:gd name="connsiteX4" fmla="*/ 717903 w 2375445"/>
                <a:gd name="connsiteY4" fmla="*/ 28575 h 6867525"/>
                <a:gd name="connsiteX0" fmla="*/ 717903 w 2375445"/>
                <a:gd name="connsiteY0" fmla="*/ 0 h 6867525"/>
                <a:gd name="connsiteX1" fmla="*/ 2375445 w 2375445"/>
                <a:gd name="connsiteY1" fmla="*/ 0 h 6867525"/>
                <a:gd name="connsiteX2" fmla="*/ 2375445 w 2375445"/>
                <a:gd name="connsiteY2" fmla="*/ 6858000 h 6867525"/>
                <a:gd name="connsiteX3" fmla="*/ 0 w 2375445"/>
                <a:gd name="connsiteY3" fmla="*/ 6867525 h 6867525"/>
                <a:gd name="connsiteX4" fmla="*/ 717903 w 2375445"/>
                <a:gd name="connsiteY4" fmla="*/ 0 h 6867525"/>
                <a:gd name="connsiteX0" fmla="*/ 717903 w 2375445"/>
                <a:gd name="connsiteY0" fmla="*/ 0 h 6867525"/>
                <a:gd name="connsiteX1" fmla="*/ 2375445 w 2375445"/>
                <a:gd name="connsiteY1" fmla="*/ 0 h 6867525"/>
                <a:gd name="connsiteX2" fmla="*/ 2375445 w 2375445"/>
                <a:gd name="connsiteY2" fmla="*/ 6858000 h 6867525"/>
                <a:gd name="connsiteX3" fmla="*/ 0 w 2375445"/>
                <a:gd name="connsiteY3" fmla="*/ 6867525 h 6867525"/>
                <a:gd name="connsiteX4" fmla="*/ 717903 w 2375445"/>
                <a:gd name="connsiteY4" fmla="*/ 0 h 6867525"/>
                <a:gd name="connsiteX0" fmla="*/ 472365 w 2375445"/>
                <a:gd name="connsiteY0" fmla="*/ 0 h 6886575"/>
                <a:gd name="connsiteX1" fmla="*/ 2375445 w 2375445"/>
                <a:gd name="connsiteY1" fmla="*/ 19050 h 6886575"/>
                <a:gd name="connsiteX2" fmla="*/ 2375445 w 2375445"/>
                <a:gd name="connsiteY2" fmla="*/ 6877050 h 6886575"/>
                <a:gd name="connsiteX3" fmla="*/ 0 w 2375445"/>
                <a:gd name="connsiteY3" fmla="*/ 6886575 h 6886575"/>
                <a:gd name="connsiteX4" fmla="*/ 472365 w 2375445"/>
                <a:gd name="connsiteY4" fmla="*/ 0 h 6886575"/>
                <a:gd name="connsiteX0" fmla="*/ 474991 w 2375445"/>
                <a:gd name="connsiteY0" fmla="*/ 0 h 6872927"/>
                <a:gd name="connsiteX1" fmla="*/ 2375445 w 2375445"/>
                <a:gd name="connsiteY1" fmla="*/ 5402 h 6872927"/>
                <a:gd name="connsiteX2" fmla="*/ 2375445 w 2375445"/>
                <a:gd name="connsiteY2" fmla="*/ 6863402 h 6872927"/>
                <a:gd name="connsiteX3" fmla="*/ 0 w 2375445"/>
                <a:gd name="connsiteY3" fmla="*/ 6872927 h 6872927"/>
                <a:gd name="connsiteX4" fmla="*/ 474991 w 2375445"/>
                <a:gd name="connsiteY4" fmla="*/ 0 h 6872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5445" h="6872927">
                  <a:moveTo>
                    <a:pt x="474991" y="0"/>
                  </a:moveTo>
                  <a:lnTo>
                    <a:pt x="2375445" y="5402"/>
                  </a:lnTo>
                  <a:lnTo>
                    <a:pt x="2375445" y="6863402"/>
                  </a:lnTo>
                  <a:lnTo>
                    <a:pt x="0" y="6872927"/>
                  </a:lnTo>
                  <a:lnTo>
                    <a:pt x="474991" y="0"/>
                  </a:lnTo>
                  <a:close/>
                </a:path>
              </a:pathLst>
            </a:custGeom>
            <a:gradFill>
              <a:gsLst>
                <a:gs pos="27000">
                  <a:schemeClr val="tx2"/>
                </a:gs>
                <a:gs pos="100000">
                  <a:schemeClr val="accent1"/>
                </a:gs>
              </a:gsLst>
              <a:lin ang="0" scaled="0"/>
            </a:gradFill>
            <a:ln>
              <a:gradFill flip="none" rotWithShape="1">
                <a:gsLst>
                  <a:gs pos="27000">
                    <a:schemeClr val="tx2"/>
                  </a:gs>
                  <a:gs pos="100000">
                    <a:schemeClr val="accent1"/>
                  </a:gs>
                </a:gsLst>
                <a:lin ang="0" scaled="0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 dirty="0"/>
            </a:p>
          </p:txBody>
        </p:sp>
        <p:pic>
          <p:nvPicPr>
            <p:cNvPr id="14" name="Picture 3">
              <a:extLst>
                <a:ext uri="{FF2B5EF4-FFF2-40B4-BE49-F238E27FC236}">
                  <a16:creationId xmlns:a16="http://schemas.microsoft.com/office/drawing/2014/main" id="{66BB957A-A95B-0424-ED14-DE7325DA53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77462" y="292735"/>
              <a:ext cx="1833562" cy="15716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18576461"/>
      </p:ext>
    </p:extLst>
  </p:cSld>
  <p:clrMapOvr>
    <a:masterClrMapping/>
  </p:clrMapOvr>
  <p:hf hdr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evea_varipalkki_teksti_vihrea" preserve="1" userDrawn="1">
  <p:cSld name="levea_varipalkki_teksti_vihr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4998823" cy="1325563"/>
          </a:xfrm>
        </p:spPr>
        <p:txBody>
          <a:bodyPr>
            <a:normAutofit/>
          </a:bodyPr>
          <a:lstStyle>
            <a:lvl1pPr>
              <a:defRPr sz="3200" b="1" i="0" baseline="0"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F289C589-D0B7-CF7C-D481-B7C91F6295E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198" y="1813968"/>
            <a:ext cx="4998825" cy="4161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8" name="Dian numeron paikkamerkki 7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rgbClr val="898989"/>
                </a:solidFill>
              </a:defRPr>
            </a:lvl1pPr>
          </a:lstStyle>
          <a:p>
            <a:fld id="{6BD4A0EF-951A-4343-A672-F31B58E6828E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7" name="Ryhmä 6">
            <a:extLst>
              <a:ext uri="{FF2B5EF4-FFF2-40B4-BE49-F238E27FC236}">
                <a16:creationId xmlns:a16="http://schemas.microsoft.com/office/drawing/2014/main" id="{591FEF7D-CAD8-A887-CD45-EA3B051F05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6024226" y="0"/>
            <a:ext cx="6174000" cy="6872927"/>
            <a:chOff x="6024226" y="0"/>
            <a:chExt cx="6174000" cy="6872927"/>
          </a:xfrm>
        </p:grpSpPr>
        <p:sp>
          <p:nvSpPr>
            <p:cNvPr id="9" name="Suorakulmio 8" descr="Logo&#10;&#10;Description automatically generated">
              <a:extLst>
                <a:ext uri="{FF2B5EF4-FFF2-40B4-BE49-F238E27FC236}">
                  <a16:creationId xmlns:a16="http://schemas.microsoft.com/office/drawing/2014/main" id="{9B5879DD-5458-8E90-5B78-B61A4B3E2A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6024226" y="0"/>
              <a:ext cx="6174000" cy="6872927"/>
            </a:xfrm>
            <a:custGeom>
              <a:avLst/>
              <a:gdLst>
                <a:gd name="connsiteX0" fmla="*/ 0 w 2246811"/>
                <a:gd name="connsiteY0" fmla="*/ 0 h 6858000"/>
                <a:gd name="connsiteX1" fmla="*/ 2246811 w 2246811"/>
                <a:gd name="connsiteY1" fmla="*/ 0 h 6858000"/>
                <a:gd name="connsiteX2" fmla="*/ 2246811 w 2246811"/>
                <a:gd name="connsiteY2" fmla="*/ 6858000 h 6858000"/>
                <a:gd name="connsiteX3" fmla="*/ 0 w 2246811"/>
                <a:gd name="connsiteY3" fmla="*/ 6858000 h 6858000"/>
                <a:gd name="connsiteX4" fmla="*/ 0 w 2246811"/>
                <a:gd name="connsiteY4" fmla="*/ 0 h 6858000"/>
                <a:gd name="connsiteX0" fmla="*/ 0 w 2246811"/>
                <a:gd name="connsiteY0" fmla="*/ 0 h 6858000"/>
                <a:gd name="connsiteX1" fmla="*/ 2246811 w 2246811"/>
                <a:gd name="connsiteY1" fmla="*/ 0 h 6858000"/>
                <a:gd name="connsiteX2" fmla="*/ 2246811 w 2246811"/>
                <a:gd name="connsiteY2" fmla="*/ 6858000 h 6858000"/>
                <a:gd name="connsiteX3" fmla="*/ 627017 w 2246811"/>
                <a:gd name="connsiteY3" fmla="*/ 6858000 h 6858000"/>
                <a:gd name="connsiteX4" fmla="*/ 0 w 2246811"/>
                <a:gd name="connsiteY4" fmla="*/ 0 h 6858000"/>
                <a:gd name="connsiteX0" fmla="*/ 0 w 1657542"/>
                <a:gd name="connsiteY0" fmla="*/ 28575 h 6858000"/>
                <a:gd name="connsiteX1" fmla="*/ 1657542 w 1657542"/>
                <a:gd name="connsiteY1" fmla="*/ 0 h 6858000"/>
                <a:gd name="connsiteX2" fmla="*/ 1657542 w 1657542"/>
                <a:gd name="connsiteY2" fmla="*/ 6858000 h 6858000"/>
                <a:gd name="connsiteX3" fmla="*/ 37748 w 1657542"/>
                <a:gd name="connsiteY3" fmla="*/ 6858000 h 6858000"/>
                <a:gd name="connsiteX4" fmla="*/ 0 w 1657542"/>
                <a:gd name="connsiteY4" fmla="*/ 28575 h 6858000"/>
                <a:gd name="connsiteX0" fmla="*/ 717903 w 2375445"/>
                <a:gd name="connsiteY0" fmla="*/ 28575 h 6867525"/>
                <a:gd name="connsiteX1" fmla="*/ 2375445 w 2375445"/>
                <a:gd name="connsiteY1" fmla="*/ 0 h 6867525"/>
                <a:gd name="connsiteX2" fmla="*/ 2375445 w 2375445"/>
                <a:gd name="connsiteY2" fmla="*/ 6858000 h 6867525"/>
                <a:gd name="connsiteX3" fmla="*/ 0 w 2375445"/>
                <a:gd name="connsiteY3" fmla="*/ 6867525 h 6867525"/>
                <a:gd name="connsiteX4" fmla="*/ 717903 w 2375445"/>
                <a:gd name="connsiteY4" fmla="*/ 28575 h 6867525"/>
                <a:gd name="connsiteX0" fmla="*/ 717903 w 2375445"/>
                <a:gd name="connsiteY0" fmla="*/ 0 h 6867525"/>
                <a:gd name="connsiteX1" fmla="*/ 2375445 w 2375445"/>
                <a:gd name="connsiteY1" fmla="*/ 0 h 6867525"/>
                <a:gd name="connsiteX2" fmla="*/ 2375445 w 2375445"/>
                <a:gd name="connsiteY2" fmla="*/ 6858000 h 6867525"/>
                <a:gd name="connsiteX3" fmla="*/ 0 w 2375445"/>
                <a:gd name="connsiteY3" fmla="*/ 6867525 h 6867525"/>
                <a:gd name="connsiteX4" fmla="*/ 717903 w 2375445"/>
                <a:gd name="connsiteY4" fmla="*/ 0 h 6867525"/>
                <a:gd name="connsiteX0" fmla="*/ 717903 w 2375445"/>
                <a:gd name="connsiteY0" fmla="*/ 0 h 6867525"/>
                <a:gd name="connsiteX1" fmla="*/ 2375445 w 2375445"/>
                <a:gd name="connsiteY1" fmla="*/ 0 h 6867525"/>
                <a:gd name="connsiteX2" fmla="*/ 2375445 w 2375445"/>
                <a:gd name="connsiteY2" fmla="*/ 6858000 h 6867525"/>
                <a:gd name="connsiteX3" fmla="*/ 0 w 2375445"/>
                <a:gd name="connsiteY3" fmla="*/ 6867525 h 6867525"/>
                <a:gd name="connsiteX4" fmla="*/ 717903 w 2375445"/>
                <a:gd name="connsiteY4" fmla="*/ 0 h 6867525"/>
                <a:gd name="connsiteX0" fmla="*/ 472365 w 2375445"/>
                <a:gd name="connsiteY0" fmla="*/ 0 h 6886575"/>
                <a:gd name="connsiteX1" fmla="*/ 2375445 w 2375445"/>
                <a:gd name="connsiteY1" fmla="*/ 19050 h 6886575"/>
                <a:gd name="connsiteX2" fmla="*/ 2375445 w 2375445"/>
                <a:gd name="connsiteY2" fmla="*/ 6877050 h 6886575"/>
                <a:gd name="connsiteX3" fmla="*/ 0 w 2375445"/>
                <a:gd name="connsiteY3" fmla="*/ 6886575 h 6886575"/>
                <a:gd name="connsiteX4" fmla="*/ 472365 w 2375445"/>
                <a:gd name="connsiteY4" fmla="*/ 0 h 6886575"/>
                <a:gd name="connsiteX0" fmla="*/ 474991 w 2375445"/>
                <a:gd name="connsiteY0" fmla="*/ 0 h 6872927"/>
                <a:gd name="connsiteX1" fmla="*/ 2375445 w 2375445"/>
                <a:gd name="connsiteY1" fmla="*/ 5402 h 6872927"/>
                <a:gd name="connsiteX2" fmla="*/ 2375445 w 2375445"/>
                <a:gd name="connsiteY2" fmla="*/ 6863402 h 6872927"/>
                <a:gd name="connsiteX3" fmla="*/ 0 w 2375445"/>
                <a:gd name="connsiteY3" fmla="*/ 6872927 h 6872927"/>
                <a:gd name="connsiteX4" fmla="*/ 474991 w 2375445"/>
                <a:gd name="connsiteY4" fmla="*/ 0 h 6872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5445" h="6872927">
                  <a:moveTo>
                    <a:pt x="474991" y="0"/>
                  </a:moveTo>
                  <a:lnTo>
                    <a:pt x="2375445" y="5402"/>
                  </a:lnTo>
                  <a:lnTo>
                    <a:pt x="2375445" y="6863402"/>
                  </a:lnTo>
                  <a:lnTo>
                    <a:pt x="0" y="6872927"/>
                  </a:lnTo>
                  <a:lnTo>
                    <a:pt x="474991" y="0"/>
                  </a:ln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bg2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pic>
          <p:nvPicPr>
            <p:cNvPr id="14" name="Picture 3">
              <a:extLst>
                <a:ext uri="{FF2B5EF4-FFF2-40B4-BE49-F238E27FC236}">
                  <a16:creationId xmlns:a16="http://schemas.microsoft.com/office/drawing/2014/main" id="{66BB957A-A95B-0424-ED14-DE7325DA53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77462" y="292735"/>
              <a:ext cx="1833562" cy="15716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97836350"/>
      </p:ext>
    </p:extLst>
  </p:cSld>
  <p:clrMapOvr>
    <a:masterClrMapping/>
  </p:clrMapOvr>
  <p:hf hdr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evea_varipalkki_teksti_pinkki" preserve="1" userDrawn="1">
  <p:cSld name="levea_varipalkki_teksti_pink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4998823" cy="1325563"/>
          </a:xfrm>
        </p:spPr>
        <p:txBody>
          <a:bodyPr>
            <a:normAutofit/>
          </a:bodyPr>
          <a:lstStyle>
            <a:lvl1pPr>
              <a:defRPr sz="3200" b="1" i="0" baseline="0"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F289C589-D0B7-CF7C-D481-B7C91F6295E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198" y="1813968"/>
            <a:ext cx="4998825" cy="4161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8" name="Dian numeron paikkamerkki 7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rgbClr val="898989"/>
                </a:solidFill>
              </a:defRPr>
            </a:lvl1pPr>
          </a:lstStyle>
          <a:p>
            <a:fld id="{6BD4A0EF-951A-4343-A672-F31B58E6828E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3" name="Ryhmä 2">
            <a:extLst>
              <a:ext uri="{FF2B5EF4-FFF2-40B4-BE49-F238E27FC236}">
                <a16:creationId xmlns:a16="http://schemas.microsoft.com/office/drawing/2014/main" id="{0FF513F4-A0EE-7D01-E70F-9949F2BAC684}"/>
              </a:ext>
            </a:extLst>
          </p:cNvPr>
          <p:cNvGrpSpPr/>
          <p:nvPr userDrawn="1"/>
        </p:nvGrpSpPr>
        <p:grpSpPr>
          <a:xfrm>
            <a:off x="6024226" y="0"/>
            <a:ext cx="6174000" cy="6872927"/>
            <a:chOff x="6024226" y="0"/>
            <a:chExt cx="6174000" cy="6872927"/>
          </a:xfrm>
        </p:grpSpPr>
        <p:sp>
          <p:nvSpPr>
            <p:cNvPr id="9" name="Suorakulmio 8">
              <a:extLst>
                <a:ext uri="{FF2B5EF4-FFF2-40B4-BE49-F238E27FC236}">
                  <a16:creationId xmlns:a16="http://schemas.microsoft.com/office/drawing/2014/main" id="{9B5879DD-5458-8E90-5B78-B61A4B3E2A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6024226" y="0"/>
              <a:ext cx="6174000" cy="6872927"/>
            </a:xfrm>
            <a:custGeom>
              <a:avLst/>
              <a:gdLst>
                <a:gd name="connsiteX0" fmla="*/ 0 w 2246811"/>
                <a:gd name="connsiteY0" fmla="*/ 0 h 6858000"/>
                <a:gd name="connsiteX1" fmla="*/ 2246811 w 2246811"/>
                <a:gd name="connsiteY1" fmla="*/ 0 h 6858000"/>
                <a:gd name="connsiteX2" fmla="*/ 2246811 w 2246811"/>
                <a:gd name="connsiteY2" fmla="*/ 6858000 h 6858000"/>
                <a:gd name="connsiteX3" fmla="*/ 0 w 2246811"/>
                <a:gd name="connsiteY3" fmla="*/ 6858000 h 6858000"/>
                <a:gd name="connsiteX4" fmla="*/ 0 w 2246811"/>
                <a:gd name="connsiteY4" fmla="*/ 0 h 6858000"/>
                <a:gd name="connsiteX0" fmla="*/ 0 w 2246811"/>
                <a:gd name="connsiteY0" fmla="*/ 0 h 6858000"/>
                <a:gd name="connsiteX1" fmla="*/ 2246811 w 2246811"/>
                <a:gd name="connsiteY1" fmla="*/ 0 h 6858000"/>
                <a:gd name="connsiteX2" fmla="*/ 2246811 w 2246811"/>
                <a:gd name="connsiteY2" fmla="*/ 6858000 h 6858000"/>
                <a:gd name="connsiteX3" fmla="*/ 627017 w 2246811"/>
                <a:gd name="connsiteY3" fmla="*/ 6858000 h 6858000"/>
                <a:gd name="connsiteX4" fmla="*/ 0 w 2246811"/>
                <a:gd name="connsiteY4" fmla="*/ 0 h 6858000"/>
                <a:gd name="connsiteX0" fmla="*/ 0 w 1657542"/>
                <a:gd name="connsiteY0" fmla="*/ 28575 h 6858000"/>
                <a:gd name="connsiteX1" fmla="*/ 1657542 w 1657542"/>
                <a:gd name="connsiteY1" fmla="*/ 0 h 6858000"/>
                <a:gd name="connsiteX2" fmla="*/ 1657542 w 1657542"/>
                <a:gd name="connsiteY2" fmla="*/ 6858000 h 6858000"/>
                <a:gd name="connsiteX3" fmla="*/ 37748 w 1657542"/>
                <a:gd name="connsiteY3" fmla="*/ 6858000 h 6858000"/>
                <a:gd name="connsiteX4" fmla="*/ 0 w 1657542"/>
                <a:gd name="connsiteY4" fmla="*/ 28575 h 6858000"/>
                <a:gd name="connsiteX0" fmla="*/ 717903 w 2375445"/>
                <a:gd name="connsiteY0" fmla="*/ 28575 h 6867525"/>
                <a:gd name="connsiteX1" fmla="*/ 2375445 w 2375445"/>
                <a:gd name="connsiteY1" fmla="*/ 0 h 6867525"/>
                <a:gd name="connsiteX2" fmla="*/ 2375445 w 2375445"/>
                <a:gd name="connsiteY2" fmla="*/ 6858000 h 6867525"/>
                <a:gd name="connsiteX3" fmla="*/ 0 w 2375445"/>
                <a:gd name="connsiteY3" fmla="*/ 6867525 h 6867525"/>
                <a:gd name="connsiteX4" fmla="*/ 717903 w 2375445"/>
                <a:gd name="connsiteY4" fmla="*/ 28575 h 6867525"/>
                <a:gd name="connsiteX0" fmla="*/ 717903 w 2375445"/>
                <a:gd name="connsiteY0" fmla="*/ 0 h 6867525"/>
                <a:gd name="connsiteX1" fmla="*/ 2375445 w 2375445"/>
                <a:gd name="connsiteY1" fmla="*/ 0 h 6867525"/>
                <a:gd name="connsiteX2" fmla="*/ 2375445 w 2375445"/>
                <a:gd name="connsiteY2" fmla="*/ 6858000 h 6867525"/>
                <a:gd name="connsiteX3" fmla="*/ 0 w 2375445"/>
                <a:gd name="connsiteY3" fmla="*/ 6867525 h 6867525"/>
                <a:gd name="connsiteX4" fmla="*/ 717903 w 2375445"/>
                <a:gd name="connsiteY4" fmla="*/ 0 h 6867525"/>
                <a:gd name="connsiteX0" fmla="*/ 717903 w 2375445"/>
                <a:gd name="connsiteY0" fmla="*/ 0 h 6867525"/>
                <a:gd name="connsiteX1" fmla="*/ 2375445 w 2375445"/>
                <a:gd name="connsiteY1" fmla="*/ 0 h 6867525"/>
                <a:gd name="connsiteX2" fmla="*/ 2375445 w 2375445"/>
                <a:gd name="connsiteY2" fmla="*/ 6858000 h 6867525"/>
                <a:gd name="connsiteX3" fmla="*/ 0 w 2375445"/>
                <a:gd name="connsiteY3" fmla="*/ 6867525 h 6867525"/>
                <a:gd name="connsiteX4" fmla="*/ 717903 w 2375445"/>
                <a:gd name="connsiteY4" fmla="*/ 0 h 6867525"/>
                <a:gd name="connsiteX0" fmla="*/ 472365 w 2375445"/>
                <a:gd name="connsiteY0" fmla="*/ 0 h 6886575"/>
                <a:gd name="connsiteX1" fmla="*/ 2375445 w 2375445"/>
                <a:gd name="connsiteY1" fmla="*/ 19050 h 6886575"/>
                <a:gd name="connsiteX2" fmla="*/ 2375445 w 2375445"/>
                <a:gd name="connsiteY2" fmla="*/ 6877050 h 6886575"/>
                <a:gd name="connsiteX3" fmla="*/ 0 w 2375445"/>
                <a:gd name="connsiteY3" fmla="*/ 6886575 h 6886575"/>
                <a:gd name="connsiteX4" fmla="*/ 472365 w 2375445"/>
                <a:gd name="connsiteY4" fmla="*/ 0 h 6886575"/>
                <a:gd name="connsiteX0" fmla="*/ 474991 w 2375445"/>
                <a:gd name="connsiteY0" fmla="*/ 0 h 6872927"/>
                <a:gd name="connsiteX1" fmla="*/ 2375445 w 2375445"/>
                <a:gd name="connsiteY1" fmla="*/ 5402 h 6872927"/>
                <a:gd name="connsiteX2" fmla="*/ 2375445 w 2375445"/>
                <a:gd name="connsiteY2" fmla="*/ 6863402 h 6872927"/>
                <a:gd name="connsiteX3" fmla="*/ 0 w 2375445"/>
                <a:gd name="connsiteY3" fmla="*/ 6872927 h 6872927"/>
                <a:gd name="connsiteX4" fmla="*/ 474991 w 2375445"/>
                <a:gd name="connsiteY4" fmla="*/ 0 h 6872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5445" h="6872927">
                  <a:moveTo>
                    <a:pt x="474991" y="0"/>
                  </a:moveTo>
                  <a:lnTo>
                    <a:pt x="2375445" y="5402"/>
                  </a:lnTo>
                  <a:lnTo>
                    <a:pt x="2375445" y="6863402"/>
                  </a:lnTo>
                  <a:lnTo>
                    <a:pt x="0" y="6872927"/>
                  </a:lnTo>
                  <a:lnTo>
                    <a:pt x="474991" y="0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5">
                    <a:alpha val="6300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pic>
          <p:nvPicPr>
            <p:cNvPr id="14" name="Picture 3">
              <a:extLst>
                <a:ext uri="{FF2B5EF4-FFF2-40B4-BE49-F238E27FC236}">
                  <a16:creationId xmlns:a16="http://schemas.microsoft.com/office/drawing/2014/main" id="{66BB957A-A95B-0424-ED14-DE7325DA53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77462" y="292735"/>
              <a:ext cx="1833562" cy="15716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01605374"/>
      </p:ext>
    </p:extLst>
  </p:cSld>
  <p:clrMapOvr>
    <a:masterClrMapping/>
  </p:clrMapOvr>
  <p:hf hdr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petus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Esityksen loppudia">
            <a:extLst>
              <a:ext uri="{FF2B5EF4-FFF2-40B4-BE49-F238E27FC236}">
                <a16:creationId xmlns:a16="http://schemas.microsoft.com/office/drawing/2014/main" id="{8011D531-C477-E90E-BB81-1C49976BFEA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5737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tsikkodia2" preserve="1" userDrawn="1">
  <p:cSld name="otsikkodia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tsikko 1">
            <a:extLst>
              <a:ext uri="{FF2B5EF4-FFF2-40B4-BE49-F238E27FC236}">
                <a16:creationId xmlns:a16="http://schemas.microsoft.com/office/drawing/2014/main" id="{DFC2DB4D-F6F1-70BF-17DD-1AA29EFBCE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800" y="457200"/>
            <a:ext cx="5198400" cy="1602000"/>
          </a:xfrm>
        </p:spPr>
        <p:txBody>
          <a:bodyPr anchor="ctr">
            <a:normAutofit/>
          </a:bodyPr>
          <a:lstStyle>
            <a:lvl1pPr algn="l">
              <a:defRPr sz="3200" b="1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17" name="Alaotsikko 2">
            <a:extLst>
              <a:ext uri="{FF2B5EF4-FFF2-40B4-BE49-F238E27FC236}">
                <a16:creationId xmlns:a16="http://schemas.microsoft.com/office/drawing/2014/main" id="{6F168DCC-AB8D-D777-5744-5D09315B00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800" y="2059200"/>
            <a:ext cx="3931200" cy="986400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sp>
        <p:nvSpPr>
          <p:cNvPr id="34" name="Footer Placeholder 8">
            <a:extLst>
              <a:ext uri="{FF2B5EF4-FFF2-40B4-BE49-F238E27FC236}">
                <a16:creationId xmlns:a16="http://schemas.microsoft.com/office/drawing/2014/main" id="{3CAC7758-6477-FDA0-A312-E39FBF533C9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928800" y="3096000"/>
            <a:ext cx="2160000" cy="216000"/>
          </a:xfrm>
        </p:spPr>
        <p:txBody>
          <a:bodyPr vert="horz" lIns="0" tIns="0" rIns="0" bIns="0" rtlCol="0" anchor="t" anchorCtr="0"/>
          <a:lstStyle>
            <a:lvl1pPr>
              <a:defRPr lang="en-US" sz="1400" smtClean="0"/>
            </a:lvl1pPr>
          </a:lstStyle>
          <a:p>
            <a:r>
              <a:rPr lang="fi-FI"/>
              <a:t> </a:t>
            </a:r>
            <a:endParaRPr lang="fi-FI" dirty="0"/>
          </a:p>
        </p:txBody>
      </p:sp>
      <p:sp>
        <p:nvSpPr>
          <p:cNvPr id="22" name="duser_1">
            <a:extLst>
              <a:ext uri="{FF2B5EF4-FFF2-40B4-BE49-F238E27FC236}">
                <a16:creationId xmlns:a16="http://schemas.microsoft.com/office/drawing/2014/main" id="{96E05E4F-2793-6EFA-B9DE-D89A4CA0AA36}"/>
              </a:ext>
            </a:extLst>
          </p:cNvPr>
          <p:cNvSpPr txBox="1">
            <a:spLocks/>
          </p:cNvSpPr>
          <p:nvPr userDrawn="1"/>
        </p:nvSpPr>
        <p:spPr>
          <a:xfrm>
            <a:off x="928799" y="3420000"/>
            <a:ext cx="2160000" cy="232919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fi-FI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400" dirty="0"/>
          </a:p>
        </p:txBody>
      </p:sp>
      <p:sp>
        <p:nvSpPr>
          <p:cNvPr id="23" name="duser_2">
            <a:extLst>
              <a:ext uri="{FF2B5EF4-FFF2-40B4-BE49-F238E27FC236}">
                <a16:creationId xmlns:a16="http://schemas.microsoft.com/office/drawing/2014/main" id="{98E864E4-8ADA-E257-0001-5B72FE7C0F82}"/>
              </a:ext>
            </a:extLst>
          </p:cNvPr>
          <p:cNvSpPr txBox="1">
            <a:spLocks/>
          </p:cNvSpPr>
          <p:nvPr userDrawn="1"/>
        </p:nvSpPr>
        <p:spPr>
          <a:xfrm>
            <a:off x="3239999" y="3096000"/>
            <a:ext cx="2160000" cy="232919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fi-FI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400" dirty="0"/>
          </a:p>
        </p:txBody>
      </p:sp>
      <p:sp>
        <p:nvSpPr>
          <p:cNvPr id="33" name="duser_3">
            <a:extLst>
              <a:ext uri="{FF2B5EF4-FFF2-40B4-BE49-F238E27FC236}">
                <a16:creationId xmlns:a16="http://schemas.microsoft.com/office/drawing/2014/main" id="{909C2D96-06D0-78D4-C04E-8397680CD559}"/>
              </a:ext>
            </a:extLst>
          </p:cNvPr>
          <p:cNvSpPr txBox="1">
            <a:spLocks/>
          </p:cNvSpPr>
          <p:nvPr userDrawn="1"/>
        </p:nvSpPr>
        <p:spPr>
          <a:xfrm>
            <a:off x="3239999" y="3420000"/>
            <a:ext cx="2160000" cy="21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fi-FI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400" dirty="0"/>
          </a:p>
        </p:txBody>
      </p:sp>
      <p:sp>
        <p:nvSpPr>
          <p:cNvPr id="18" name="Date Placeholder 3">
            <a:extLst>
              <a:ext uri="{FF2B5EF4-FFF2-40B4-BE49-F238E27FC236}">
                <a16:creationId xmlns:a16="http://schemas.microsoft.com/office/drawing/2014/main" id="{A6038138-08D9-D7C9-A694-E9CF3C1484C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800" y="3600000"/>
            <a:ext cx="1650783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i-FI"/>
              <a:t>20.2.2023</a:t>
            </a:r>
            <a:endParaRPr lang="en-US"/>
          </a:p>
        </p:txBody>
      </p:sp>
      <p:sp>
        <p:nvSpPr>
          <p:cNvPr id="19" name="DConfidentiality">
            <a:extLst>
              <a:ext uri="{FF2B5EF4-FFF2-40B4-BE49-F238E27FC236}">
                <a16:creationId xmlns:a16="http://schemas.microsoft.com/office/drawing/2014/main" id="{FC7A8C6D-1D34-6242-745E-73CE1B9BA5CC}"/>
              </a:ext>
            </a:extLst>
          </p:cNvPr>
          <p:cNvSpPr txBox="1">
            <a:spLocks/>
          </p:cNvSpPr>
          <p:nvPr userDrawn="1"/>
        </p:nvSpPr>
        <p:spPr>
          <a:xfrm>
            <a:off x="838800" y="4320000"/>
            <a:ext cx="1811094" cy="216000"/>
          </a:xfrm>
          <a:prstGeom prst="rect">
            <a:avLst/>
          </a:prstGeom>
        </p:spPr>
        <p:txBody>
          <a:bodyPr vert="horz" lIns="91440" tIns="45720" rIns="0" bIns="45720" rtlCol="0" anchor="b"/>
          <a:lstStyle>
            <a:defPPr>
              <a:defRPr lang="fi-FI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0" name="DDecree">
            <a:extLst>
              <a:ext uri="{FF2B5EF4-FFF2-40B4-BE49-F238E27FC236}">
                <a16:creationId xmlns:a16="http://schemas.microsoft.com/office/drawing/2014/main" id="{B412038A-9C06-5541-DDE0-39817F62FBAB}"/>
              </a:ext>
            </a:extLst>
          </p:cNvPr>
          <p:cNvSpPr txBox="1">
            <a:spLocks/>
          </p:cNvSpPr>
          <p:nvPr userDrawn="1"/>
        </p:nvSpPr>
        <p:spPr>
          <a:xfrm>
            <a:off x="2616249" y="4320000"/>
            <a:ext cx="2326280" cy="2160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>
              <a:defRPr lang="fi-FI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1" name="DSecrecy">
            <a:extLst>
              <a:ext uri="{FF2B5EF4-FFF2-40B4-BE49-F238E27FC236}">
                <a16:creationId xmlns:a16="http://schemas.microsoft.com/office/drawing/2014/main" id="{31AB12EB-ADA8-E3EB-1FF2-07370C7A067C}"/>
              </a:ext>
            </a:extLst>
          </p:cNvPr>
          <p:cNvSpPr txBox="1">
            <a:spLocks/>
          </p:cNvSpPr>
          <p:nvPr userDrawn="1"/>
        </p:nvSpPr>
        <p:spPr>
          <a:xfrm>
            <a:off x="838800" y="4572000"/>
            <a:ext cx="2326280" cy="2160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>
              <a:defRPr lang="fi-FI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2" name="Kuvan paikkamerkki 11">
            <a:extLst>
              <a:ext uri="{FF2B5EF4-FFF2-40B4-BE49-F238E27FC236}">
                <a16:creationId xmlns:a16="http://schemas.microsoft.com/office/drawing/2014/main" id="{ECF45415-D8F0-70FA-28BC-973F9056751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37200" y="0"/>
            <a:ext cx="6156000" cy="2621118"/>
          </a:xfrm>
          <a:custGeom>
            <a:avLst/>
            <a:gdLst>
              <a:gd name="connsiteX0" fmla="*/ 0 w 6156000"/>
              <a:gd name="connsiteY0" fmla="*/ 0 h 2620800"/>
              <a:gd name="connsiteX1" fmla="*/ 6156000 w 6156000"/>
              <a:gd name="connsiteY1" fmla="*/ 0 h 2620800"/>
              <a:gd name="connsiteX2" fmla="*/ 6156000 w 6156000"/>
              <a:gd name="connsiteY2" fmla="*/ 2620800 h 2620800"/>
              <a:gd name="connsiteX3" fmla="*/ 0 w 6156000"/>
              <a:gd name="connsiteY3" fmla="*/ 2620800 h 2620800"/>
              <a:gd name="connsiteX4" fmla="*/ 0 w 6156000"/>
              <a:gd name="connsiteY4" fmla="*/ 0 h 2620800"/>
              <a:gd name="connsiteX0" fmla="*/ 0 w 6156000"/>
              <a:gd name="connsiteY0" fmla="*/ 0 h 2620800"/>
              <a:gd name="connsiteX1" fmla="*/ 6156000 w 6156000"/>
              <a:gd name="connsiteY1" fmla="*/ 0 h 2620800"/>
              <a:gd name="connsiteX2" fmla="*/ 6156000 w 6156000"/>
              <a:gd name="connsiteY2" fmla="*/ 2620800 h 2620800"/>
              <a:gd name="connsiteX3" fmla="*/ 0 w 6156000"/>
              <a:gd name="connsiteY3" fmla="*/ 2620800 h 2620800"/>
              <a:gd name="connsiteX4" fmla="*/ 0 w 6156000"/>
              <a:gd name="connsiteY4" fmla="*/ 0 h 2620800"/>
              <a:gd name="connsiteX0" fmla="*/ 0 w 6156000"/>
              <a:gd name="connsiteY0" fmla="*/ 318 h 2621118"/>
              <a:gd name="connsiteX1" fmla="*/ 721043 w 6156000"/>
              <a:gd name="connsiteY1" fmla="*/ 0 h 2621118"/>
              <a:gd name="connsiteX2" fmla="*/ 6156000 w 6156000"/>
              <a:gd name="connsiteY2" fmla="*/ 318 h 2621118"/>
              <a:gd name="connsiteX3" fmla="*/ 6156000 w 6156000"/>
              <a:gd name="connsiteY3" fmla="*/ 2621118 h 2621118"/>
              <a:gd name="connsiteX4" fmla="*/ 0 w 6156000"/>
              <a:gd name="connsiteY4" fmla="*/ 2621118 h 2621118"/>
              <a:gd name="connsiteX5" fmla="*/ 0 w 6156000"/>
              <a:gd name="connsiteY5" fmla="*/ 318 h 2621118"/>
              <a:gd name="connsiteX0" fmla="*/ 0 w 6156000"/>
              <a:gd name="connsiteY0" fmla="*/ 2621118 h 2621118"/>
              <a:gd name="connsiteX1" fmla="*/ 721043 w 6156000"/>
              <a:gd name="connsiteY1" fmla="*/ 0 h 2621118"/>
              <a:gd name="connsiteX2" fmla="*/ 6156000 w 6156000"/>
              <a:gd name="connsiteY2" fmla="*/ 318 h 2621118"/>
              <a:gd name="connsiteX3" fmla="*/ 6156000 w 6156000"/>
              <a:gd name="connsiteY3" fmla="*/ 2621118 h 2621118"/>
              <a:gd name="connsiteX4" fmla="*/ 0 w 6156000"/>
              <a:gd name="connsiteY4" fmla="*/ 2621118 h 2621118"/>
              <a:gd name="connsiteX0" fmla="*/ 0 w 6156000"/>
              <a:gd name="connsiteY0" fmla="*/ 2621118 h 2621118"/>
              <a:gd name="connsiteX1" fmla="*/ 721043 w 6156000"/>
              <a:gd name="connsiteY1" fmla="*/ 0 h 2621118"/>
              <a:gd name="connsiteX2" fmla="*/ 6156000 w 6156000"/>
              <a:gd name="connsiteY2" fmla="*/ 318 h 2621118"/>
              <a:gd name="connsiteX3" fmla="*/ 6147687 w 6156000"/>
              <a:gd name="connsiteY3" fmla="*/ 1739969 h 2621118"/>
              <a:gd name="connsiteX4" fmla="*/ 0 w 6156000"/>
              <a:gd name="connsiteY4" fmla="*/ 2621118 h 2621118"/>
              <a:gd name="connsiteX0" fmla="*/ 0 w 6164312"/>
              <a:gd name="connsiteY0" fmla="*/ 2621118 h 2621118"/>
              <a:gd name="connsiteX1" fmla="*/ 721043 w 6164312"/>
              <a:gd name="connsiteY1" fmla="*/ 0 h 2621118"/>
              <a:gd name="connsiteX2" fmla="*/ 6156000 w 6164312"/>
              <a:gd name="connsiteY2" fmla="*/ 318 h 2621118"/>
              <a:gd name="connsiteX3" fmla="*/ 6164312 w 6164312"/>
              <a:gd name="connsiteY3" fmla="*/ 1931162 h 2621118"/>
              <a:gd name="connsiteX4" fmla="*/ 0 w 6164312"/>
              <a:gd name="connsiteY4" fmla="*/ 2621118 h 2621118"/>
              <a:gd name="connsiteX0" fmla="*/ 0 w 6164312"/>
              <a:gd name="connsiteY0" fmla="*/ 2621118 h 2621118"/>
              <a:gd name="connsiteX1" fmla="*/ 679479 w 6164312"/>
              <a:gd name="connsiteY1" fmla="*/ 0 h 2621118"/>
              <a:gd name="connsiteX2" fmla="*/ 6156000 w 6164312"/>
              <a:gd name="connsiteY2" fmla="*/ 318 h 2621118"/>
              <a:gd name="connsiteX3" fmla="*/ 6164312 w 6164312"/>
              <a:gd name="connsiteY3" fmla="*/ 1931162 h 2621118"/>
              <a:gd name="connsiteX4" fmla="*/ 0 w 6164312"/>
              <a:gd name="connsiteY4" fmla="*/ 2621118 h 2621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64312" h="2621118">
                <a:moveTo>
                  <a:pt x="0" y="2621118"/>
                </a:moveTo>
                <a:lnTo>
                  <a:pt x="679479" y="0"/>
                </a:lnTo>
                <a:lnTo>
                  <a:pt x="6156000" y="318"/>
                </a:lnTo>
                <a:cubicBezTo>
                  <a:pt x="6158771" y="643933"/>
                  <a:pt x="6161541" y="1287547"/>
                  <a:pt x="6164312" y="1931162"/>
                </a:cubicBezTo>
                <a:lnTo>
                  <a:pt x="0" y="2621118"/>
                </a:lnTo>
                <a:close/>
              </a:path>
            </a:pathLst>
          </a:custGeom>
        </p:spPr>
        <p:txBody>
          <a:bodyPr/>
          <a:lstStyle>
            <a:lvl1pPr marL="0" indent="0" algn="r">
              <a:buFontTx/>
              <a:buNone/>
              <a:defRPr sz="16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dirty="0"/>
              <a:t>Lisää 1. kuva tai väri kuvagalleriasta. Muita kuvia voit lisätä Väylän kuvapankista tai omista tiedostoista</a:t>
            </a:r>
            <a:endParaRPr lang="en-US" dirty="0"/>
          </a:p>
          <a:p>
            <a:endParaRPr lang="fi-FI" dirty="0"/>
          </a:p>
        </p:txBody>
      </p:sp>
      <p:sp>
        <p:nvSpPr>
          <p:cNvPr id="3" name="Kuvan paikkamerkki 11">
            <a:extLst>
              <a:ext uri="{FF2B5EF4-FFF2-40B4-BE49-F238E27FC236}">
                <a16:creationId xmlns:a16="http://schemas.microsoft.com/office/drawing/2014/main" id="{213398F5-290C-A9DF-6523-5B429DFCCF24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730289" y="1998000"/>
            <a:ext cx="6459311" cy="3207600"/>
          </a:xfrm>
          <a:custGeom>
            <a:avLst/>
            <a:gdLst>
              <a:gd name="connsiteX0" fmla="*/ 0 w 6469200"/>
              <a:gd name="connsiteY0" fmla="*/ 0 h 3207600"/>
              <a:gd name="connsiteX1" fmla="*/ 6469200 w 6469200"/>
              <a:gd name="connsiteY1" fmla="*/ 0 h 3207600"/>
              <a:gd name="connsiteX2" fmla="*/ 6469200 w 6469200"/>
              <a:gd name="connsiteY2" fmla="*/ 3207600 h 3207600"/>
              <a:gd name="connsiteX3" fmla="*/ 0 w 6469200"/>
              <a:gd name="connsiteY3" fmla="*/ 3207600 h 3207600"/>
              <a:gd name="connsiteX4" fmla="*/ 0 w 6469200"/>
              <a:gd name="connsiteY4" fmla="*/ 0 h 3207600"/>
              <a:gd name="connsiteX0" fmla="*/ 261257 w 6469200"/>
              <a:gd name="connsiteY0" fmla="*/ 718457 h 3207600"/>
              <a:gd name="connsiteX1" fmla="*/ 6469200 w 6469200"/>
              <a:gd name="connsiteY1" fmla="*/ 0 h 3207600"/>
              <a:gd name="connsiteX2" fmla="*/ 6469200 w 6469200"/>
              <a:gd name="connsiteY2" fmla="*/ 3207600 h 3207600"/>
              <a:gd name="connsiteX3" fmla="*/ 0 w 6469200"/>
              <a:gd name="connsiteY3" fmla="*/ 3207600 h 3207600"/>
              <a:gd name="connsiteX4" fmla="*/ 261257 w 6469200"/>
              <a:gd name="connsiteY4" fmla="*/ 718457 h 3207600"/>
              <a:gd name="connsiteX0" fmla="*/ 111968 w 6319911"/>
              <a:gd name="connsiteY0" fmla="*/ 718457 h 3207600"/>
              <a:gd name="connsiteX1" fmla="*/ 6319911 w 6319911"/>
              <a:gd name="connsiteY1" fmla="*/ 0 h 3207600"/>
              <a:gd name="connsiteX2" fmla="*/ 6319911 w 6319911"/>
              <a:gd name="connsiteY2" fmla="*/ 3207600 h 3207600"/>
              <a:gd name="connsiteX3" fmla="*/ 0 w 6319911"/>
              <a:gd name="connsiteY3" fmla="*/ 1770685 h 3207600"/>
              <a:gd name="connsiteX4" fmla="*/ 111968 w 6319911"/>
              <a:gd name="connsiteY4" fmla="*/ 718457 h 3207600"/>
              <a:gd name="connsiteX0" fmla="*/ 158621 w 6319911"/>
              <a:gd name="connsiteY0" fmla="*/ 699796 h 3207600"/>
              <a:gd name="connsiteX1" fmla="*/ 6319911 w 6319911"/>
              <a:gd name="connsiteY1" fmla="*/ 0 h 3207600"/>
              <a:gd name="connsiteX2" fmla="*/ 6319911 w 6319911"/>
              <a:gd name="connsiteY2" fmla="*/ 3207600 h 3207600"/>
              <a:gd name="connsiteX3" fmla="*/ 0 w 6319911"/>
              <a:gd name="connsiteY3" fmla="*/ 1770685 h 3207600"/>
              <a:gd name="connsiteX4" fmla="*/ 158621 w 6319911"/>
              <a:gd name="connsiteY4" fmla="*/ 699796 h 3207600"/>
              <a:gd name="connsiteX0" fmla="*/ 270589 w 6431879"/>
              <a:gd name="connsiteY0" fmla="*/ 699796 h 3207600"/>
              <a:gd name="connsiteX1" fmla="*/ 6431879 w 6431879"/>
              <a:gd name="connsiteY1" fmla="*/ 0 h 3207600"/>
              <a:gd name="connsiteX2" fmla="*/ 6431879 w 6431879"/>
              <a:gd name="connsiteY2" fmla="*/ 3207600 h 3207600"/>
              <a:gd name="connsiteX3" fmla="*/ 0 w 6431879"/>
              <a:gd name="connsiteY3" fmla="*/ 1696040 h 3207600"/>
              <a:gd name="connsiteX4" fmla="*/ 270589 w 6431879"/>
              <a:gd name="connsiteY4" fmla="*/ 699796 h 3207600"/>
              <a:gd name="connsiteX0" fmla="*/ 298021 w 6459311"/>
              <a:gd name="connsiteY0" fmla="*/ 699796 h 3207600"/>
              <a:gd name="connsiteX1" fmla="*/ 6459311 w 6459311"/>
              <a:gd name="connsiteY1" fmla="*/ 0 h 3207600"/>
              <a:gd name="connsiteX2" fmla="*/ 6459311 w 6459311"/>
              <a:gd name="connsiteY2" fmla="*/ 3207600 h 3207600"/>
              <a:gd name="connsiteX3" fmla="*/ 0 w 6459311"/>
              <a:gd name="connsiteY3" fmla="*/ 1824056 h 3207600"/>
              <a:gd name="connsiteX4" fmla="*/ 298021 w 6459311"/>
              <a:gd name="connsiteY4" fmla="*/ 699796 h 3207600"/>
              <a:gd name="connsiteX0" fmla="*/ 298021 w 6459311"/>
              <a:gd name="connsiteY0" fmla="*/ 699796 h 3207600"/>
              <a:gd name="connsiteX1" fmla="*/ 6459311 w 6459311"/>
              <a:gd name="connsiteY1" fmla="*/ 0 h 3207600"/>
              <a:gd name="connsiteX2" fmla="*/ 6459311 w 6459311"/>
              <a:gd name="connsiteY2" fmla="*/ 3207600 h 3207600"/>
              <a:gd name="connsiteX3" fmla="*/ 0 w 6459311"/>
              <a:gd name="connsiteY3" fmla="*/ 1824056 h 3207600"/>
              <a:gd name="connsiteX4" fmla="*/ 298021 w 6459311"/>
              <a:gd name="connsiteY4" fmla="*/ 699796 h 320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59311" h="3207600">
                <a:moveTo>
                  <a:pt x="298021" y="699796"/>
                </a:moveTo>
                <a:lnTo>
                  <a:pt x="6459311" y="0"/>
                </a:lnTo>
                <a:lnTo>
                  <a:pt x="6459311" y="3207600"/>
                </a:lnTo>
                <a:lnTo>
                  <a:pt x="0" y="1824056"/>
                </a:lnTo>
                <a:lnTo>
                  <a:pt x="298021" y="699796"/>
                </a:lnTo>
                <a:close/>
              </a:path>
            </a:pathLst>
          </a:custGeom>
        </p:spPr>
        <p:txBody>
          <a:bodyPr anchor="ctr"/>
          <a:lstStyle>
            <a:lvl1pPr marL="0" indent="0" algn="r">
              <a:buFontTx/>
              <a:buNone/>
              <a:defRPr sz="16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dirty="0"/>
              <a:t>Lisää 2. kuva tai väri kuvagalleriasta. Muita kuvia voit lisätä Väylän kuvapankista tai omista tiedostoista</a:t>
            </a:r>
            <a:endParaRPr lang="en-US" dirty="0"/>
          </a:p>
          <a:p>
            <a:endParaRPr lang="fi-FI" dirty="0"/>
          </a:p>
        </p:txBody>
      </p:sp>
      <p:sp>
        <p:nvSpPr>
          <p:cNvPr id="2" name="Kuvan paikkamerkki 11">
            <a:extLst>
              <a:ext uri="{FF2B5EF4-FFF2-40B4-BE49-F238E27FC236}">
                <a16:creationId xmlns:a16="http://schemas.microsoft.com/office/drawing/2014/main" id="{A1029FCA-64BC-6BB6-607F-AC980FC6642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929540" y="3882368"/>
            <a:ext cx="7254877" cy="2972083"/>
          </a:xfrm>
          <a:custGeom>
            <a:avLst/>
            <a:gdLst>
              <a:gd name="connsiteX0" fmla="*/ 0 w 7250400"/>
              <a:gd name="connsiteY0" fmla="*/ 0 h 2966400"/>
              <a:gd name="connsiteX1" fmla="*/ 7250400 w 7250400"/>
              <a:gd name="connsiteY1" fmla="*/ 0 h 2966400"/>
              <a:gd name="connsiteX2" fmla="*/ 7250400 w 7250400"/>
              <a:gd name="connsiteY2" fmla="*/ 2966400 h 2966400"/>
              <a:gd name="connsiteX3" fmla="*/ 0 w 7250400"/>
              <a:gd name="connsiteY3" fmla="*/ 2966400 h 2966400"/>
              <a:gd name="connsiteX4" fmla="*/ 0 w 7250400"/>
              <a:gd name="connsiteY4" fmla="*/ 0 h 2966400"/>
              <a:gd name="connsiteX0" fmla="*/ 811764 w 7250400"/>
              <a:gd name="connsiteY0" fmla="*/ 0 h 3097028"/>
              <a:gd name="connsiteX1" fmla="*/ 7250400 w 7250400"/>
              <a:gd name="connsiteY1" fmla="*/ 130628 h 3097028"/>
              <a:gd name="connsiteX2" fmla="*/ 7250400 w 7250400"/>
              <a:gd name="connsiteY2" fmla="*/ 3097028 h 3097028"/>
              <a:gd name="connsiteX3" fmla="*/ 0 w 7250400"/>
              <a:gd name="connsiteY3" fmla="*/ 3097028 h 3097028"/>
              <a:gd name="connsiteX4" fmla="*/ 811764 w 7250400"/>
              <a:gd name="connsiteY4" fmla="*/ 0 h 3097028"/>
              <a:gd name="connsiteX0" fmla="*/ 811764 w 7250400"/>
              <a:gd name="connsiteY0" fmla="*/ 0 h 3097028"/>
              <a:gd name="connsiteX1" fmla="*/ 7241069 w 7250400"/>
              <a:gd name="connsiteY1" fmla="*/ 1520890 h 3097028"/>
              <a:gd name="connsiteX2" fmla="*/ 7250400 w 7250400"/>
              <a:gd name="connsiteY2" fmla="*/ 3097028 h 3097028"/>
              <a:gd name="connsiteX3" fmla="*/ 0 w 7250400"/>
              <a:gd name="connsiteY3" fmla="*/ 3097028 h 3097028"/>
              <a:gd name="connsiteX4" fmla="*/ 811764 w 7250400"/>
              <a:gd name="connsiteY4" fmla="*/ 0 h 3097028"/>
              <a:gd name="connsiteX0" fmla="*/ 811764 w 7250400"/>
              <a:gd name="connsiteY0" fmla="*/ 0 h 3097028"/>
              <a:gd name="connsiteX1" fmla="*/ 7241069 w 7250400"/>
              <a:gd name="connsiteY1" fmla="*/ 1425640 h 3097028"/>
              <a:gd name="connsiteX2" fmla="*/ 7250400 w 7250400"/>
              <a:gd name="connsiteY2" fmla="*/ 3097028 h 3097028"/>
              <a:gd name="connsiteX3" fmla="*/ 0 w 7250400"/>
              <a:gd name="connsiteY3" fmla="*/ 3097028 h 3097028"/>
              <a:gd name="connsiteX4" fmla="*/ 811764 w 7250400"/>
              <a:gd name="connsiteY4" fmla="*/ 0 h 3097028"/>
              <a:gd name="connsiteX0" fmla="*/ 811764 w 7250400"/>
              <a:gd name="connsiteY0" fmla="*/ 0 h 3058928"/>
              <a:gd name="connsiteX1" fmla="*/ 7241069 w 7250400"/>
              <a:gd name="connsiteY1" fmla="*/ 1387540 h 3058928"/>
              <a:gd name="connsiteX2" fmla="*/ 7250400 w 7250400"/>
              <a:gd name="connsiteY2" fmla="*/ 3058928 h 3058928"/>
              <a:gd name="connsiteX3" fmla="*/ 0 w 7250400"/>
              <a:gd name="connsiteY3" fmla="*/ 3058928 h 3058928"/>
              <a:gd name="connsiteX4" fmla="*/ 811764 w 7250400"/>
              <a:gd name="connsiteY4" fmla="*/ 0 h 3058928"/>
              <a:gd name="connsiteX0" fmla="*/ 783189 w 7221825"/>
              <a:gd name="connsiteY0" fmla="*/ 0 h 3058928"/>
              <a:gd name="connsiteX1" fmla="*/ 7212494 w 7221825"/>
              <a:gd name="connsiteY1" fmla="*/ 1387540 h 3058928"/>
              <a:gd name="connsiteX2" fmla="*/ 7221825 w 7221825"/>
              <a:gd name="connsiteY2" fmla="*/ 3058928 h 3058928"/>
              <a:gd name="connsiteX3" fmla="*/ 0 w 7221825"/>
              <a:gd name="connsiteY3" fmla="*/ 2954153 h 3058928"/>
              <a:gd name="connsiteX4" fmla="*/ 783189 w 7221825"/>
              <a:gd name="connsiteY4" fmla="*/ 0 h 3058928"/>
              <a:gd name="connsiteX0" fmla="*/ 783189 w 7231350"/>
              <a:gd name="connsiteY0" fmla="*/ 0 h 2963678"/>
              <a:gd name="connsiteX1" fmla="*/ 7212494 w 7231350"/>
              <a:gd name="connsiteY1" fmla="*/ 1387540 h 2963678"/>
              <a:gd name="connsiteX2" fmla="*/ 7231350 w 7231350"/>
              <a:gd name="connsiteY2" fmla="*/ 2963678 h 2963678"/>
              <a:gd name="connsiteX3" fmla="*/ 0 w 7231350"/>
              <a:gd name="connsiteY3" fmla="*/ 2954153 h 2963678"/>
              <a:gd name="connsiteX4" fmla="*/ 783189 w 7231350"/>
              <a:gd name="connsiteY4" fmla="*/ 0 h 2963678"/>
              <a:gd name="connsiteX0" fmla="*/ 741353 w 7231350"/>
              <a:gd name="connsiteY0" fmla="*/ 0 h 2975631"/>
              <a:gd name="connsiteX1" fmla="*/ 7212494 w 7231350"/>
              <a:gd name="connsiteY1" fmla="*/ 1399493 h 2975631"/>
              <a:gd name="connsiteX2" fmla="*/ 7231350 w 7231350"/>
              <a:gd name="connsiteY2" fmla="*/ 2975631 h 2975631"/>
              <a:gd name="connsiteX3" fmla="*/ 0 w 7231350"/>
              <a:gd name="connsiteY3" fmla="*/ 2966106 h 2975631"/>
              <a:gd name="connsiteX4" fmla="*/ 741353 w 7231350"/>
              <a:gd name="connsiteY4" fmla="*/ 0 h 2975631"/>
              <a:gd name="connsiteX0" fmla="*/ 783188 w 7273185"/>
              <a:gd name="connsiteY0" fmla="*/ 0 h 2975631"/>
              <a:gd name="connsiteX1" fmla="*/ 7254329 w 7273185"/>
              <a:gd name="connsiteY1" fmla="*/ 1399493 h 2975631"/>
              <a:gd name="connsiteX2" fmla="*/ 7273185 w 7273185"/>
              <a:gd name="connsiteY2" fmla="*/ 2975631 h 2975631"/>
              <a:gd name="connsiteX3" fmla="*/ 0 w 7273185"/>
              <a:gd name="connsiteY3" fmla="*/ 2972083 h 2975631"/>
              <a:gd name="connsiteX4" fmla="*/ 783188 w 7273185"/>
              <a:gd name="connsiteY4" fmla="*/ 0 h 2975631"/>
              <a:gd name="connsiteX0" fmla="*/ 783188 w 7254877"/>
              <a:gd name="connsiteY0" fmla="*/ 0 h 2972083"/>
              <a:gd name="connsiteX1" fmla="*/ 7254329 w 7254877"/>
              <a:gd name="connsiteY1" fmla="*/ 1399493 h 2972083"/>
              <a:gd name="connsiteX2" fmla="*/ 7249279 w 7254877"/>
              <a:gd name="connsiteY2" fmla="*/ 2969655 h 2972083"/>
              <a:gd name="connsiteX3" fmla="*/ 0 w 7254877"/>
              <a:gd name="connsiteY3" fmla="*/ 2972083 h 2972083"/>
              <a:gd name="connsiteX4" fmla="*/ 783188 w 7254877"/>
              <a:gd name="connsiteY4" fmla="*/ 0 h 29720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54877" h="2972083">
                <a:moveTo>
                  <a:pt x="783188" y="0"/>
                </a:moveTo>
                <a:lnTo>
                  <a:pt x="7254329" y="1399493"/>
                </a:lnTo>
                <a:cubicBezTo>
                  <a:pt x="7257439" y="1924872"/>
                  <a:pt x="7246169" y="2444276"/>
                  <a:pt x="7249279" y="2969655"/>
                </a:cubicBezTo>
                <a:lnTo>
                  <a:pt x="0" y="2972083"/>
                </a:lnTo>
                <a:lnTo>
                  <a:pt x="783188" y="0"/>
                </a:lnTo>
                <a:close/>
              </a:path>
            </a:pathLst>
          </a:custGeom>
        </p:spPr>
        <p:txBody>
          <a:bodyPr anchor="b"/>
          <a:lstStyle>
            <a:lvl1pPr marL="0" indent="0" algn="ctr">
              <a:buFontTx/>
              <a:buNone/>
              <a:defRPr sz="16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dirty="0"/>
              <a:t>Lisää 3. kuva tai väri kuvagalleriasta. Muita kuvia voit lisätä Väylän kuvapankista tai omista tiedostoista</a:t>
            </a:r>
            <a:endParaRPr lang="en-US" dirty="0"/>
          </a:p>
          <a:p>
            <a:endParaRPr lang="fi-FI" dirty="0"/>
          </a:p>
        </p:txBody>
      </p:sp>
      <p:pic>
        <p:nvPicPr>
          <p:cNvPr id="37" name="Picture 14" descr="Väyläviraston logo">
            <a:extLst>
              <a:ext uri="{FF2B5EF4-FFF2-40B4-BE49-F238E27FC236}">
                <a16:creationId xmlns:a16="http://schemas.microsoft.com/office/drawing/2014/main" id="{CFE18993-6749-2E5A-E9F6-584C91719FF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116" y="5124315"/>
            <a:ext cx="1673549" cy="1394625"/>
          </a:xfrm>
          <a:prstGeom prst="rect">
            <a:avLst/>
          </a:prstGeom>
        </p:spPr>
      </p:pic>
      <p:sp>
        <p:nvSpPr>
          <p:cNvPr id="4" name="eukarelialogoplaceholder">
            <a:extLst>
              <a:ext uri="{FF2B5EF4-FFF2-40B4-BE49-F238E27FC236}">
                <a16:creationId xmlns:a16="http://schemas.microsoft.com/office/drawing/2014/main" id="{C53F6C4E-C88D-EF31-98B0-560A45F900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2160000" y="5364273"/>
            <a:ext cx="1115988" cy="2359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fi-FI" sz="1400" b="1" baseline="30000" dirty="0">
              <a:solidFill>
                <a:srgbClr val="000000"/>
              </a:solidFill>
              <a:latin typeface="Felbridge Pro"/>
              <a:cs typeface="Felbridge Pro"/>
            </a:endParaRPr>
          </a:p>
        </p:txBody>
      </p:sp>
      <p:sp>
        <p:nvSpPr>
          <p:cNvPr id="5" name="eulogotenplaceholder">
            <a:extLst>
              <a:ext uri="{FF2B5EF4-FFF2-40B4-BE49-F238E27FC236}">
                <a16:creationId xmlns:a16="http://schemas.microsoft.com/office/drawing/2014/main" id="{27EF32F5-1D17-FDC3-0035-304F4721B7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2160000" y="5589741"/>
            <a:ext cx="3960000" cy="45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fi-FI" sz="1400" b="1" baseline="30000" dirty="0">
              <a:solidFill>
                <a:srgbClr val="000000"/>
              </a:solidFill>
              <a:latin typeface="Felbridge Pro"/>
              <a:cs typeface="Felbridge Pro"/>
            </a:endParaRPr>
          </a:p>
        </p:txBody>
      </p:sp>
      <p:sp>
        <p:nvSpPr>
          <p:cNvPr id="6" name="eulogoplaceholder">
            <a:extLst>
              <a:ext uri="{FF2B5EF4-FFF2-40B4-BE49-F238E27FC236}">
                <a16:creationId xmlns:a16="http://schemas.microsoft.com/office/drawing/2014/main" id="{1B1B336A-30A5-31FB-0744-39B5981B4A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2160000" y="5344806"/>
            <a:ext cx="3960000" cy="45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fi-FI" sz="1400" b="1" baseline="30000" dirty="0">
              <a:solidFill>
                <a:srgbClr val="000000"/>
              </a:solidFill>
              <a:latin typeface="Felbridge Pro"/>
              <a:cs typeface="Felbridge Pro"/>
            </a:endParaRPr>
          </a:p>
        </p:txBody>
      </p:sp>
      <p:sp>
        <p:nvSpPr>
          <p:cNvPr id="7" name="eufinancelogoplaceholder">
            <a:extLst>
              <a:ext uri="{FF2B5EF4-FFF2-40B4-BE49-F238E27FC236}">
                <a16:creationId xmlns:a16="http://schemas.microsoft.com/office/drawing/2014/main" id="{2EA21E00-D18D-3F08-9E5D-04C19AA74A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2160000" y="5589741"/>
            <a:ext cx="3379905" cy="3754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fi-FI" sz="1400" b="1" baseline="30000" dirty="0">
              <a:solidFill>
                <a:srgbClr val="000000"/>
              </a:solidFill>
              <a:latin typeface="Felbridge Pro"/>
              <a:cs typeface="Felbridge Pro"/>
            </a:endParaRPr>
          </a:p>
        </p:txBody>
      </p:sp>
    </p:spTree>
    <p:extLst>
      <p:ext uri="{BB962C8B-B14F-4D97-AF65-F5344CB8AC3E}">
        <p14:creationId xmlns:p14="http://schemas.microsoft.com/office/powerpoint/2010/main" val="1997281149"/>
      </p:ext>
    </p:extLst>
  </p:cSld>
  <p:clrMapOvr>
    <a:masterClrMapping/>
  </p:clrMapOvr>
  <p:hf hd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aaka_kuva_sininen" preserve="1" userDrawn="1">
  <p:cSld name="vaaka_kuva_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AB4047D7-75ED-C176-9F2B-759FC50655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fi-FI" dirty="0"/>
              <a:t>Lisää kuva kuvagalleriasta, Väylän kuvapankista tai omista tiedostoista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168E480F-6969-9C85-3F13-C2581A92F7D1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0" y="4589338"/>
            <a:ext cx="12192000" cy="792000"/>
          </a:xfrm>
          <a:gradFill>
            <a:gsLst>
              <a:gs pos="100000">
                <a:schemeClr val="accent1">
                  <a:alpha val="11000"/>
                </a:schemeClr>
              </a:gs>
              <a:gs pos="0">
                <a:schemeClr val="tx2">
                  <a:alpha val="70000"/>
                </a:schemeClr>
              </a:gs>
            </a:gsLst>
            <a:lin ang="0" scaled="0"/>
          </a:gradFill>
        </p:spPr>
        <p:txBody>
          <a:bodyPr lIns="1080000"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err="1"/>
              <a:t>Kirjoita</a:t>
            </a:r>
            <a:r>
              <a:rPr lang="en-US" dirty="0"/>
              <a:t> </a:t>
            </a:r>
            <a:r>
              <a:rPr lang="en-US" dirty="0" err="1"/>
              <a:t>alaotsikko</a:t>
            </a:r>
            <a:endParaRPr lang="en-US" dirty="0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D6A058AD-20D3-103F-BE1A-6A66EEE2A881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0" y="3510000"/>
            <a:ext cx="12192000" cy="1080000"/>
          </a:xfrm>
          <a:gradFill>
            <a:gsLst>
              <a:gs pos="100000">
                <a:schemeClr val="accent1">
                  <a:alpha val="11000"/>
                </a:schemeClr>
              </a:gs>
              <a:gs pos="0">
                <a:schemeClr val="tx2">
                  <a:alpha val="70000"/>
                </a:schemeClr>
              </a:gs>
            </a:gsLst>
            <a:lin ang="0" scaled="0"/>
          </a:gradFill>
        </p:spPr>
        <p:txBody>
          <a:bodyPr lIns="1080000" anchor="b">
            <a:normAutofit/>
          </a:bodyPr>
          <a:lstStyle>
            <a:lvl1pPr marL="0" indent="0">
              <a:buNone/>
              <a:defRPr sz="32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err="1"/>
              <a:t>Kirjoita</a:t>
            </a:r>
            <a:r>
              <a:rPr lang="en-US" dirty="0"/>
              <a:t> </a:t>
            </a:r>
            <a:r>
              <a:rPr lang="en-US" dirty="0" err="1"/>
              <a:t>otsikko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36369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aaka_kuva_vihrea" preserve="1" userDrawn="1">
  <p:cSld name="vaaka_kuva_vihr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Kuvan paikkamerkki 3">
            <a:extLst>
              <a:ext uri="{FF2B5EF4-FFF2-40B4-BE49-F238E27FC236}">
                <a16:creationId xmlns:a16="http://schemas.microsoft.com/office/drawing/2014/main" id="{37D1F390-B184-4B82-1464-B4F5FE461F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solidFill>
            <a:schemeClr val="bg2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fi-FI" dirty="0"/>
              <a:t>Lisää kuva kuvagalleriasta, Väylän kuvapankista tai omista tiedostoista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C01834BC-D657-9433-05AE-301C6EFE0B6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0" y="4589338"/>
            <a:ext cx="12192000" cy="792000"/>
          </a:xfrm>
          <a:gradFill>
            <a:gsLst>
              <a:gs pos="100000">
                <a:schemeClr val="bg2">
                  <a:alpha val="11000"/>
                </a:schemeClr>
              </a:gs>
              <a:gs pos="0">
                <a:schemeClr val="accent4">
                  <a:alpha val="71000"/>
                </a:schemeClr>
              </a:gs>
            </a:gsLst>
            <a:lin ang="0" scaled="0"/>
          </a:gradFill>
        </p:spPr>
        <p:txBody>
          <a:bodyPr lIns="1080000"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err="1"/>
              <a:t>Kirjoita</a:t>
            </a:r>
            <a:r>
              <a:rPr lang="en-US" dirty="0"/>
              <a:t> </a:t>
            </a:r>
            <a:r>
              <a:rPr lang="en-US" dirty="0" err="1"/>
              <a:t>alaotsikko</a:t>
            </a:r>
            <a:endParaRPr lang="en-US" dirty="0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3391C4EA-1BDA-2FE2-EC62-4C09E203DD3D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0" y="3510000"/>
            <a:ext cx="12192000" cy="1080000"/>
          </a:xfrm>
          <a:gradFill>
            <a:gsLst>
              <a:gs pos="100000">
                <a:schemeClr val="bg2">
                  <a:alpha val="11000"/>
                </a:schemeClr>
              </a:gs>
              <a:gs pos="0">
                <a:schemeClr val="accent4">
                  <a:alpha val="71000"/>
                </a:schemeClr>
              </a:gs>
            </a:gsLst>
            <a:lin ang="0" scaled="0"/>
          </a:gradFill>
        </p:spPr>
        <p:txBody>
          <a:bodyPr lIns="1080000" anchor="b">
            <a:normAutofit/>
          </a:bodyPr>
          <a:lstStyle>
            <a:lvl1pPr marL="0" indent="0">
              <a:buNone/>
              <a:defRPr sz="32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err="1"/>
              <a:t>Kirjoita</a:t>
            </a:r>
            <a:r>
              <a:rPr lang="en-US" dirty="0"/>
              <a:t> </a:t>
            </a:r>
            <a:r>
              <a:rPr lang="en-US" dirty="0" err="1"/>
              <a:t>otsikko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51906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aaka_kuva_pinkki" preserve="1" userDrawn="1">
  <p:cSld name="vaaka_kuva_pinkk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Kuvan paikkamerkki 3">
            <a:extLst>
              <a:ext uri="{FF2B5EF4-FFF2-40B4-BE49-F238E27FC236}">
                <a16:creationId xmlns:a16="http://schemas.microsoft.com/office/drawing/2014/main" id="{552D661D-62EC-E4F9-7F2D-E30CA1F0A8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fi-FI" dirty="0"/>
              <a:t>Lisää kuva kuvagalleriasta, Väylän kuvapankista tai omista tiedostoista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F83D4C-14C0-1A7B-8488-471A0D5995CB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0" y="4589338"/>
            <a:ext cx="12192000" cy="792000"/>
          </a:xfrm>
          <a:gradFill>
            <a:gsLst>
              <a:gs pos="100000">
                <a:schemeClr val="accent5">
                  <a:alpha val="14000"/>
                </a:schemeClr>
              </a:gs>
              <a:gs pos="0">
                <a:schemeClr val="accent5">
                  <a:alpha val="77000"/>
                </a:schemeClr>
              </a:gs>
            </a:gsLst>
            <a:lin ang="0" scaled="0"/>
          </a:gradFill>
        </p:spPr>
        <p:txBody>
          <a:bodyPr lIns="1080000"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err="1"/>
              <a:t>Kirjoita</a:t>
            </a:r>
            <a:r>
              <a:rPr lang="en-US" dirty="0"/>
              <a:t> </a:t>
            </a:r>
            <a:r>
              <a:rPr lang="en-US" dirty="0" err="1"/>
              <a:t>alaotsikko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CB0C59-FB4D-3FDE-13BC-9E175336B7A8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0" y="3510000"/>
            <a:ext cx="12192000" cy="1080000"/>
          </a:xfrm>
          <a:gradFill>
            <a:gsLst>
              <a:gs pos="100000">
                <a:schemeClr val="accent5">
                  <a:alpha val="14000"/>
                </a:schemeClr>
              </a:gs>
              <a:gs pos="0">
                <a:schemeClr val="accent5">
                  <a:alpha val="77000"/>
                </a:schemeClr>
              </a:gs>
            </a:gsLst>
            <a:lin ang="0" scaled="0"/>
          </a:gradFill>
        </p:spPr>
        <p:txBody>
          <a:bodyPr lIns="1080000" anchor="b">
            <a:normAutofit/>
          </a:bodyPr>
          <a:lstStyle>
            <a:lvl1pPr marL="0" indent="0">
              <a:buNone/>
              <a:defRPr sz="32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err="1"/>
              <a:t>Kirjoita</a:t>
            </a:r>
            <a:r>
              <a:rPr lang="en-US" dirty="0"/>
              <a:t> </a:t>
            </a:r>
            <a:r>
              <a:rPr lang="en-US" dirty="0" err="1"/>
              <a:t>otsikko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45815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kuva_teksti" preserve="1" userDrawn="1">
  <p:cSld name="kuva_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6955970" cy="1325563"/>
          </a:xfrm>
        </p:spPr>
        <p:txBody>
          <a:bodyPr>
            <a:normAutofit/>
          </a:bodyPr>
          <a:lstStyle>
            <a:lvl1pPr>
              <a:defRPr sz="3200" b="1" i="0" baseline="0"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F289C589-D0B7-CF7C-D481-B7C91F6295E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199" y="1813968"/>
            <a:ext cx="6955971" cy="4320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7" name="Kuvan paikkamerkki 6">
            <a:extLst>
              <a:ext uri="{FF2B5EF4-FFF2-40B4-BE49-F238E27FC236}">
                <a16:creationId xmlns:a16="http://schemas.microsoft.com/office/drawing/2014/main" id="{A458CFA8-08E7-DAA8-E9CA-979753669B34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7920000" y="0"/>
            <a:ext cx="4284000" cy="6858000"/>
          </a:xfrm>
          <a:custGeom>
            <a:avLst/>
            <a:gdLst>
              <a:gd name="connsiteX0" fmla="*/ 0 w 4294800"/>
              <a:gd name="connsiteY0" fmla="*/ 0 h 6858000"/>
              <a:gd name="connsiteX1" fmla="*/ 4294800 w 4294800"/>
              <a:gd name="connsiteY1" fmla="*/ 0 h 6858000"/>
              <a:gd name="connsiteX2" fmla="*/ 4294800 w 4294800"/>
              <a:gd name="connsiteY2" fmla="*/ 6858000 h 6858000"/>
              <a:gd name="connsiteX3" fmla="*/ 0 w 4294800"/>
              <a:gd name="connsiteY3" fmla="*/ 6858000 h 6858000"/>
              <a:gd name="connsiteX4" fmla="*/ 0 w 4294800"/>
              <a:gd name="connsiteY4" fmla="*/ 0 h 6858000"/>
              <a:gd name="connsiteX0" fmla="*/ 1384662 w 4294800"/>
              <a:gd name="connsiteY0" fmla="*/ 0 h 6866708"/>
              <a:gd name="connsiteX1" fmla="*/ 4294800 w 4294800"/>
              <a:gd name="connsiteY1" fmla="*/ 8708 h 6866708"/>
              <a:gd name="connsiteX2" fmla="*/ 4294800 w 4294800"/>
              <a:gd name="connsiteY2" fmla="*/ 6866708 h 6866708"/>
              <a:gd name="connsiteX3" fmla="*/ 0 w 4294800"/>
              <a:gd name="connsiteY3" fmla="*/ 6866708 h 6866708"/>
              <a:gd name="connsiteX4" fmla="*/ 1384662 w 4294800"/>
              <a:gd name="connsiteY4" fmla="*/ 0 h 6866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94800" h="6866708">
                <a:moveTo>
                  <a:pt x="1384662" y="0"/>
                </a:moveTo>
                <a:lnTo>
                  <a:pt x="4294800" y="8708"/>
                </a:lnTo>
                <a:lnTo>
                  <a:pt x="4294800" y="6866708"/>
                </a:lnTo>
                <a:lnTo>
                  <a:pt x="0" y="6866708"/>
                </a:lnTo>
                <a:lnTo>
                  <a:pt x="1384662" y="0"/>
                </a:lnTo>
                <a:close/>
              </a:path>
            </a:pathLst>
          </a:custGeom>
        </p:spPr>
        <p:txBody>
          <a:bodyPr anchor="ctr"/>
          <a:lstStyle>
            <a:lvl1pPr marL="0" indent="0" algn="r">
              <a:buNone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65AF"/>
              </a:buClr>
              <a:buSzTx/>
              <a:buFont typeface="Arial"/>
              <a:buNone/>
              <a:tabLst/>
              <a:defRPr/>
            </a:pPr>
            <a:r>
              <a:rPr lang="fi-FI" dirty="0"/>
              <a:t>Lisää kuva kuvagalleriasta, Väylän kuvapankista tai omista tiedostoista</a:t>
            </a:r>
            <a:endParaRPr lang="en-US" dirty="0"/>
          </a:p>
          <a:p>
            <a:endParaRPr lang="fi-FI" dirty="0"/>
          </a:p>
        </p:txBody>
      </p:sp>
      <p:sp>
        <p:nvSpPr>
          <p:cNvPr id="8" name="Dian numeron paikkamerkki 7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rgbClr val="898989"/>
                </a:solidFill>
              </a:defRPr>
            </a:lvl1pPr>
          </a:lstStyle>
          <a:p>
            <a:fld id="{6BD4A0EF-951A-4343-A672-F31B58E6828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44832"/>
      </p:ext>
    </p:extLst>
  </p:cSld>
  <p:clrMapOvr>
    <a:masterClrMapping/>
  </p:clrMapOvr>
  <p:hf hdr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evea_kuva_teksti" preserve="1" userDrawn="1">
  <p:cSld name="levea_kuva_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5162006" cy="1325563"/>
          </a:xfrm>
        </p:spPr>
        <p:txBody>
          <a:bodyPr>
            <a:normAutofit/>
          </a:bodyPr>
          <a:lstStyle>
            <a:lvl1pPr>
              <a:defRPr sz="3200" b="1" i="0" baseline="0"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F289C589-D0B7-CF7C-D481-B7C91F6295E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813968"/>
            <a:ext cx="4177938" cy="4320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7" name="Kuvan paikkamerkki 6">
            <a:extLst>
              <a:ext uri="{FF2B5EF4-FFF2-40B4-BE49-F238E27FC236}">
                <a16:creationId xmlns:a16="http://schemas.microsoft.com/office/drawing/2014/main" id="{A458CFA8-08E7-DAA8-E9CA-979753669B34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732800" y="0"/>
            <a:ext cx="7459200" cy="6858000"/>
          </a:xfrm>
          <a:custGeom>
            <a:avLst/>
            <a:gdLst>
              <a:gd name="connsiteX0" fmla="*/ 0 w 4294800"/>
              <a:gd name="connsiteY0" fmla="*/ 0 h 6858000"/>
              <a:gd name="connsiteX1" fmla="*/ 4294800 w 4294800"/>
              <a:gd name="connsiteY1" fmla="*/ 0 h 6858000"/>
              <a:gd name="connsiteX2" fmla="*/ 4294800 w 4294800"/>
              <a:gd name="connsiteY2" fmla="*/ 6858000 h 6858000"/>
              <a:gd name="connsiteX3" fmla="*/ 0 w 4294800"/>
              <a:gd name="connsiteY3" fmla="*/ 6858000 h 6858000"/>
              <a:gd name="connsiteX4" fmla="*/ 0 w 4294800"/>
              <a:gd name="connsiteY4" fmla="*/ 0 h 6858000"/>
              <a:gd name="connsiteX0" fmla="*/ 1384662 w 4294800"/>
              <a:gd name="connsiteY0" fmla="*/ 0 h 6866708"/>
              <a:gd name="connsiteX1" fmla="*/ 4294800 w 4294800"/>
              <a:gd name="connsiteY1" fmla="*/ 8708 h 6866708"/>
              <a:gd name="connsiteX2" fmla="*/ 4294800 w 4294800"/>
              <a:gd name="connsiteY2" fmla="*/ 6866708 h 6866708"/>
              <a:gd name="connsiteX3" fmla="*/ 0 w 4294800"/>
              <a:gd name="connsiteY3" fmla="*/ 6866708 h 6866708"/>
              <a:gd name="connsiteX4" fmla="*/ 1384662 w 4294800"/>
              <a:gd name="connsiteY4" fmla="*/ 0 h 6866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94800" h="6866708">
                <a:moveTo>
                  <a:pt x="1384662" y="0"/>
                </a:moveTo>
                <a:lnTo>
                  <a:pt x="4294800" y="8708"/>
                </a:lnTo>
                <a:lnTo>
                  <a:pt x="4294800" y="6866708"/>
                </a:lnTo>
                <a:lnTo>
                  <a:pt x="0" y="6866708"/>
                </a:lnTo>
                <a:lnTo>
                  <a:pt x="1384662" y="0"/>
                </a:lnTo>
                <a:close/>
              </a:path>
            </a:pathLst>
          </a:custGeom>
        </p:spPr>
        <p:txBody>
          <a:bodyPr anchor="ctr"/>
          <a:lstStyle>
            <a:lvl1pPr marL="0" indent="0" algn="r">
              <a:buNone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65AF"/>
              </a:buClr>
              <a:buSzTx/>
              <a:buFont typeface="Arial"/>
              <a:buNone/>
              <a:tabLst/>
              <a:defRPr/>
            </a:pPr>
            <a:r>
              <a:rPr lang="fi-FI" dirty="0"/>
              <a:t>Lisää kuva kuvagalleriasta, Väylän kuvapankista tai omista tiedostoista</a:t>
            </a:r>
            <a:endParaRPr lang="en-US" dirty="0"/>
          </a:p>
          <a:p>
            <a:endParaRPr lang="fi-FI" dirty="0"/>
          </a:p>
        </p:txBody>
      </p:sp>
      <p:sp>
        <p:nvSpPr>
          <p:cNvPr id="8" name="Dian numeron paikkamerkki 7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rgbClr val="898989"/>
                </a:solidFill>
              </a:defRPr>
            </a:lvl1pPr>
          </a:lstStyle>
          <a:p>
            <a:fld id="{6BD4A0EF-951A-4343-A672-F31B58E6828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842974"/>
      </p:ext>
    </p:extLst>
  </p:cSld>
  <p:clrMapOvr>
    <a:masterClrMapping/>
  </p:clrMapOvr>
  <p:hf hdr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ma_kuva_teksti" preserve="1" userDrawn="1">
  <p:cSld name="oma_kuva_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5527675" cy="1325563"/>
          </a:xfrm>
        </p:spPr>
        <p:txBody>
          <a:bodyPr>
            <a:normAutofit/>
          </a:bodyPr>
          <a:lstStyle>
            <a:lvl1pPr>
              <a:defRPr sz="3200" b="1" i="0" baseline="0"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fi-FI" dirty="0"/>
              <a:t>Kirjoita tähän nimi</a:t>
            </a:r>
            <a:endParaRPr lang="en-US" dirty="0"/>
          </a:p>
        </p:txBody>
      </p:sp>
      <p:sp>
        <p:nvSpPr>
          <p:cNvPr id="7" name="Kuvan paikkamerkki 6">
            <a:extLst>
              <a:ext uri="{FF2B5EF4-FFF2-40B4-BE49-F238E27FC236}">
                <a16:creationId xmlns:a16="http://schemas.microsoft.com/office/drawing/2014/main" id="{A458CFA8-08E7-DAA8-E9CA-979753669B34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744339" y="8709"/>
            <a:ext cx="5439600" cy="6858000"/>
          </a:xfrm>
          <a:custGeom>
            <a:avLst/>
            <a:gdLst>
              <a:gd name="connsiteX0" fmla="*/ 0 w 4294800"/>
              <a:gd name="connsiteY0" fmla="*/ 0 h 6858000"/>
              <a:gd name="connsiteX1" fmla="*/ 4294800 w 4294800"/>
              <a:gd name="connsiteY1" fmla="*/ 0 h 6858000"/>
              <a:gd name="connsiteX2" fmla="*/ 4294800 w 4294800"/>
              <a:gd name="connsiteY2" fmla="*/ 6858000 h 6858000"/>
              <a:gd name="connsiteX3" fmla="*/ 0 w 4294800"/>
              <a:gd name="connsiteY3" fmla="*/ 6858000 h 6858000"/>
              <a:gd name="connsiteX4" fmla="*/ 0 w 4294800"/>
              <a:gd name="connsiteY4" fmla="*/ 0 h 6858000"/>
              <a:gd name="connsiteX0" fmla="*/ 1384662 w 4294800"/>
              <a:gd name="connsiteY0" fmla="*/ 0 h 6866708"/>
              <a:gd name="connsiteX1" fmla="*/ 4294800 w 4294800"/>
              <a:gd name="connsiteY1" fmla="*/ 8708 h 6866708"/>
              <a:gd name="connsiteX2" fmla="*/ 4294800 w 4294800"/>
              <a:gd name="connsiteY2" fmla="*/ 6866708 h 6866708"/>
              <a:gd name="connsiteX3" fmla="*/ 0 w 4294800"/>
              <a:gd name="connsiteY3" fmla="*/ 6866708 h 6866708"/>
              <a:gd name="connsiteX4" fmla="*/ 1384662 w 4294800"/>
              <a:gd name="connsiteY4" fmla="*/ 0 h 6866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94800" h="6866708">
                <a:moveTo>
                  <a:pt x="1384662" y="0"/>
                </a:moveTo>
                <a:lnTo>
                  <a:pt x="4294800" y="8708"/>
                </a:lnTo>
                <a:lnTo>
                  <a:pt x="4294800" y="6866708"/>
                </a:lnTo>
                <a:lnTo>
                  <a:pt x="0" y="6866708"/>
                </a:lnTo>
                <a:lnTo>
                  <a:pt x="1384662" y="0"/>
                </a:lnTo>
                <a:close/>
              </a:path>
            </a:pathLst>
          </a:custGeom>
        </p:spPr>
        <p:txBody>
          <a:bodyPr anchor="ctr"/>
          <a:lstStyle>
            <a:lvl1pPr marL="0" indent="0" algn="r">
              <a:buNone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65AF"/>
              </a:buClr>
              <a:buSzTx/>
              <a:buFont typeface="Arial"/>
              <a:buNone/>
              <a:tabLst/>
              <a:defRPr/>
            </a:pPr>
            <a:r>
              <a:rPr lang="fi-FI" dirty="0"/>
              <a:t>Lisää oma kuva</a:t>
            </a:r>
            <a:endParaRPr lang="en-US" dirty="0"/>
          </a:p>
          <a:p>
            <a:endParaRPr lang="fi-FI" dirty="0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2FE7494B-1547-CA50-9CF3-C058329BD5D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38200" y="1793876"/>
            <a:ext cx="5527675" cy="4320000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fi-FI" dirty="0"/>
              <a:t>Kirjoita tähän nimike</a:t>
            </a:r>
            <a:br>
              <a:rPr lang="fi-FI" dirty="0"/>
            </a:br>
            <a:r>
              <a:rPr lang="fi-FI" dirty="0"/>
              <a:t>Osasto/Yksikkö</a:t>
            </a:r>
            <a:br>
              <a:rPr lang="fi-FI" dirty="0"/>
            </a:br>
            <a:r>
              <a:rPr lang="fi-FI" dirty="0"/>
              <a:t>Sähköpostiosoite</a:t>
            </a:r>
            <a:br>
              <a:rPr lang="fi-FI" dirty="0"/>
            </a:br>
            <a:r>
              <a:rPr lang="fi-FI" dirty="0"/>
              <a:t>some</a:t>
            </a:r>
          </a:p>
        </p:txBody>
      </p:sp>
      <p:sp>
        <p:nvSpPr>
          <p:cNvPr id="8" name="Dian numeron paikkamerkki 7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rgbClr val="898989"/>
                </a:solidFill>
              </a:defRPr>
            </a:lvl1pPr>
          </a:lstStyle>
          <a:p>
            <a:fld id="{6BD4A0EF-951A-4343-A672-F31B58E6828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0433060"/>
      </p:ext>
    </p:extLst>
  </p:cSld>
  <p:clrMapOvr>
    <a:masterClrMapping/>
  </p:clrMapOvr>
  <p:hf hdr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aripalkki_teksti_sininen" preserve="1" userDrawn="1">
  <p:cSld name="varipalkki_teksti_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8029575" cy="1325563"/>
          </a:xfrm>
        </p:spPr>
        <p:txBody>
          <a:bodyPr>
            <a:normAutofit/>
          </a:bodyPr>
          <a:lstStyle>
            <a:lvl1pPr>
              <a:defRPr sz="3200" b="1" i="0" baseline="0"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F289C589-D0B7-CF7C-D481-B7C91F6295E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199" y="1813968"/>
            <a:ext cx="8029576" cy="41601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grpSp>
        <p:nvGrpSpPr>
          <p:cNvPr id="3" name="Ryhmä 2">
            <a:extLst>
              <a:ext uri="{FF2B5EF4-FFF2-40B4-BE49-F238E27FC236}">
                <a16:creationId xmlns:a16="http://schemas.microsoft.com/office/drawing/2014/main" id="{6460D66B-6E51-6FDF-D981-ABB668FF8A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9636194" y="0"/>
            <a:ext cx="2548020" cy="6858000"/>
            <a:chOff x="9636194" y="0"/>
            <a:chExt cx="2548020" cy="6858000"/>
          </a:xfrm>
        </p:grpSpPr>
        <p:pic>
          <p:nvPicPr>
            <p:cNvPr id="4" name="Picture 3" descr="Logo&#10;&#10;Description automatically generated">
              <a:extLst>
                <a:ext uri="{FF2B5EF4-FFF2-40B4-BE49-F238E27FC236}">
                  <a16:creationId xmlns:a16="http://schemas.microsoft.com/office/drawing/2014/main" id="{F3ED7395-83A3-3DD8-B91B-C6FD2DD5125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77226" y="292735"/>
              <a:ext cx="1833562" cy="1571625"/>
            </a:xfrm>
            <a:prstGeom prst="rect">
              <a:avLst/>
            </a:prstGeom>
          </p:spPr>
        </p:pic>
        <p:grpSp>
          <p:nvGrpSpPr>
            <p:cNvPr id="15" name="Ryhmä 14">
              <a:extLst>
                <a:ext uri="{FF2B5EF4-FFF2-40B4-BE49-F238E27FC236}">
                  <a16:creationId xmlns:a16="http://schemas.microsoft.com/office/drawing/2014/main" id="{AB624DEC-2732-7717-5E45-E5C24426D1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 userDrawn="1"/>
          </p:nvGrpSpPr>
          <p:grpSpPr>
            <a:xfrm>
              <a:off x="9636194" y="0"/>
              <a:ext cx="2548020" cy="6858000"/>
              <a:chOff x="9636194" y="0"/>
              <a:chExt cx="2548020" cy="6858000"/>
            </a:xfrm>
          </p:grpSpPr>
          <p:sp>
            <p:nvSpPr>
              <p:cNvPr id="9" name="Suorakulmio 8">
                <a:extLst>
                  <a:ext uri="{FF2B5EF4-FFF2-40B4-BE49-F238E27FC236}">
                    <a16:creationId xmlns:a16="http://schemas.microsoft.com/office/drawing/2014/main" id="{9B5879DD-5458-8E90-5B78-B61A4B3E2A3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 userDrawn="1"/>
            </p:nvSpPr>
            <p:spPr>
              <a:xfrm>
                <a:off x="9636194" y="0"/>
                <a:ext cx="2548020" cy="6858000"/>
              </a:xfrm>
              <a:custGeom>
                <a:avLst/>
                <a:gdLst>
                  <a:gd name="connsiteX0" fmla="*/ 0 w 2246811"/>
                  <a:gd name="connsiteY0" fmla="*/ 0 h 6858000"/>
                  <a:gd name="connsiteX1" fmla="*/ 2246811 w 2246811"/>
                  <a:gd name="connsiteY1" fmla="*/ 0 h 6858000"/>
                  <a:gd name="connsiteX2" fmla="*/ 2246811 w 2246811"/>
                  <a:gd name="connsiteY2" fmla="*/ 6858000 h 6858000"/>
                  <a:gd name="connsiteX3" fmla="*/ 0 w 2246811"/>
                  <a:gd name="connsiteY3" fmla="*/ 6858000 h 6858000"/>
                  <a:gd name="connsiteX4" fmla="*/ 0 w 2246811"/>
                  <a:gd name="connsiteY4" fmla="*/ 0 h 6858000"/>
                  <a:gd name="connsiteX0" fmla="*/ 0 w 2246811"/>
                  <a:gd name="connsiteY0" fmla="*/ 0 h 6858000"/>
                  <a:gd name="connsiteX1" fmla="*/ 2246811 w 2246811"/>
                  <a:gd name="connsiteY1" fmla="*/ 0 h 6858000"/>
                  <a:gd name="connsiteX2" fmla="*/ 2246811 w 2246811"/>
                  <a:gd name="connsiteY2" fmla="*/ 6858000 h 6858000"/>
                  <a:gd name="connsiteX3" fmla="*/ 627017 w 2246811"/>
                  <a:gd name="connsiteY3" fmla="*/ 6858000 h 6858000"/>
                  <a:gd name="connsiteX4" fmla="*/ 0 w 2246811"/>
                  <a:gd name="connsiteY4" fmla="*/ 0 h 685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46811" h="6858000">
                    <a:moveTo>
                      <a:pt x="0" y="0"/>
                    </a:moveTo>
                    <a:lnTo>
                      <a:pt x="2246811" y="0"/>
                    </a:lnTo>
                    <a:lnTo>
                      <a:pt x="2246811" y="6858000"/>
                    </a:lnTo>
                    <a:lnTo>
                      <a:pt x="627017" y="6858000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27000">
                    <a:schemeClr val="tx2"/>
                  </a:gs>
                  <a:gs pos="100000">
                    <a:schemeClr val="accent1"/>
                  </a:gs>
                </a:gsLst>
                <a:lin ang="0" scaled="0"/>
              </a:gradFill>
              <a:ln>
                <a:gradFill flip="none" rotWithShape="1">
                  <a:gsLst>
                    <a:gs pos="27000">
                      <a:schemeClr val="tx2"/>
                    </a:gs>
                    <a:gs pos="100000">
                      <a:schemeClr val="accent1"/>
                    </a:gs>
                  </a:gsLst>
                  <a:lin ang="0" scaled="0"/>
                  <a:tileRect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i-FI"/>
              </a:p>
            </p:txBody>
          </p:sp>
          <p:pic>
            <p:nvPicPr>
              <p:cNvPr id="14" name="Picture 3">
                <a:extLst>
                  <a:ext uri="{FF2B5EF4-FFF2-40B4-BE49-F238E27FC236}">
                    <a16:creationId xmlns:a16="http://schemas.microsoft.com/office/drawing/2014/main" id="{66BB957A-A95B-0424-ED14-DE7325DA534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177462" y="292735"/>
                <a:ext cx="1833562" cy="1571625"/>
              </a:xfrm>
              <a:prstGeom prst="rect">
                <a:avLst/>
              </a:prstGeom>
            </p:spPr>
          </p:pic>
        </p:grpSp>
      </p:grpSp>
      <p:sp>
        <p:nvSpPr>
          <p:cNvPr id="8" name="Dian numeron paikkamerkki 7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rgbClr val="898989"/>
                </a:solidFill>
              </a:defRPr>
            </a:lvl1pPr>
          </a:lstStyle>
          <a:p>
            <a:fld id="{6BD4A0EF-951A-4343-A672-F31B58E6828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28943"/>
      </p:ext>
    </p:extLst>
  </p:cSld>
  <p:clrMapOvr>
    <a:masterClrMapping/>
  </p:clrMapOvr>
  <p:hf hdr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dirty="0"/>
              <a:t>Muokkaa tekstin perustyylejä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00350" y="6356350"/>
            <a:ext cx="221249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 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017561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fi-FI"/>
              <a:t>20.2.2023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7249" y="6356350"/>
            <a:ext cx="5619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BD4A0EF-951A-4343-A672-F31B58E6828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00040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62" r:id="rId2"/>
    <p:sldLayoutId id="2147483764" r:id="rId3"/>
    <p:sldLayoutId id="2147483765" r:id="rId4"/>
    <p:sldLayoutId id="2147483763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  <p:sldLayoutId id="2147483772" r:id="rId12"/>
    <p:sldLayoutId id="2147483773" r:id="rId13"/>
    <p:sldLayoutId id="2147483774" r:id="rId14"/>
    <p:sldLayoutId id="2147483775" r:id="rId15"/>
    <p:sldLayoutId id="2147483776" r:id="rId16"/>
    <p:sldLayoutId id="2147483777" r:id="rId17"/>
    <p:sldLayoutId id="2147483778" r:id="rId18"/>
    <p:sldLayoutId id="2147483779" r:id="rId19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84400" indent="-284400" algn="l" defTabSz="914400" rtl="0" eaLnBrk="1" latinLnBrk="0" hangingPunct="1">
        <a:lnSpc>
          <a:spcPct val="150000"/>
        </a:lnSpc>
        <a:spcBef>
          <a:spcPts val="1000"/>
        </a:spcBef>
        <a:buClr>
          <a:srgbClr val="0065AF"/>
        </a:buClr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741600" indent="-284400" algn="l" defTabSz="914400" rtl="0" eaLnBrk="1" latinLnBrk="0" hangingPunct="1">
        <a:lnSpc>
          <a:spcPct val="150000"/>
        </a:lnSpc>
        <a:spcBef>
          <a:spcPts val="500"/>
        </a:spcBef>
        <a:buClr>
          <a:srgbClr val="0065AF"/>
        </a:buClr>
        <a:buFont typeface="Arial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1087200" indent="-172800" algn="l" defTabSz="914400" rtl="0" eaLnBrk="1" latinLnBrk="0" hangingPunct="1">
        <a:lnSpc>
          <a:spcPct val="150000"/>
        </a:lnSpc>
        <a:spcBef>
          <a:spcPts val="500"/>
        </a:spcBef>
        <a:buClr>
          <a:srgbClr val="0065AF"/>
        </a:buClr>
        <a:buFont typeface="Arial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172800" algn="l" defTabSz="914400" rtl="0" eaLnBrk="1" latinLnBrk="0" hangingPunct="1">
        <a:lnSpc>
          <a:spcPct val="150000"/>
        </a:lnSpc>
        <a:spcBef>
          <a:spcPts val="500"/>
        </a:spcBef>
        <a:buClr>
          <a:srgbClr val="0065AF"/>
        </a:buClr>
        <a:buFont typeface="Arial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172800" algn="l" defTabSz="914400" rtl="0" eaLnBrk="1" latinLnBrk="0" hangingPunct="1">
        <a:lnSpc>
          <a:spcPct val="150000"/>
        </a:lnSpc>
        <a:spcBef>
          <a:spcPts val="500"/>
        </a:spcBef>
        <a:buClr>
          <a:srgbClr val="0065AF"/>
        </a:buClr>
        <a:buFont typeface="Arial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13" Type="http://schemas.openxmlformats.org/officeDocument/2006/relationships/image" Target="../media/image24.png"/><Relationship Id="rId18" Type="http://schemas.openxmlformats.org/officeDocument/2006/relationships/image" Target="../media/image29.svg"/><Relationship Id="rId26" Type="http://schemas.openxmlformats.org/officeDocument/2006/relationships/image" Target="../media/image37.png"/><Relationship Id="rId3" Type="http://schemas.openxmlformats.org/officeDocument/2006/relationships/image" Target="../media/image14.png"/><Relationship Id="rId21" Type="http://schemas.openxmlformats.org/officeDocument/2006/relationships/image" Target="../media/image32.png"/><Relationship Id="rId7" Type="http://schemas.openxmlformats.org/officeDocument/2006/relationships/image" Target="../media/image18.png"/><Relationship Id="rId12" Type="http://schemas.openxmlformats.org/officeDocument/2006/relationships/image" Target="../media/image23.svg"/><Relationship Id="rId17" Type="http://schemas.openxmlformats.org/officeDocument/2006/relationships/image" Target="../media/image28.png"/><Relationship Id="rId25" Type="http://schemas.openxmlformats.org/officeDocument/2006/relationships/image" Target="../media/image36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27.svg"/><Relationship Id="rId20" Type="http://schemas.openxmlformats.org/officeDocument/2006/relationships/image" Target="../media/image31.svg"/><Relationship Id="rId29" Type="http://schemas.openxmlformats.org/officeDocument/2006/relationships/image" Target="../media/image40.sv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7.svg"/><Relationship Id="rId11" Type="http://schemas.openxmlformats.org/officeDocument/2006/relationships/image" Target="../media/image22.png"/><Relationship Id="rId24" Type="http://schemas.openxmlformats.org/officeDocument/2006/relationships/image" Target="../media/image35.svg"/><Relationship Id="rId5" Type="http://schemas.openxmlformats.org/officeDocument/2006/relationships/image" Target="../media/image16.png"/><Relationship Id="rId15" Type="http://schemas.openxmlformats.org/officeDocument/2006/relationships/image" Target="../media/image26.png"/><Relationship Id="rId23" Type="http://schemas.openxmlformats.org/officeDocument/2006/relationships/image" Target="../media/image34.png"/><Relationship Id="rId28" Type="http://schemas.openxmlformats.org/officeDocument/2006/relationships/image" Target="../media/image39.png"/><Relationship Id="rId10" Type="http://schemas.openxmlformats.org/officeDocument/2006/relationships/image" Target="../media/image21.svg"/><Relationship Id="rId19" Type="http://schemas.openxmlformats.org/officeDocument/2006/relationships/image" Target="../media/image30.png"/><Relationship Id="rId31" Type="http://schemas.openxmlformats.org/officeDocument/2006/relationships/image" Target="../media/image42.svg"/><Relationship Id="rId4" Type="http://schemas.openxmlformats.org/officeDocument/2006/relationships/image" Target="../media/image15.svg"/><Relationship Id="rId9" Type="http://schemas.openxmlformats.org/officeDocument/2006/relationships/image" Target="../media/image20.png"/><Relationship Id="rId14" Type="http://schemas.openxmlformats.org/officeDocument/2006/relationships/image" Target="../media/image25.svg"/><Relationship Id="rId22" Type="http://schemas.openxmlformats.org/officeDocument/2006/relationships/image" Target="../media/image33.png"/><Relationship Id="rId27" Type="http://schemas.openxmlformats.org/officeDocument/2006/relationships/image" Target="../media/image38.svg"/><Relationship Id="rId30" Type="http://schemas.openxmlformats.org/officeDocument/2006/relationships/image" Target="../media/image4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s://ohje.velho.vaylapilvi.fi/tievelho/koulutukset-ja-tilaisuudet/tievelhon-tietojen-yllapidon-tukiklinikka/" TargetMode="External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ohje.velho.vaylapilvi.fi/tievelho/tietorakenne/tietorakennemuutokset/" TargetMode="External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ohje.velho.vaylapilvi.fi/tievelho/koulutukset-ja-tilaisuudet/tievelhon-tietojen-yllapidon-tukiklinikka/" TargetMode="External"/><Relationship Id="rId2" Type="http://schemas.openxmlformats.org/officeDocument/2006/relationships/hyperlink" Target="https://ohje.velho.vaylapilvi.fi/tievelho/koulutukset-ja-tilaisuudet/tievelho-vartit/" TargetMode="External"/><Relationship Id="rId1" Type="http://schemas.openxmlformats.org/officeDocument/2006/relationships/slideLayout" Target="../slideLayouts/slideLayout13.xml"/><Relationship Id="rId5" Type="http://schemas.openxmlformats.org/officeDocument/2006/relationships/hyperlink" Target="https://vayla.creamailer.fi/email/695f96da1d41e" TargetMode="External"/><Relationship Id="rId4" Type="http://schemas.openxmlformats.org/officeDocument/2006/relationships/hyperlink" Target="https://ohje.velho.vaylapilvi.fi/syksyn-tievelho-koulutukset/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C1A0C6F-A31C-8334-209D-2C8ECB5D2CD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i-FI" sz="4000" dirty="0"/>
              <a:t>Tievelhovartti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FDAB159A-C79D-DE07-5221-862DA47718A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fi-FI" dirty="0"/>
              <a:t>05.05.2026</a:t>
            </a:r>
          </a:p>
        </p:txBody>
      </p: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A3366CF5-84D5-62DD-5D7D-65004FC6D007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907" b="17907"/>
          <a:stretch/>
        </p:blipFill>
        <p:spPr>
          <a:xfrm>
            <a:off x="6037263" y="0"/>
            <a:ext cx="6156325" cy="2633663"/>
          </a:xfrm>
        </p:spPr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3ACE3E1B-36E1-F186-1A73-FEE93FEECDA5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59" b="5859"/>
          <a:stretch/>
        </p:blipFill>
        <p:spPr/>
      </p:pic>
    </p:spTree>
    <p:extLst>
      <p:ext uri="{BB962C8B-B14F-4D97-AF65-F5344CB8AC3E}">
        <p14:creationId xmlns:p14="http://schemas.microsoft.com/office/powerpoint/2010/main" val="12606233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0892721-49DB-D665-2BFF-ADA0A5514F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789000" cy="1325563"/>
          </a:xfrm>
        </p:spPr>
        <p:txBody>
          <a:bodyPr/>
          <a:lstStyle/>
          <a:p>
            <a:r>
              <a:rPr lang="fi-FI" dirty="0"/>
              <a:t>Mistä vaatimustietokantapalvelussa on kyse?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CB91D15E-67A0-8D43-F7C2-8B085488BB4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199" y="1775860"/>
            <a:ext cx="9392254" cy="41616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i-FI" dirty="0"/>
              <a:t>Ohjedokumenteissa olevat väyläomaisuustietoon liittyvät </a:t>
            </a:r>
            <a:r>
              <a:rPr lang="fi-FI" b="1" u="sng" dirty="0"/>
              <a:t>tietovaatimukset</a:t>
            </a:r>
            <a:r>
              <a:rPr lang="fi-FI" b="1" dirty="0"/>
              <a:t> koneellisesti luettavaan muotoon</a:t>
            </a:r>
          </a:p>
          <a:p>
            <a:pPr marL="283845" indent="-283845"/>
            <a:r>
              <a:rPr lang="fi-FI" dirty="0"/>
              <a:t>Vaatimustietokantapalvelu </a:t>
            </a:r>
            <a:r>
              <a:rPr lang="fi-FI" b="1" dirty="0"/>
              <a:t>poistaa epävarmuuden </a:t>
            </a:r>
            <a:r>
              <a:rPr lang="fi-FI" dirty="0"/>
              <a:t>siitä, </a:t>
            </a:r>
            <a:r>
              <a:rPr lang="fi-FI" b="1" dirty="0"/>
              <a:t>mitä tietoa hankkeessa/projektissa/urakassa/toimeksiannossa/inventoinnissa pitää tuottaa</a:t>
            </a:r>
            <a:r>
              <a:rPr lang="fi-FI" dirty="0"/>
              <a:t>.</a:t>
            </a:r>
            <a:endParaRPr lang="fi-FI" b="1" dirty="0">
              <a:ea typeface="Tahoma"/>
              <a:cs typeface="Tahoma"/>
            </a:endParaRPr>
          </a:p>
          <a:p>
            <a:r>
              <a:rPr lang="fi-FI" dirty="0"/>
              <a:t>Kyseessä on uusi ”järjestelmä”, joka perustuu nykyisiin toimintatapoihin, </a:t>
            </a:r>
            <a:r>
              <a:rPr lang="fi-FI" b="1" dirty="0"/>
              <a:t>mutta ennen kaikkea ”uusi tapa hallita tietovaatimuksia”.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5DE385CA-F597-FA48-C0B3-F246BE9B25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4A0EF-951A-4343-A672-F31B58E6828E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90896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0892721-49DB-D665-2BFF-ADA0A5514F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789000" cy="1325563"/>
          </a:xfrm>
        </p:spPr>
        <p:txBody>
          <a:bodyPr/>
          <a:lstStyle/>
          <a:p>
            <a:r>
              <a:rPr lang="fi-FI" dirty="0"/>
              <a:t>Mistä vaatimustietokantapalvelussa on kyse?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CB91D15E-67A0-8D43-F7C2-8B085488BB4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199" y="1775860"/>
            <a:ext cx="5257801" cy="43201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i-FI" dirty="0"/>
              <a:t>Selkeyttää tilaajan näkökulmasta:</a:t>
            </a:r>
            <a:endParaRPr lang="fi-FI" b="1" dirty="0"/>
          </a:p>
          <a:p>
            <a:r>
              <a:rPr lang="fi-FI" dirty="0"/>
              <a:t>Mitä pitää vaatia urakoitsijalta?</a:t>
            </a:r>
          </a:p>
          <a:p>
            <a:r>
              <a:rPr lang="fi-FI" dirty="0"/>
              <a:t>Onko tietovaatimukset oikein?</a:t>
            </a:r>
          </a:p>
          <a:p>
            <a:r>
              <a:rPr lang="fi-FI" dirty="0"/>
              <a:t>Miksi suunnittelija tulkitsi väärin?</a:t>
            </a:r>
          </a:p>
          <a:p>
            <a:r>
              <a:rPr lang="fi-FI" dirty="0"/>
              <a:t>Miksi tieto ei kelpaa?</a:t>
            </a:r>
          </a:p>
          <a:p>
            <a:r>
              <a:rPr lang="fi-FI" dirty="0"/>
              <a:t>Miksi sama asia tehdään uudestaan?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5DE385CA-F597-FA48-C0B3-F246BE9B25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4A0EF-951A-4343-A672-F31B58E6828E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6" name="Tekstin paikkamerkki 2">
            <a:extLst>
              <a:ext uri="{FF2B5EF4-FFF2-40B4-BE49-F238E27FC236}">
                <a16:creationId xmlns:a16="http://schemas.microsoft.com/office/drawing/2014/main" id="{6D01B7FE-5C2B-F1BE-93D6-CD35802A8D7A}"/>
              </a:ext>
            </a:extLst>
          </p:cNvPr>
          <p:cNvSpPr txBox="1">
            <a:spLocks/>
          </p:cNvSpPr>
          <p:nvPr/>
        </p:nvSpPr>
        <p:spPr>
          <a:xfrm>
            <a:off x="5732700" y="1775860"/>
            <a:ext cx="5257801" cy="4161600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marL="284400" indent="-2844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rgbClr val="0065AF"/>
              </a:buClr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1600" indent="-2844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rgbClr val="0065AF"/>
              </a:buClr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7200" indent="-1728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rgbClr val="0065AF"/>
              </a:buClr>
              <a:buFont typeface="Arial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1728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rgbClr val="0065AF"/>
              </a:buClr>
              <a:buFont typeface="Arial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1728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rgbClr val="0065AF"/>
              </a:buClr>
              <a:buFont typeface="Arial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i-FI" dirty="0"/>
              <a:t>Mahdollistaa toimittajalle: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/>
              <a:t>Tietovaatimukset ovat </a:t>
            </a:r>
            <a:r>
              <a:rPr lang="fi-FI" b="1" dirty="0"/>
              <a:t>koneellisesti luettavissa</a:t>
            </a:r>
            <a:r>
              <a:rPr lang="fi-FI" dirty="0"/>
              <a:t> suoraan toimittajan suunnitteluohjelmiin, maastotyökaluihin tai muihin vastaaviin tiedon toimittajan hyödyntämiin työkaluihin</a:t>
            </a:r>
            <a:endParaRPr lang="fi-FI" dirty="0">
              <a:ea typeface="Tahoma"/>
              <a:cs typeface="Tahoma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i-FI" dirty="0"/>
              <a:t>Ohjeiden </a:t>
            </a:r>
            <a:r>
              <a:rPr lang="fi-FI" b="1" dirty="0"/>
              <a:t>tulkinta</a:t>
            </a:r>
            <a:r>
              <a:rPr lang="fi-FI" dirty="0"/>
              <a:t> tietovaatimusten osalta</a:t>
            </a:r>
            <a:r>
              <a:rPr lang="fi-FI" b="1" dirty="0"/>
              <a:t> jää pois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/>
              <a:t>Toimitettavien tietojen automaattinen </a:t>
            </a:r>
            <a:r>
              <a:rPr lang="fi-FI" b="1" dirty="0"/>
              <a:t>validointi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i-FI" dirty="0" err="1"/>
              <a:t>Itselleluovutus</a:t>
            </a:r>
            <a:r>
              <a:rPr lang="fi-FI" dirty="0"/>
              <a:t> tarkentuu</a:t>
            </a:r>
            <a:endParaRPr lang="fi-FI" dirty="0">
              <a:ea typeface="Tahoma"/>
              <a:cs typeface="Tahoma"/>
            </a:endParaRP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8749404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EC69D97-E50F-8782-977A-E9E8FB595E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Nykytila – tietovaatimusten hallinta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C9F90DDF-2CDC-A916-5935-42725233D2E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199" y="1775860"/>
            <a:ext cx="11031075" cy="4580490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fi-FI" dirty="0"/>
              <a:t>Vaatimustieto on hajallaan ja pirstaloitunutta</a:t>
            </a:r>
          </a:p>
          <a:p>
            <a:pPr lvl="1"/>
            <a:r>
              <a:rPr lang="fi-FI" dirty="0"/>
              <a:t>Ohjeet, dokumentit, taulukot</a:t>
            </a:r>
          </a:p>
          <a:p>
            <a:pPr lvl="1"/>
            <a:r>
              <a:rPr lang="fi-FI" dirty="0"/>
              <a:t>Sama vaatimus voi esiintyä eri lähteissä eri tavalla</a:t>
            </a:r>
          </a:p>
          <a:p>
            <a:r>
              <a:rPr lang="fi-FI" dirty="0"/>
              <a:t>Dokumenttipohjaisuus hallitsee, mikä rajoittaa tiedon suoraa hyödyntämistä</a:t>
            </a:r>
          </a:p>
          <a:p>
            <a:pPr lvl="1"/>
            <a:r>
              <a:rPr lang="fi-FI" dirty="0"/>
              <a:t>PDF, Word, Excel, …</a:t>
            </a:r>
          </a:p>
          <a:p>
            <a:r>
              <a:rPr lang="fi-FI" dirty="0"/>
              <a:t>Sama tieto esiintyy eri tavoin eikä sitä voida hyödyntää suoraan</a:t>
            </a:r>
          </a:p>
          <a:p>
            <a:r>
              <a:rPr lang="fi-FI" dirty="0"/>
              <a:t>Käytännössä: etsitään ohjeista, kopioidaan liitteisiin, sovitaan tulkinnasta, korjataan virheitä</a:t>
            </a:r>
          </a:p>
          <a:p>
            <a:r>
              <a:rPr lang="fi-FI" b="1" dirty="0"/>
              <a:t>Vaatimustenhallinta on hajautettua, dokumenttipohjaista ja epäyhtenäistä.</a:t>
            </a:r>
            <a:br>
              <a:rPr lang="fi-FI" b="1" dirty="0"/>
            </a:br>
            <a:r>
              <a:rPr lang="fi-FI" b="1" dirty="0"/>
              <a:t>Tuotettu tieto ei ole riittävän yhtenäistä, mikä lisää manuaalista työmäärää ja heikentää tiedon hyödynnettävyyttä</a:t>
            </a:r>
          </a:p>
          <a:p>
            <a:pPr marL="283845" indent="-283845"/>
            <a:r>
              <a:rPr lang="fi-FI" b="1"/>
              <a:t>Itselleluovutus perustuu pitkälti manuaaliseen tarkastukseen ja tulkintaan</a:t>
            </a:r>
            <a:endParaRPr lang="fi-FI" b="1">
              <a:ea typeface="Tahoma"/>
              <a:cs typeface="Tahoma"/>
            </a:endParaRP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13D372EF-FBED-9B09-41B4-5A6765A833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4A0EF-951A-4343-A672-F31B58E6828E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90268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860515D-61B6-8615-DAE1-77DED5A18A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Mikä muuttuu?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B5E8FEF5-6113-A6EB-778E-F26AB59716D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761460"/>
            <a:ext cx="7938601" cy="4161600"/>
          </a:xfrm>
        </p:spPr>
        <p:txBody>
          <a:bodyPr>
            <a:normAutofit/>
          </a:bodyPr>
          <a:lstStyle/>
          <a:p>
            <a:r>
              <a:rPr lang="fi-FI" dirty="0"/>
              <a:t>Kaikki tietovaatimukset löytyvät yhdestä paikasta – ajantasaisena.</a:t>
            </a:r>
          </a:p>
          <a:p>
            <a:r>
              <a:rPr lang="fi-FI" dirty="0"/>
              <a:t>Vaatimus on yksiselitteinen – ei tulkinnanvaraa.</a:t>
            </a:r>
          </a:p>
          <a:p>
            <a:r>
              <a:rPr lang="fi-FI" dirty="0"/>
              <a:t>Samoja tietovaatimuksia suoraan sopimusliitteissä.</a:t>
            </a:r>
          </a:p>
          <a:p>
            <a:r>
              <a:rPr lang="fi-FI" dirty="0"/>
              <a:t>Tieto voidaan tarkistaa automaattisesti vaatimuksia vasten ennen kuin se luovutetaan.</a:t>
            </a:r>
          </a:p>
          <a:p>
            <a:endParaRPr lang="fi-FI" b="1" dirty="0"/>
          </a:p>
          <a:p>
            <a:r>
              <a:rPr lang="fi-FI" b="1" dirty="0"/>
              <a:t>Tämä tarkoittaa sitä, että jatkossa ei tarvitse enää arvailla, mitä tietoa pitää pyytää (tai urakoitsijan tuottaa) – vaan vaatimukset ovat valmiina käytettäväksi ja niiden täyttyminen voidaan tarkistaa.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F0FC8885-483C-A03C-7E44-6CE27EAB2E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4A0EF-951A-4343-A672-F31B58E6828E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18277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EC69D97-E50F-8782-977A-E9E8FB595E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Projektin tavoitteet ja mahdollisuudet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C9F90DDF-2CDC-A916-5935-42725233D2E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199" y="1775860"/>
            <a:ext cx="11031075" cy="4161600"/>
          </a:xfrm>
        </p:spPr>
        <p:txBody>
          <a:bodyPr>
            <a:normAutofit fontScale="92500" lnSpcReduction="20000"/>
          </a:bodyPr>
          <a:lstStyle/>
          <a:p>
            <a:r>
              <a:rPr lang="fi-FI" dirty="0"/>
              <a:t>Parantaa tietovaatimusten hallintaa, laatua, </a:t>
            </a:r>
            <a:r>
              <a:rPr lang="fi-FI" dirty="0" err="1"/>
              <a:t>yhteentoimivuutta</a:t>
            </a:r>
            <a:r>
              <a:rPr lang="fi-FI" dirty="0"/>
              <a:t> ja hyödynnettävyyttä koko väyläomaisuuden elinkaaren ajan</a:t>
            </a:r>
          </a:p>
          <a:p>
            <a:pPr marL="457200" lvl="1" indent="0">
              <a:buNone/>
            </a:pPr>
            <a:r>
              <a:rPr lang="fi-FI" u="sng" dirty="0"/>
              <a:t>Mahdollistaa:</a:t>
            </a:r>
          </a:p>
          <a:p>
            <a:pPr lvl="1"/>
            <a:r>
              <a:rPr lang="fi-FI" dirty="0"/>
              <a:t>tietovaatimusten ja käyttötapauskohtaisten vaatimusmallien luomisen ja hallinnan</a:t>
            </a:r>
          </a:p>
          <a:p>
            <a:pPr lvl="1"/>
            <a:r>
              <a:rPr lang="fi-FI" dirty="0"/>
              <a:t>versionhallinnan, muutosten seurannan </a:t>
            </a:r>
          </a:p>
          <a:p>
            <a:pPr lvl="1"/>
            <a:r>
              <a:rPr lang="fi-FI" dirty="0"/>
              <a:t>vaatimusten muutosten vaikutusten arvioinnin, automaattisen validoinnin ja roolipohjaisen laadun varmistuksen</a:t>
            </a:r>
          </a:p>
          <a:p>
            <a:pPr lvl="1"/>
            <a:r>
              <a:rPr lang="fi-FI" dirty="0"/>
              <a:t>vaatimusten jakelun eri kanaviin (</a:t>
            </a:r>
            <a:r>
              <a:rPr lang="fi-FI" dirty="0" err="1"/>
              <a:t>API:t</a:t>
            </a:r>
            <a:r>
              <a:rPr lang="fi-FI" dirty="0"/>
              <a:t>, ohjejärjestelmät, </a:t>
            </a:r>
            <a:r>
              <a:rPr lang="fi-FI" dirty="0" err="1"/>
              <a:t>bSDD</a:t>
            </a:r>
            <a:r>
              <a:rPr lang="fi-FI" dirty="0"/>
              <a:t>, IDS)</a:t>
            </a:r>
          </a:p>
          <a:p>
            <a:r>
              <a:rPr lang="fi-FI" b="1" dirty="0"/>
              <a:t>Vaatimustietokanta kokoaa kaikki tietovaatimukset yhteen paikkaan, tekee niistä yhteneväisiä ja koneluettavia, ja varmistaa, että sama ajantasainen tieto on hyödynnettävissä kaikissa järjestelmissä ja prosesseissa.</a:t>
            </a:r>
            <a:r>
              <a:rPr lang="fi-FI" dirty="0"/>
              <a:t> </a:t>
            </a:r>
            <a:endParaRPr lang="fi-FI" b="1" dirty="0"/>
          </a:p>
          <a:p>
            <a:r>
              <a:rPr lang="fi-FI" sz="2600" b="1" dirty="0"/>
              <a:t>Yksi lähde tietovaatimuksille – yhtenäinen, ajantasainen ja suoraan hyödynnettävä kaikkialla.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13D372EF-FBED-9B09-41B4-5A6765A833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4A0EF-951A-4343-A672-F31B58E6828E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06886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23B8A6D-11A3-4403-5407-0F69647AC1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Mitä tehdään eri </a:t>
            </a:r>
            <a:r>
              <a:rPr lang="fi-FI" dirty="0"/>
              <a:t>tavalla?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EB590CBE-6502-2B40-28DD-AD8E529698B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62199" y="1934119"/>
            <a:ext cx="5483401" cy="4558755"/>
          </a:xfrm>
        </p:spPr>
        <p:txBody>
          <a:bodyPr vert="horz" lIns="91440" tIns="45720" rIns="91440" bIns="45720" rtlCol="0" anchor="t">
            <a:normAutofit fontScale="70000" lnSpcReduction="20000"/>
          </a:bodyPr>
          <a:lstStyle/>
          <a:p>
            <a:pPr marL="0" indent="0">
              <a:buNone/>
            </a:pPr>
            <a:r>
              <a:rPr lang="fi-FI" sz="2600" b="1" dirty="0"/>
              <a:t>Jatkossa</a:t>
            </a:r>
            <a:endParaRPr lang="fi-FI" b="1" dirty="0"/>
          </a:p>
          <a:p>
            <a:pPr marL="283845" indent="-283845"/>
            <a:r>
              <a:rPr lang="fi-FI" sz="2100" dirty="0"/>
              <a:t>Haetaan tietovaatimukset valmiina tai luodaan/muokataan vaatimuksia sopimuskohtaisesti</a:t>
            </a:r>
            <a:endParaRPr lang="fi-FI" sz="2100" dirty="0">
              <a:ea typeface="Tahoma"/>
              <a:cs typeface="Tahoma"/>
            </a:endParaRPr>
          </a:p>
          <a:p>
            <a:r>
              <a:rPr lang="fi-FI" sz="2100" dirty="0"/>
              <a:t>Liitetään suoraan sopimukseen</a:t>
            </a:r>
          </a:p>
          <a:p>
            <a:pPr marL="283845" indent="-283845"/>
            <a:r>
              <a:rPr lang="fi-FI" sz="2100" dirty="0"/>
              <a:t>Tietovaatimukset </a:t>
            </a:r>
            <a:r>
              <a:rPr lang="fi-FI" sz="2100" b="1" dirty="0"/>
              <a:t>yksiselitteisiä</a:t>
            </a:r>
            <a:endParaRPr lang="fi-FI" sz="2100" b="1" dirty="0">
              <a:ea typeface="Tahoma"/>
              <a:cs typeface="Tahoma"/>
            </a:endParaRPr>
          </a:p>
          <a:p>
            <a:r>
              <a:rPr lang="fi-FI" sz="2100" dirty="0"/>
              <a:t>Tarkistus </a:t>
            </a:r>
            <a:r>
              <a:rPr lang="fi-FI" sz="2100" b="1" dirty="0"/>
              <a:t>automatisoitavissa</a:t>
            </a:r>
          </a:p>
          <a:p>
            <a:r>
              <a:rPr lang="fi-FI" sz="2100" dirty="0"/>
              <a:t>Urakoitsijan </a:t>
            </a:r>
            <a:r>
              <a:rPr lang="fi-FI" sz="2100" b="1" dirty="0"/>
              <a:t>itselle luovutusta voidaan tukea validoinnin avulla </a:t>
            </a:r>
            <a:r>
              <a:rPr lang="fi-FI" sz="2100" dirty="0"/>
              <a:t>ennen luovutusta tilaajalle</a:t>
            </a:r>
          </a:p>
          <a:p>
            <a:pPr marL="283845" indent="-283845"/>
            <a:r>
              <a:rPr lang="fi-FI" sz="2100" dirty="0"/>
              <a:t>Tietovaatimukset ovat yksiselitteisiä ja jäljitettäviä </a:t>
            </a:r>
            <a:r>
              <a:rPr lang="fi-FI" sz="2800" dirty="0"/>
              <a:t>→ </a:t>
            </a:r>
            <a:r>
              <a:rPr lang="fi-FI" sz="2800" b="1" dirty="0"/>
              <a:t>vähemmän sopimuskonflikteja ja tulkintaeroja</a:t>
            </a:r>
            <a:endParaRPr lang="fi-FI" sz="2100" b="1" dirty="0">
              <a:ea typeface="Tahoma"/>
              <a:cs typeface="Tahoma"/>
            </a:endParaRP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887083E2-AEAB-FC6F-0C3E-F15CD1C326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4A0EF-951A-4343-A672-F31B58E6828E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7" name="Tekstin paikkamerkki 2">
            <a:extLst>
              <a:ext uri="{FF2B5EF4-FFF2-40B4-BE49-F238E27FC236}">
                <a16:creationId xmlns:a16="http://schemas.microsoft.com/office/drawing/2014/main" id="{06FACCCB-E366-6A55-20C9-860240B520BF}"/>
              </a:ext>
            </a:extLst>
          </p:cNvPr>
          <p:cNvSpPr txBox="1">
            <a:spLocks/>
          </p:cNvSpPr>
          <p:nvPr/>
        </p:nvSpPr>
        <p:spPr>
          <a:xfrm>
            <a:off x="990599" y="1934307"/>
            <a:ext cx="4552068" cy="415555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84400" indent="-2844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rgbClr val="0065AF"/>
              </a:buClr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1600" indent="-2844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rgbClr val="0065AF"/>
              </a:buClr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7200" indent="-1728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rgbClr val="0065AF"/>
              </a:buClr>
              <a:buFont typeface="Arial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1728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rgbClr val="0065AF"/>
              </a:buClr>
              <a:buFont typeface="Arial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1728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rgbClr val="0065AF"/>
              </a:buClr>
              <a:buFont typeface="Arial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i-FI" b="1" dirty="0"/>
              <a:t>Ennen</a:t>
            </a:r>
          </a:p>
          <a:p>
            <a:r>
              <a:rPr lang="fi-FI" dirty="0"/>
              <a:t>Etsit ohjeita </a:t>
            </a:r>
          </a:p>
          <a:p>
            <a:pPr marL="283845" indent="-283845"/>
            <a:r>
              <a:rPr lang="fi-FI" dirty="0"/>
              <a:t>Kokoat sopimusliitteitä</a:t>
            </a:r>
            <a:endParaRPr lang="fi-FI" dirty="0">
              <a:ea typeface="Tahoma"/>
              <a:cs typeface="Tahoma"/>
            </a:endParaRPr>
          </a:p>
          <a:p>
            <a:r>
              <a:rPr lang="fi-FI" dirty="0"/>
              <a:t>Sovit tulkinnasta</a:t>
            </a:r>
          </a:p>
          <a:p>
            <a:r>
              <a:rPr lang="fi-FI" dirty="0"/>
              <a:t>Tarkistat manuaalisesti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3547437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E2BEE3E-B380-158C-E307-134FE52652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Missä kohtaa hanketta tämä näkyy?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105C1CEB-C4A6-F85E-C56A-AC7971C0BE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199" y="1775860"/>
            <a:ext cx="11031075" cy="416160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83845" indent="-283845"/>
            <a:r>
              <a:rPr lang="fi-FI" b="1" dirty="0"/>
              <a:t>Tämä ei muuta sitä mitä hankkeessa, projektissa, toimeksiannossa tai urakassa tehdään – vaan varmistaa, että tietovaatimukset ovat selkeitä ja tarkistettavissa.</a:t>
            </a:r>
            <a:endParaRPr lang="fi-FI" dirty="0"/>
          </a:p>
          <a:p>
            <a:r>
              <a:rPr lang="fi-FI" dirty="0"/>
              <a:t>Vastuu ei muutu – mutta työn tekeminen helpottuu ja virheet vähenevät.</a:t>
            </a:r>
          </a:p>
          <a:p>
            <a:pPr marL="457200" indent="-457200">
              <a:buFont typeface="+mj-lt"/>
              <a:buAutoNum type="arabicPeriod"/>
            </a:pPr>
            <a:r>
              <a:rPr lang="fi-FI" b="1" dirty="0"/>
              <a:t>Sopimusvaihe</a:t>
            </a:r>
            <a:endParaRPr lang="fi-FI" dirty="0"/>
          </a:p>
          <a:p>
            <a:pPr marL="457200" indent="-457200">
              <a:buFont typeface="+mj-lt"/>
              <a:buAutoNum type="arabicPeriod"/>
            </a:pPr>
            <a:r>
              <a:rPr lang="fi-FI" b="1" dirty="0"/>
              <a:t>Suunnittelu</a:t>
            </a:r>
            <a:endParaRPr lang="fi-FI" dirty="0"/>
          </a:p>
          <a:p>
            <a:pPr marL="457200" indent="-457200">
              <a:buFont typeface="+mj-lt"/>
              <a:buAutoNum type="arabicPeriod"/>
            </a:pPr>
            <a:r>
              <a:rPr lang="fi-FI" b="1" dirty="0"/>
              <a:t>Toteutus</a:t>
            </a:r>
            <a:endParaRPr lang="fi-FI" dirty="0"/>
          </a:p>
          <a:p>
            <a:pPr marL="457200" indent="-457200">
              <a:buFont typeface="+mj-lt"/>
              <a:buAutoNum type="arabicPeriod"/>
            </a:pPr>
            <a:r>
              <a:rPr lang="fi-FI" b="1"/>
              <a:t>Itselleluovutus</a:t>
            </a:r>
            <a:endParaRPr lang="fi-FI" dirty="0"/>
          </a:p>
          <a:p>
            <a:pPr marL="457200" indent="-457200">
              <a:buFont typeface="+mj-lt"/>
              <a:buAutoNum type="arabicPeriod"/>
            </a:pPr>
            <a:r>
              <a:rPr lang="fi-FI" b="1" dirty="0"/>
              <a:t>Vastaanotto</a:t>
            </a:r>
            <a:endParaRPr lang="fi-FI" dirty="0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AB87825F-C62C-D5B1-DE06-97198429D7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4A0EF-951A-4343-A672-F31B58E6828E}" type="slidenum">
              <a:rPr lang="en-US" smtClean="0"/>
              <a:pPr/>
              <a:t>16</a:t>
            </a:fld>
            <a:endParaRPr lang="en-US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6824818D-CAD8-1E2A-076D-113BB6932A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3039" y="3165558"/>
            <a:ext cx="8364368" cy="2458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84291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5AFC752-7553-6238-CB29-414E608E95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Tietovaatimusten hallinta (taustaprosessi)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EB0EBABA-4C98-B6F0-A6EE-6CAC747ABE0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199" y="4985808"/>
            <a:ext cx="10497395" cy="951651"/>
          </a:xfrm>
        </p:spPr>
        <p:txBody>
          <a:bodyPr>
            <a:normAutofit/>
          </a:bodyPr>
          <a:lstStyle/>
          <a:p>
            <a:r>
              <a:rPr lang="fi-FI" dirty="0"/>
              <a:t>Tietovaatimukset kulkevat hallitun ketjun läpi luomisesta validointiin, hyväksyntään ja julkaisuun, jolloin ne ovat yhtenäisiä, jäljitettäviä ja suoraan hyödynnettävissä eri järjestelmissä.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10394785-9D39-179F-856B-2E1227B105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4A0EF-951A-4343-A672-F31B58E6828E}" type="slidenum">
              <a:rPr lang="en-US" smtClean="0"/>
              <a:pPr/>
              <a:t>17</a:t>
            </a:fld>
            <a:endParaRPr lang="en-US"/>
          </a:p>
        </p:txBody>
      </p:sp>
      <p:grpSp>
        <p:nvGrpSpPr>
          <p:cNvPr id="6" name="Ryhmä 5">
            <a:extLst>
              <a:ext uri="{FF2B5EF4-FFF2-40B4-BE49-F238E27FC236}">
                <a16:creationId xmlns:a16="http://schemas.microsoft.com/office/drawing/2014/main" id="{D4B6F1C7-2E13-CD04-AB82-2E435C6E7C87}"/>
              </a:ext>
            </a:extLst>
          </p:cNvPr>
          <p:cNvGrpSpPr/>
          <p:nvPr/>
        </p:nvGrpSpPr>
        <p:grpSpPr>
          <a:xfrm>
            <a:off x="1754624" y="2316650"/>
            <a:ext cx="1894324" cy="304800"/>
            <a:chOff x="1924050" y="1035050"/>
            <a:chExt cx="2165350" cy="304800"/>
          </a:xfrm>
        </p:grpSpPr>
        <p:grpSp>
          <p:nvGrpSpPr>
            <p:cNvPr id="7" name="Ryhmä 6">
              <a:extLst>
                <a:ext uri="{FF2B5EF4-FFF2-40B4-BE49-F238E27FC236}">
                  <a16:creationId xmlns:a16="http://schemas.microsoft.com/office/drawing/2014/main" id="{95C21EAA-8BEA-87C9-AC75-A002470DF2CC}"/>
                </a:ext>
              </a:extLst>
            </p:cNvPr>
            <p:cNvGrpSpPr/>
            <p:nvPr/>
          </p:nvGrpSpPr>
          <p:grpSpPr>
            <a:xfrm>
              <a:off x="1924050" y="1035050"/>
              <a:ext cx="2165350" cy="304800"/>
              <a:chOff x="1924050" y="1035050"/>
              <a:chExt cx="2165350" cy="304800"/>
            </a:xfrm>
          </p:grpSpPr>
          <p:sp>
            <p:nvSpPr>
              <p:cNvPr id="10" name="Suorakulmio: Pyöristetyt kulmat 9">
                <a:extLst>
                  <a:ext uri="{FF2B5EF4-FFF2-40B4-BE49-F238E27FC236}">
                    <a16:creationId xmlns:a16="http://schemas.microsoft.com/office/drawing/2014/main" id="{CE49661F-B209-0AE9-A3F9-8C937EF14C67}"/>
                  </a:ext>
                </a:extLst>
              </p:cNvPr>
              <p:cNvSpPr/>
              <p:nvPr/>
            </p:nvSpPr>
            <p:spPr>
              <a:xfrm>
                <a:off x="2209800" y="1035050"/>
                <a:ext cx="1879600" cy="304800"/>
              </a:xfrm>
              <a:prstGeom prst="roundRect">
                <a:avLst/>
              </a:prstGeom>
              <a:noFill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i-FI" sz="700" dirty="0">
                    <a:solidFill>
                      <a:schemeClr val="tx1"/>
                    </a:solidFill>
                  </a:rPr>
                  <a:t>Tunnista puuttuvat tietovaatimukset</a:t>
                </a:r>
              </a:p>
            </p:txBody>
          </p:sp>
          <p:sp>
            <p:nvSpPr>
              <p:cNvPr id="11" name="Suorakulmio 10">
                <a:extLst>
                  <a:ext uri="{FF2B5EF4-FFF2-40B4-BE49-F238E27FC236}">
                    <a16:creationId xmlns:a16="http://schemas.microsoft.com/office/drawing/2014/main" id="{910E656E-AA17-8CDE-5671-619C3460B309}"/>
                  </a:ext>
                </a:extLst>
              </p:cNvPr>
              <p:cNvSpPr/>
              <p:nvPr/>
            </p:nvSpPr>
            <p:spPr>
              <a:xfrm>
                <a:off x="1924050" y="1035050"/>
                <a:ext cx="317500" cy="304800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i-FI"/>
              </a:p>
            </p:txBody>
          </p:sp>
        </p:grpSp>
        <p:pic>
          <p:nvPicPr>
            <p:cNvPr id="8" name="Kuva 7" descr="Suurennuslasi ääriviiva">
              <a:extLst>
                <a:ext uri="{FF2B5EF4-FFF2-40B4-BE49-F238E27FC236}">
                  <a16:creationId xmlns:a16="http://schemas.microsoft.com/office/drawing/2014/main" id="{383ECC1F-DB83-9DF3-ADCE-DA7305CCF48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936750" y="1035050"/>
              <a:ext cx="304800" cy="304800"/>
            </a:xfrm>
            <a:prstGeom prst="rect">
              <a:avLst/>
            </a:prstGeom>
          </p:spPr>
        </p:pic>
        <p:pic>
          <p:nvPicPr>
            <p:cNvPr id="9" name="Kuva 8" descr="Palapeli ääriviiva">
              <a:extLst>
                <a:ext uri="{FF2B5EF4-FFF2-40B4-BE49-F238E27FC236}">
                  <a16:creationId xmlns:a16="http://schemas.microsoft.com/office/drawing/2014/main" id="{1E0EB066-1CD6-D51E-4978-700C3C07EB6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991912" y="1100297"/>
              <a:ext cx="118939" cy="118939"/>
            </a:xfrm>
            <a:prstGeom prst="rect">
              <a:avLst/>
            </a:prstGeom>
          </p:spPr>
        </p:pic>
      </p:grpSp>
      <p:grpSp>
        <p:nvGrpSpPr>
          <p:cNvPr id="12" name="Ryhmä 11">
            <a:extLst>
              <a:ext uri="{FF2B5EF4-FFF2-40B4-BE49-F238E27FC236}">
                <a16:creationId xmlns:a16="http://schemas.microsoft.com/office/drawing/2014/main" id="{39036D6E-A1B1-6151-F701-101F144DCEC4}"/>
              </a:ext>
            </a:extLst>
          </p:cNvPr>
          <p:cNvGrpSpPr/>
          <p:nvPr/>
        </p:nvGrpSpPr>
        <p:grpSpPr>
          <a:xfrm>
            <a:off x="4032249" y="2316650"/>
            <a:ext cx="1894326" cy="304800"/>
            <a:chOff x="4201675" y="1035050"/>
            <a:chExt cx="1894326" cy="304800"/>
          </a:xfrm>
        </p:grpSpPr>
        <p:grpSp>
          <p:nvGrpSpPr>
            <p:cNvPr id="13" name="Ryhmä 12">
              <a:extLst>
                <a:ext uri="{FF2B5EF4-FFF2-40B4-BE49-F238E27FC236}">
                  <a16:creationId xmlns:a16="http://schemas.microsoft.com/office/drawing/2014/main" id="{381A7D5A-75EC-B990-E749-7666342A45E4}"/>
                </a:ext>
              </a:extLst>
            </p:cNvPr>
            <p:cNvGrpSpPr/>
            <p:nvPr/>
          </p:nvGrpSpPr>
          <p:grpSpPr>
            <a:xfrm>
              <a:off x="4201675" y="1035050"/>
              <a:ext cx="1894326" cy="304800"/>
              <a:chOff x="1924048" y="1035050"/>
              <a:chExt cx="2165352" cy="304800"/>
            </a:xfrm>
          </p:grpSpPr>
          <p:sp>
            <p:nvSpPr>
              <p:cNvPr id="16" name="Suorakulmio: Pyöristetyt kulmat 15">
                <a:extLst>
                  <a:ext uri="{FF2B5EF4-FFF2-40B4-BE49-F238E27FC236}">
                    <a16:creationId xmlns:a16="http://schemas.microsoft.com/office/drawing/2014/main" id="{03BCCC8B-4FC0-E776-7AB0-1A6E21FBB30E}"/>
                  </a:ext>
                </a:extLst>
              </p:cNvPr>
              <p:cNvSpPr/>
              <p:nvPr/>
            </p:nvSpPr>
            <p:spPr>
              <a:xfrm>
                <a:off x="2209800" y="1035050"/>
                <a:ext cx="1879600" cy="304800"/>
              </a:xfrm>
              <a:prstGeom prst="roundRect">
                <a:avLst/>
              </a:prstGeom>
              <a:noFill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i-FI" sz="700" dirty="0">
                    <a:solidFill>
                      <a:schemeClr val="tx1"/>
                    </a:solidFill>
                  </a:rPr>
                  <a:t>Tietovaatimusten tarkastelu</a:t>
                </a:r>
              </a:p>
            </p:txBody>
          </p:sp>
          <p:sp>
            <p:nvSpPr>
              <p:cNvPr id="17" name="Suorakulmio 16">
                <a:extLst>
                  <a:ext uri="{FF2B5EF4-FFF2-40B4-BE49-F238E27FC236}">
                    <a16:creationId xmlns:a16="http://schemas.microsoft.com/office/drawing/2014/main" id="{02202782-0E3B-02C2-48FB-9B9E0A52CC01}"/>
                  </a:ext>
                </a:extLst>
              </p:cNvPr>
              <p:cNvSpPr/>
              <p:nvPr/>
            </p:nvSpPr>
            <p:spPr>
              <a:xfrm>
                <a:off x="1924048" y="1035050"/>
                <a:ext cx="317500" cy="304800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i-FI"/>
              </a:p>
            </p:txBody>
          </p:sp>
        </p:grpSp>
        <p:pic>
          <p:nvPicPr>
            <p:cNvPr id="14" name="Kuva 13" descr="Lyijykynä tasaisella täytöllä">
              <a:extLst>
                <a:ext uri="{FF2B5EF4-FFF2-40B4-BE49-F238E27FC236}">
                  <a16:creationId xmlns:a16="http://schemas.microsoft.com/office/drawing/2014/main" id="{8B251562-9F82-B0C7-3325-43FD5A86EF9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4360072" y="1065018"/>
              <a:ext cx="132461" cy="132461"/>
            </a:xfrm>
            <a:prstGeom prst="rect">
              <a:avLst/>
            </a:prstGeom>
          </p:spPr>
        </p:pic>
        <p:pic>
          <p:nvPicPr>
            <p:cNvPr id="15" name="Kuva 14" descr="Asiakirja ääriviiva">
              <a:extLst>
                <a:ext uri="{FF2B5EF4-FFF2-40B4-BE49-F238E27FC236}">
                  <a16:creationId xmlns:a16="http://schemas.microsoft.com/office/drawing/2014/main" id="{01E9BA4A-1284-B76F-84C7-2089DD56FB5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4202264" y="1125483"/>
              <a:ext cx="184186" cy="184186"/>
            </a:xfrm>
            <a:prstGeom prst="rect">
              <a:avLst/>
            </a:prstGeom>
          </p:spPr>
        </p:pic>
      </p:grpSp>
      <p:grpSp>
        <p:nvGrpSpPr>
          <p:cNvPr id="18" name="Ryhmä 17">
            <a:extLst>
              <a:ext uri="{FF2B5EF4-FFF2-40B4-BE49-F238E27FC236}">
                <a16:creationId xmlns:a16="http://schemas.microsoft.com/office/drawing/2014/main" id="{455B9E2D-A616-7846-D923-80662E21C4F1}"/>
              </a:ext>
            </a:extLst>
          </p:cNvPr>
          <p:cNvGrpSpPr/>
          <p:nvPr/>
        </p:nvGrpSpPr>
        <p:grpSpPr>
          <a:xfrm>
            <a:off x="6309878" y="2316650"/>
            <a:ext cx="1894324" cy="304800"/>
            <a:chOff x="6479304" y="1035050"/>
            <a:chExt cx="1894324" cy="304800"/>
          </a:xfrm>
        </p:grpSpPr>
        <p:sp>
          <p:nvSpPr>
            <p:cNvPr id="19" name="Suorakulmio: Pyöristetyt kulmat 18">
              <a:extLst>
                <a:ext uri="{FF2B5EF4-FFF2-40B4-BE49-F238E27FC236}">
                  <a16:creationId xmlns:a16="http://schemas.microsoft.com/office/drawing/2014/main" id="{76CD2C5D-866E-7213-BC3F-7D683B253E29}"/>
                </a:ext>
              </a:extLst>
            </p:cNvPr>
            <p:cNvSpPr/>
            <p:nvPr/>
          </p:nvSpPr>
          <p:spPr>
            <a:xfrm>
              <a:off x="6729288" y="1035050"/>
              <a:ext cx="1644340" cy="304800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i-FI" sz="700" dirty="0">
                  <a:solidFill>
                    <a:schemeClr val="tx1"/>
                  </a:solidFill>
                </a:rPr>
                <a:t>Todenna tietovaatimukset</a:t>
              </a:r>
            </a:p>
          </p:txBody>
        </p:sp>
        <p:sp>
          <p:nvSpPr>
            <p:cNvPr id="20" name="Suorakulmio 19">
              <a:extLst>
                <a:ext uri="{FF2B5EF4-FFF2-40B4-BE49-F238E27FC236}">
                  <a16:creationId xmlns:a16="http://schemas.microsoft.com/office/drawing/2014/main" id="{4481BA4E-94EC-5FE3-4F89-6EC97E674CFF}"/>
                </a:ext>
              </a:extLst>
            </p:cNvPr>
            <p:cNvSpPr/>
            <p:nvPr/>
          </p:nvSpPr>
          <p:spPr>
            <a:xfrm>
              <a:off x="6479304" y="1035050"/>
              <a:ext cx="277760" cy="304800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pic>
          <p:nvPicPr>
            <p:cNvPr id="21" name="Kuva 20" descr="Valmis tasaisella täytöllä">
              <a:extLst>
                <a:ext uri="{FF2B5EF4-FFF2-40B4-BE49-F238E27FC236}">
                  <a16:creationId xmlns:a16="http://schemas.microsoft.com/office/drawing/2014/main" id="{DF945651-E5B8-3E47-023C-F28FA154AA2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6512156" y="1064074"/>
              <a:ext cx="261418" cy="245595"/>
            </a:xfrm>
            <a:prstGeom prst="rect">
              <a:avLst/>
            </a:prstGeom>
          </p:spPr>
        </p:pic>
      </p:grpSp>
      <p:grpSp>
        <p:nvGrpSpPr>
          <p:cNvPr id="22" name="Ryhmä 21">
            <a:extLst>
              <a:ext uri="{FF2B5EF4-FFF2-40B4-BE49-F238E27FC236}">
                <a16:creationId xmlns:a16="http://schemas.microsoft.com/office/drawing/2014/main" id="{D15FD49C-4B13-0B9A-385A-1B2955BDDE30}"/>
              </a:ext>
            </a:extLst>
          </p:cNvPr>
          <p:cNvGrpSpPr/>
          <p:nvPr/>
        </p:nvGrpSpPr>
        <p:grpSpPr>
          <a:xfrm>
            <a:off x="2130478" y="2815038"/>
            <a:ext cx="1518470" cy="304800"/>
            <a:chOff x="2062930" y="1795375"/>
            <a:chExt cx="1518470" cy="304800"/>
          </a:xfrm>
        </p:grpSpPr>
        <p:grpSp>
          <p:nvGrpSpPr>
            <p:cNvPr id="23" name="Ryhmä 22">
              <a:extLst>
                <a:ext uri="{FF2B5EF4-FFF2-40B4-BE49-F238E27FC236}">
                  <a16:creationId xmlns:a16="http://schemas.microsoft.com/office/drawing/2014/main" id="{B3DFBD3D-43B5-6F6A-C145-A15FFB887B22}"/>
                </a:ext>
              </a:extLst>
            </p:cNvPr>
            <p:cNvGrpSpPr/>
            <p:nvPr/>
          </p:nvGrpSpPr>
          <p:grpSpPr>
            <a:xfrm>
              <a:off x="2062930" y="1795375"/>
              <a:ext cx="1518470" cy="304800"/>
              <a:chOff x="2062930" y="1795375"/>
              <a:chExt cx="1518470" cy="304800"/>
            </a:xfrm>
          </p:grpSpPr>
          <p:sp>
            <p:nvSpPr>
              <p:cNvPr id="27" name="Suorakulmio: Pyöristetyt kulmat 26">
                <a:extLst>
                  <a:ext uri="{FF2B5EF4-FFF2-40B4-BE49-F238E27FC236}">
                    <a16:creationId xmlns:a16="http://schemas.microsoft.com/office/drawing/2014/main" id="{ECD8517F-4B96-9CC0-3E66-108970E3F28C}"/>
                  </a:ext>
                </a:extLst>
              </p:cNvPr>
              <p:cNvSpPr/>
              <p:nvPr/>
            </p:nvSpPr>
            <p:spPr>
              <a:xfrm>
                <a:off x="2312914" y="1795375"/>
                <a:ext cx="1268486" cy="304800"/>
              </a:xfrm>
              <a:prstGeom prst="roundRect">
                <a:avLst/>
              </a:prstGeom>
              <a:noFill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i-FI" sz="700" dirty="0">
                    <a:solidFill>
                      <a:schemeClr val="tx1"/>
                    </a:solidFill>
                  </a:rPr>
                  <a:t>Luo uusi tietovaatimus</a:t>
                </a:r>
              </a:p>
            </p:txBody>
          </p:sp>
          <p:sp>
            <p:nvSpPr>
              <p:cNvPr id="28" name="Suorakulmio 27">
                <a:extLst>
                  <a:ext uri="{FF2B5EF4-FFF2-40B4-BE49-F238E27FC236}">
                    <a16:creationId xmlns:a16="http://schemas.microsoft.com/office/drawing/2014/main" id="{CF2B2BB5-E4B4-7B33-6004-11FDFA28056E}"/>
                  </a:ext>
                </a:extLst>
              </p:cNvPr>
              <p:cNvSpPr/>
              <p:nvPr/>
            </p:nvSpPr>
            <p:spPr>
              <a:xfrm>
                <a:off x="2062930" y="1795375"/>
                <a:ext cx="277760" cy="30480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i-FI"/>
              </a:p>
            </p:txBody>
          </p:sp>
          <p:sp>
            <p:nvSpPr>
              <p:cNvPr id="29" name="Suorakulmio 28">
                <a:extLst>
                  <a:ext uri="{FF2B5EF4-FFF2-40B4-BE49-F238E27FC236}">
                    <a16:creationId xmlns:a16="http://schemas.microsoft.com/office/drawing/2014/main" id="{BB8B76DF-6C79-6701-1159-579A926EA949}"/>
                  </a:ext>
                </a:extLst>
              </p:cNvPr>
              <p:cNvSpPr/>
              <p:nvPr/>
            </p:nvSpPr>
            <p:spPr>
              <a:xfrm>
                <a:off x="2312914" y="1808702"/>
                <a:ext cx="45719" cy="2772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i-FI"/>
              </a:p>
            </p:txBody>
          </p:sp>
        </p:grpSp>
        <p:grpSp>
          <p:nvGrpSpPr>
            <p:cNvPr id="24" name="Ryhmä 23">
              <a:extLst>
                <a:ext uri="{FF2B5EF4-FFF2-40B4-BE49-F238E27FC236}">
                  <a16:creationId xmlns:a16="http://schemas.microsoft.com/office/drawing/2014/main" id="{5177E657-BCF0-93D3-6D91-319038D752AA}"/>
                </a:ext>
              </a:extLst>
            </p:cNvPr>
            <p:cNvGrpSpPr/>
            <p:nvPr/>
          </p:nvGrpSpPr>
          <p:grpSpPr>
            <a:xfrm>
              <a:off x="2110534" y="1855209"/>
              <a:ext cx="305192" cy="184186"/>
              <a:chOff x="2174034" y="2532288"/>
              <a:chExt cx="305192" cy="184186"/>
            </a:xfrm>
          </p:grpSpPr>
          <p:pic>
            <p:nvPicPr>
              <p:cNvPr id="25" name="Kuva 24" descr="Lisää tasaisella täytöllä">
                <a:extLst>
                  <a:ext uri="{FF2B5EF4-FFF2-40B4-BE49-F238E27FC236}">
                    <a16:creationId xmlns:a16="http://schemas.microsoft.com/office/drawing/2014/main" id="{458539E2-21B9-1A3A-7B82-EF2E6414CE2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p:blipFill>
            <p:spPr>
              <a:xfrm>
                <a:off x="2174034" y="2554042"/>
                <a:ext cx="140677" cy="140677"/>
              </a:xfrm>
              <a:prstGeom prst="rect">
                <a:avLst/>
              </a:prstGeom>
            </p:spPr>
          </p:pic>
          <p:pic>
            <p:nvPicPr>
              <p:cNvPr id="26" name="Kuva 25" descr="Asiakirja ääriviiva">
                <a:extLst>
                  <a:ext uri="{FF2B5EF4-FFF2-40B4-BE49-F238E27FC236}">
                    <a16:creationId xmlns:a16="http://schemas.microsoft.com/office/drawing/2014/main" id="{4EE404F6-EC23-5E29-32FB-FA253DBBF15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p:blipFill>
            <p:spPr>
              <a:xfrm>
                <a:off x="2295040" y="2532288"/>
                <a:ext cx="184186" cy="184186"/>
              </a:xfrm>
              <a:prstGeom prst="rect">
                <a:avLst/>
              </a:prstGeom>
            </p:spPr>
          </p:pic>
        </p:grpSp>
      </p:grpSp>
      <p:grpSp>
        <p:nvGrpSpPr>
          <p:cNvPr id="30" name="Ryhmä 29">
            <a:extLst>
              <a:ext uri="{FF2B5EF4-FFF2-40B4-BE49-F238E27FC236}">
                <a16:creationId xmlns:a16="http://schemas.microsoft.com/office/drawing/2014/main" id="{D95AFD40-74E9-ED59-F665-56DCBCC87908}"/>
              </a:ext>
            </a:extLst>
          </p:cNvPr>
          <p:cNvGrpSpPr/>
          <p:nvPr/>
        </p:nvGrpSpPr>
        <p:grpSpPr>
          <a:xfrm>
            <a:off x="4408104" y="2815038"/>
            <a:ext cx="1518470" cy="304800"/>
            <a:chOff x="4577530" y="1533438"/>
            <a:chExt cx="1518470" cy="304800"/>
          </a:xfrm>
        </p:grpSpPr>
        <p:grpSp>
          <p:nvGrpSpPr>
            <p:cNvPr id="31" name="Ryhmä 30">
              <a:extLst>
                <a:ext uri="{FF2B5EF4-FFF2-40B4-BE49-F238E27FC236}">
                  <a16:creationId xmlns:a16="http://schemas.microsoft.com/office/drawing/2014/main" id="{0F4B46CD-D5ED-5EEC-64FE-F5867C34D1E3}"/>
                </a:ext>
              </a:extLst>
            </p:cNvPr>
            <p:cNvGrpSpPr/>
            <p:nvPr/>
          </p:nvGrpSpPr>
          <p:grpSpPr>
            <a:xfrm>
              <a:off x="4577530" y="1533438"/>
              <a:ext cx="1518470" cy="304800"/>
              <a:chOff x="2062930" y="1795375"/>
              <a:chExt cx="1518470" cy="304800"/>
            </a:xfrm>
          </p:grpSpPr>
          <p:sp>
            <p:nvSpPr>
              <p:cNvPr id="35" name="Suorakulmio: Pyöristetyt kulmat 34">
                <a:extLst>
                  <a:ext uri="{FF2B5EF4-FFF2-40B4-BE49-F238E27FC236}">
                    <a16:creationId xmlns:a16="http://schemas.microsoft.com/office/drawing/2014/main" id="{70A1BADA-CC5B-2F20-D37B-8CE7BB72AE8D}"/>
                  </a:ext>
                </a:extLst>
              </p:cNvPr>
              <p:cNvSpPr/>
              <p:nvPr/>
            </p:nvSpPr>
            <p:spPr>
              <a:xfrm>
                <a:off x="2312914" y="1795375"/>
                <a:ext cx="1268486" cy="304800"/>
              </a:xfrm>
              <a:prstGeom prst="roundRect">
                <a:avLst/>
              </a:prstGeom>
              <a:noFill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i-FI" sz="700" dirty="0">
                    <a:solidFill>
                      <a:schemeClr val="tx1"/>
                    </a:solidFill>
                  </a:rPr>
                  <a:t>Tarkastele tietovaatimus</a:t>
                </a:r>
              </a:p>
            </p:txBody>
          </p:sp>
          <p:sp>
            <p:nvSpPr>
              <p:cNvPr id="36" name="Suorakulmio 35">
                <a:extLst>
                  <a:ext uri="{FF2B5EF4-FFF2-40B4-BE49-F238E27FC236}">
                    <a16:creationId xmlns:a16="http://schemas.microsoft.com/office/drawing/2014/main" id="{2B288D6A-BB6C-B53C-CEB6-FEB418B5DFA3}"/>
                  </a:ext>
                </a:extLst>
              </p:cNvPr>
              <p:cNvSpPr/>
              <p:nvPr/>
            </p:nvSpPr>
            <p:spPr>
              <a:xfrm>
                <a:off x="2062930" y="1795375"/>
                <a:ext cx="277760" cy="30480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i-FI" dirty="0"/>
              </a:p>
            </p:txBody>
          </p:sp>
          <p:sp>
            <p:nvSpPr>
              <p:cNvPr id="37" name="Suorakulmio 36">
                <a:extLst>
                  <a:ext uri="{FF2B5EF4-FFF2-40B4-BE49-F238E27FC236}">
                    <a16:creationId xmlns:a16="http://schemas.microsoft.com/office/drawing/2014/main" id="{823CAAB9-01A2-998F-2585-B2D5D01F3557}"/>
                  </a:ext>
                </a:extLst>
              </p:cNvPr>
              <p:cNvSpPr/>
              <p:nvPr/>
            </p:nvSpPr>
            <p:spPr>
              <a:xfrm>
                <a:off x="2312914" y="1808702"/>
                <a:ext cx="45719" cy="2772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i-FI"/>
              </a:p>
            </p:txBody>
          </p:sp>
        </p:grpSp>
        <p:grpSp>
          <p:nvGrpSpPr>
            <p:cNvPr id="32" name="Ryhmä 31">
              <a:extLst>
                <a:ext uri="{FF2B5EF4-FFF2-40B4-BE49-F238E27FC236}">
                  <a16:creationId xmlns:a16="http://schemas.microsoft.com/office/drawing/2014/main" id="{1B9B023B-5B3E-C449-CC21-B01F6A173285}"/>
                </a:ext>
              </a:extLst>
            </p:cNvPr>
            <p:cNvGrpSpPr/>
            <p:nvPr/>
          </p:nvGrpSpPr>
          <p:grpSpPr>
            <a:xfrm>
              <a:off x="4615610" y="1593272"/>
              <a:ext cx="330666" cy="184186"/>
              <a:chOff x="4634660" y="2436235"/>
              <a:chExt cx="330666" cy="184186"/>
            </a:xfrm>
          </p:grpSpPr>
          <p:pic>
            <p:nvPicPr>
              <p:cNvPr id="33" name="Kuva 32" descr="Silmä tasaisella täytöllä">
                <a:extLst>
                  <a:ext uri="{FF2B5EF4-FFF2-40B4-BE49-F238E27FC236}">
                    <a16:creationId xmlns:a16="http://schemas.microsoft.com/office/drawing/2014/main" id="{2F3AF8B3-59E8-84FB-D718-788B92D87CB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p:blipFill>
            <p:spPr>
              <a:xfrm>
                <a:off x="4634660" y="2440231"/>
                <a:ext cx="176193" cy="176193"/>
              </a:xfrm>
              <a:prstGeom prst="rect">
                <a:avLst/>
              </a:prstGeom>
            </p:spPr>
          </p:pic>
          <p:pic>
            <p:nvPicPr>
              <p:cNvPr id="34" name="Kuva 33" descr="Asiakirja ääriviiva">
                <a:extLst>
                  <a:ext uri="{FF2B5EF4-FFF2-40B4-BE49-F238E27FC236}">
                    <a16:creationId xmlns:a16="http://schemas.microsoft.com/office/drawing/2014/main" id="{9671EE88-DB41-C242-3989-51324854B25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p:blipFill>
            <p:spPr>
              <a:xfrm>
                <a:off x="4781140" y="2436235"/>
                <a:ext cx="184186" cy="184186"/>
              </a:xfrm>
              <a:prstGeom prst="rect">
                <a:avLst/>
              </a:prstGeom>
            </p:spPr>
          </p:pic>
        </p:grpSp>
      </p:grpSp>
      <p:grpSp>
        <p:nvGrpSpPr>
          <p:cNvPr id="38" name="Ryhmä 37">
            <a:extLst>
              <a:ext uri="{FF2B5EF4-FFF2-40B4-BE49-F238E27FC236}">
                <a16:creationId xmlns:a16="http://schemas.microsoft.com/office/drawing/2014/main" id="{FEBEF68A-7CB1-1F0A-5160-C3EF85BA7DEE}"/>
              </a:ext>
            </a:extLst>
          </p:cNvPr>
          <p:cNvGrpSpPr/>
          <p:nvPr/>
        </p:nvGrpSpPr>
        <p:grpSpPr>
          <a:xfrm>
            <a:off x="6685732" y="2814564"/>
            <a:ext cx="1518470" cy="304800"/>
            <a:chOff x="6855158" y="1532964"/>
            <a:chExt cx="1518470" cy="304800"/>
          </a:xfrm>
        </p:grpSpPr>
        <p:grpSp>
          <p:nvGrpSpPr>
            <p:cNvPr id="39" name="Ryhmä 38">
              <a:extLst>
                <a:ext uri="{FF2B5EF4-FFF2-40B4-BE49-F238E27FC236}">
                  <a16:creationId xmlns:a16="http://schemas.microsoft.com/office/drawing/2014/main" id="{DB8FE1EE-D528-A22A-831A-0EDFC517BCED}"/>
                </a:ext>
              </a:extLst>
            </p:cNvPr>
            <p:cNvGrpSpPr/>
            <p:nvPr/>
          </p:nvGrpSpPr>
          <p:grpSpPr>
            <a:xfrm>
              <a:off x="6855158" y="1532964"/>
              <a:ext cx="1518470" cy="304800"/>
              <a:chOff x="2062930" y="1795375"/>
              <a:chExt cx="1518470" cy="304800"/>
            </a:xfrm>
          </p:grpSpPr>
          <p:sp>
            <p:nvSpPr>
              <p:cNvPr id="43" name="Suorakulmio: Pyöristetyt kulmat 42">
                <a:extLst>
                  <a:ext uri="{FF2B5EF4-FFF2-40B4-BE49-F238E27FC236}">
                    <a16:creationId xmlns:a16="http://schemas.microsoft.com/office/drawing/2014/main" id="{86198BD5-7CA4-251E-8024-A8EBF38C9D89}"/>
                  </a:ext>
                </a:extLst>
              </p:cNvPr>
              <p:cNvSpPr/>
              <p:nvPr/>
            </p:nvSpPr>
            <p:spPr>
              <a:xfrm>
                <a:off x="2312914" y="1795375"/>
                <a:ext cx="1268486" cy="304800"/>
              </a:xfrm>
              <a:prstGeom prst="roundRect">
                <a:avLst/>
              </a:prstGeom>
              <a:noFill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i-FI" sz="700" dirty="0">
                    <a:solidFill>
                      <a:schemeClr val="tx1"/>
                    </a:solidFill>
                  </a:rPr>
                  <a:t>Tarkista hyväksyntä</a:t>
                </a:r>
              </a:p>
            </p:txBody>
          </p:sp>
          <p:sp>
            <p:nvSpPr>
              <p:cNvPr id="44" name="Suorakulmio 43">
                <a:extLst>
                  <a:ext uri="{FF2B5EF4-FFF2-40B4-BE49-F238E27FC236}">
                    <a16:creationId xmlns:a16="http://schemas.microsoft.com/office/drawing/2014/main" id="{C25DFBC0-075F-7BCA-520F-CCAB357777B0}"/>
                  </a:ext>
                </a:extLst>
              </p:cNvPr>
              <p:cNvSpPr/>
              <p:nvPr/>
            </p:nvSpPr>
            <p:spPr>
              <a:xfrm>
                <a:off x="2062930" y="1795375"/>
                <a:ext cx="277760" cy="30480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i-FI" dirty="0"/>
              </a:p>
            </p:txBody>
          </p:sp>
          <p:sp>
            <p:nvSpPr>
              <p:cNvPr id="45" name="Suorakulmio 44">
                <a:extLst>
                  <a:ext uri="{FF2B5EF4-FFF2-40B4-BE49-F238E27FC236}">
                    <a16:creationId xmlns:a16="http://schemas.microsoft.com/office/drawing/2014/main" id="{0180B8A4-77B6-B82F-1A2E-C9C42F1470B5}"/>
                  </a:ext>
                </a:extLst>
              </p:cNvPr>
              <p:cNvSpPr/>
              <p:nvPr/>
            </p:nvSpPr>
            <p:spPr>
              <a:xfrm>
                <a:off x="2312914" y="1808702"/>
                <a:ext cx="45719" cy="2772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i-FI"/>
              </a:p>
            </p:txBody>
          </p:sp>
        </p:grpSp>
        <p:grpSp>
          <p:nvGrpSpPr>
            <p:cNvPr id="40" name="Ryhmä 39">
              <a:extLst>
                <a:ext uri="{FF2B5EF4-FFF2-40B4-BE49-F238E27FC236}">
                  <a16:creationId xmlns:a16="http://schemas.microsoft.com/office/drawing/2014/main" id="{A7FC2A45-5741-371A-20AD-41C02278F082}"/>
                </a:ext>
              </a:extLst>
            </p:cNvPr>
            <p:cNvGrpSpPr/>
            <p:nvPr/>
          </p:nvGrpSpPr>
          <p:grpSpPr>
            <a:xfrm>
              <a:off x="6880873" y="1593272"/>
              <a:ext cx="331478" cy="184186"/>
              <a:chOff x="6313159" y="2188584"/>
              <a:chExt cx="331478" cy="184186"/>
            </a:xfrm>
          </p:grpSpPr>
          <p:pic>
            <p:nvPicPr>
              <p:cNvPr id="41" name="Kuva 40" descr="Asiakirja ääriviiva">
                <a:extLst>
                  <a:ext uri="{FF2B5EF4-FFF2-40B4-BE49-F238E27FC236}">
                    <a16:creationId xmlns:a16="http://schemas.microsoft.com/office/drawing/2014/main" id="{DBCDEBB3-7261-8A0F-A0F7-3049A4C0AC5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p:blipFill>
            <p:spPr>
              <a:xfrm>
                <a:off x="6460451" y="2188584"/>
                <a:ext cx="184186" cy="184186"/>
              </a:xfrm>
              <a:prstGeom prst="rect">
                <a:avLst/>
              </a:prstGeom>
            </p:spPr>
          </p:pic>
          <p:pic>
            <p:nvPicPr>
              <p:cNvPr id="42" name="Kuva 41" descr="Valmis tasaisella täytöllä">
                <a:extLst>
                  <a:ext uri="{FF2B5EF4-FFF2-40B4-BE49-F238E27FC236}">
                    <a16:creationId xmlns:a16="http://schemas.microsoft.com/office/drawing/2014/main" id="{48EC5449-26D1-FA5F-40B8-F32BF1BB725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9">
                <a:extLst>
                  <a:ext uri="{96DAC541-7B7A-43D3-8B79-37D633B846F1}">
                    <asvg:svgBlip xmlns:asvg="http://schemas.microsoft.com/office/drawing/2016/SVG/main" r:embed="rId20"/>
                  </a:ext>
                </a:extLst>
              </a:blip>
              <a:stretch>
                <a:fillRect/>
              </a:stretch>
            </p:blipFill>
            <p:spPr>
              <a:xfrm>
                <a:off x="6313159" y="2188584"/>
                <a:ext cx="196053" cy="184186"/>
              </a:xfrm>
              <a:prstGeom prst="rect">
                <a:avLst/>
              </a:prstGeom>
            </p:spPr>
          </p:pic>
        </p:grpSp>
      </p:grpSp>
      <p:grpSp>
        <p:nvGrpSpPr>
          <p:cNvPr id="46" name="Ryhmä 45">
            <a:extLst>
              <a:ext uri="{FF2B5EF4-FFF2-40B4-BE49-F238E27FC236}">
                <a16:creationId xmlns:a16="http://schemas.microsoft.com/office/drawing/2014/main" id="{20230639-E560-73A8-F030-7A1AA9350BF1}"/>
              </a:ext>
            </a:extLst>
          </p:cNvPr>
          <p:cNvGrpSpPr/>
          <p:nvPr/>
        </p:nvGrpSpPr>
        <p:grpSpPr>
          <a:xfrm>
            <a:off x="1745853" y="2118299"/>
            <a:ext cx="985411" cy="193690"/>
            <a:chOff x="2062930" y="836699"/>
            <a:chExt cx="985411" cy="193690"/>
          </a:xfrm>
        </p:grpSpPr>
        <p:pic>
          <p:nvPicPr>
            <p:cNvPr id="47" name="Kuva 46">
              <a:extLst>
                <a:ext uri="{FF2B5EF4-FFF2-40B4-BE49-F238E27FC236}">
                  <a16:creationId xmlns:a16="http://schemas.microsoft.com/office/drawing/2014/main" id="{6572F5B2-7DC5-507F-957C-8F9D289FADAD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/>
            <a:stretch>
              <a:fillRect/>
            </a:stretch>
          </p:blipFill>
          <p:spPr>
            <a:xfrm>
              <a:off x="2062930" y="836699"/>
              <a:ext cx="349016" cy="182562"/>
            </a:xfrm>
            <a:prstGeom prst="rect">
              <a:avLst/>
            </a:prstGeom>
          </p:spPr>
        </p:pic>
        <p:sp>
          <p:nvSpPr>
            <p:cNvPr id="48" name="Tekstiruutu 47">
              <a:extLst>
                <a:ext uri="{FF2B5EF4-FFF2-40B4-BE49-F238E27FC236}">
                  <a16:creationId xmlns:a16="http://schemas.microsoft.com/office/drawing/2014/main" id="{24377780-20E6-157D-5BCE-C1606AC6CA72}"/>
                </a:ext>
              </a:extLst>
            </p:cNvPr>
            <p:cNvSpPr txBox="1"/>
            <p:nvPr/>
          </p:nvSpPr>
          <p:spPr>
            <a:xfrm>
              <a:off x="2347508" y="861112"/>
              <a:ext cx="700833" cy="1692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i-FI" sz="500" b="1" dirty="0"/>
                <a:t>Sisällöntuottaja</a:t>
              </a:r>
            </a:p>
          </p:txBody>
        </p:sp>
      </p:grpSp>
      <p:grpSp>
        <p:nvGrpSpPr>
          <p:cNvPr id="49" name="Ryhmä 48">
            <a:extLst>
              <a:ext uri="{FF2B5EF4-FFF2-40B4-BE49-F238E27FC236}">
                <a16:creationId xmlns:a16="http://schemas.microsoft.com/office/drawing/2014/main" id="{67AC9350-58F8-8F3A-2966-F42E6775C50A}"/>
              </a:ext>
            </a:extLst>
          </p:cNvPr>
          <p:cNvGrpSpPr/>
          <p:nvPr/>
        </p:nvGrpSpPr>
        <p:grpSpPr>
          <a:xfrm>
            <a:off x="4038558" y="2109289"/>
            <a:ext cx="791976" cy="192112"/>
            <a:chOff x="4207984" y="827689"/>
            <a:chExt cx="791976" cy="192112"/>
          </a:xfrm>
        </p:grpSpPr>
        <p:sp>
          <p:nvSpPr>
            <p:cNvPr id="50" name="Tekstiruutu 49">
              <a:extLst>
                <a:ext uri="{FF2B5EF4-FFF2-40B4-BE49-F238E27FC236}">
                  <a16:creationId xmlns:a16="http://schemas.microsoft.com/office/drawing/2014/main" id="{7814E20F-12CA-FBB1-CCD0-3E94ABCFCB6D}"/>
                </a:ext>
              </a:extLst>
            </p:cNvPr>
            <p:cNvSpPr txBox="1"/>
            <p:nvPr/>
          </p:nvSpPr>
          <p:spPr>
            <a:xfrm>
              <a:off x="4481869" y="850524"/>
              <a:ext cx="518091" cy="1692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i-FI" sz="500" b="1" dirty="0"/>
                <a:t>Hyväksyjä</a:t>
              </a:r>
            </a:p>
          </p:txBody>
        </p:sp>
        <p:pic>
          <p:nvPicPr>
            <p:cNvPr id="51" name="Kuva 50">
              <a:extLst>
                <a:ext uri="{FF2B5EF4-FFF2-40B4-BE49-F238E27FC236}">
                  <a16:creationId xmlns:a16="http://schemas.microsoft.com/office/drawing/2014/main" id="{0040ABC3-D569-7DAA-2E68-18E74D09974E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/>
            <a:stretch>
              <a:fillRect/>
            </a:stretch>
          </p:blipFill>
          <p:spPr>
            <a:xfrm>
              <a:off x="4207984" y="827689"/>
              <a:ext cx="152088" cy="192112"/>
            </a:xfrm>
            <a:prstGeom prst="rect">
              <a:avLst/>
            </a:prstGeom>
          </p:spPr>
        </p:pic>
      </p:grpSp>
      <p:grpSp>
        <p:nvGrpSpPr>
          <p:cNvPr id="52" name="Ryhmä 51">
            <a:extLst>
              <a:ext uri="{FF2B5EF4-FFF2-40B4-BE49-F238E27FC236}">
                <a16:creationId xmlns:a16="http://schemas.microsoft.com/office/drawing/2014/main" id="{9A2D17EF-9616-4B04-A1BB-4A20CA9383A9}"/>
              </a:ext>
            </a:extLst>
          </p:cNvPr>
          <p:cNvGrpSpPr/>
          <p:nvPr/>
        </p:nvGrpSpPr>
        <p:grpSpPr>
          <a:xfrm>
            <a:off x="2113949" y="3823187"/>
            <a:ext cx="1403392" cy="260350"/>
            <a:chOff x="2283375" y="2516187"/>
            <a:chExt cx="1403392" cy="260350"/>
          </a:xfrm>
        </p:grpSpPr>
        <p:grpSp>
          <p:nvGrpSpPr>
            <p:cNvPr id="53" name="Ryhmä 52">
              <a:extLst>
                <a:ext uri="{FF2B5EF4-FFF2-40B4-BE49-F238E27FC236}">
                  <a16:creationId xmlns:a16="http://schemas.microsoft.com/office/drawing/2014/main" id="{1D1D64DC-91F2-3CE2-7662-BD711FED8F9B}"/>
                </a:ext>
              </a:extLst>
            </p:cNvPr>
            <p:cNvGrpSpPr/>
            <p:nvPr/>
          </p:nvGrpSpPr>
          <p:grpSpPr>
            <a:xfrm>
              <a:off x="2305640" y="2516187"/>
              <a:ext cx="1381127" cy="260350"/>
              <a:chOff x="1924050" y="2116138"/>
              <a:chExt cx="1381127" cy="260350"/>
            </a:xfrm>
          </p:grpSpPr>
          <p:sp>
            <p:nvSpPr>
              <p:cNvPr id="57" name="Suorakulmio: Pyöristetyt kulmat 56">
                <a:extLst>
                  <a:ext uri="{FF2B5EF4-FFF2-40B4-BE49-F238E27FC236}">
                    <a16:creationId xmlns:a16="http://schemas.microsoft.com/office/drawing/2014/main" id="{70E0950D-63A5-EFBF-DBF4-137EE8B9B585}"/>
                  </a:ext>
                </a:extLst>
              </p:cNvPr>
              <p:cNvSpPr/>
              <p:nvPr/>
            </p:nvSpPr>
            <p:spPr>
              <a:xfrm>
                <a:off x="2106311" y="2116138"/>
                <a:ext cx="1198866" cy="260350"/>
              </a:xfrm>
              <a:prstGeom prst="roundRect">
                <a:avLst/>
              </a:prstGeom>
              <a:noFill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i-FI" sz="700" dirty="0">
                    <a:solidFill>
                      <a:schemeClr val="tx1"/>
                    </a:solidFill>
                  </a:rPr>
                  <a:t>Esitä tietovaatimus hyväksyttäväksi</a:t>
                </a:r>
              </a:p>
            </p:txBody>
          </p:sp>
          <p:sp>
            <p:nvSpPr>
              <p:cNvPr id="58" name="Suorakulmio 57">
                <a:extLst>
                  <a:ext uri="{FF2B5EF4-FFF2-40B4-BE49-F238E27FC236}">
                    <a16:creationId xmlns:a16="http://schemas.microsoft.com/office/drawing/2014/main" id="{A142FDC8-CCD3-D719-411F-4F524D5E6946}"/>
                  </a:ext>
                </a:extLst>
              </p:cNvPr>
              <p:cNvSpPr/>
              <p:nvPr/>
            </p:nvSpPr>
            <p:spPr>
              <a:xfrm>
                <a:off x="1924050" y="2116138"/>
                <a:ext cx="202511" cy="260350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i-FI"/>
              </a:p>
            </p:txBody>
          </p:sp>
        </p:grpSp>
        <p:grpSp>
          <p:nvGrpSpPr>
            <p:cNvPr id="54" name="Ryhmä 53">
              <a:extLst>
                <a:ext uri="{FF2B5EF4-FFF2-40B4-BE49-F238E27FC236}">
                  <a16:creationId xmlns:a16="http://schemas.microsoft.com/office/drawing/2014/main" id="{C96B47F3-AFE9-7177-04FA-64E7419CF1B1}"/>
                </a:ext>
              </a:extLst>
            </p:cNvPr>
            <p:cNvGrpSpPr/>
            <p:nvPr/>
          </p:nvGrpSpPr>
          <p:grpSpPr>
            <a:xfrm>
              <a:off x="2283375" y="2536876"/>
              <a:ext cx="216104" cy="184186"/>
              <a:chOff x="2283375" y="2536876"/>
              <a:chExt cx="216104" cy="184186"/>
            </a:xfrm>
          </p:grpSpPr>
          <p:pic>
            <p:nvPicPr>
              <p:cNvPr id="55" name="Kuva 54" descr="Asiakirja ääriviiva">
                <a:extLst>
                  <a:ext uri="{FF2B5EF4-FFF2-40B4-BE49-F238E27FC236}">
                    <a16:creationId xmlns:a16="http://schemas.microsoft.com/office/drawing/2014/main" id="{F0950000-E4A2-28A3-38DE-BDFAC35D4C6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3">
                <a:extLst>
                  <a:ext uri="{96DAC541-7B7A-43D3-8B79-37D633B846F1}">
                    <asvg:svgBlip xmlns:asvg="http://schemas.microsoft.com/office/drawing/2016/SVG/main" r:embed="rId24"/>
                  </a:ext>
                </a:extLst>
              </a:blip>
              <a:stretch>
                <a:fillRect/>
              </a:stretch>
            </p:blipFill>
            <p:spPr>
              <a:xfrm>
                <a:off x="2283375" y="2536876"/>
                <a:ext cx="184186" cy="184186"/>
              </a:xfrm>
              <a:prstGeom prst="rect">
                <a:avLst/>
              </a:prstGeom>
            </p:spPr>
          </p:pic>
          <p:sp>
            <p:nvSpPr>
              <p:cNvPr id="56" name="Nuoli: Oikea 55">
                <a:extLst>
                  <a:ext uri="{FF2B5EF4-FFF2-40B4-BE49-F238E27FC236}">
                    <a16:creationId xmlns:a16="http://schemas.microsoft.com/office/drawing/2014/main" id="{4DA5BB2C-0534-CFCB-0311-E4C55FBF2A22}"/>
                  </a:ext>
                </a:extLst>
              </p:cNvPr>
              <p:cNvSpPr/>
              <p:nvPr/>
            </p:nvSpPr>
            <p:spPr>
              <a:xfrm>
                <a:off x="2453760" y="2617286"/>
                <a:ext cx="45719" cy="45719"/>
              </a:xfrm>
              <a:prstGeom prst="rightArrow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i-FI"/>
              </a:p>
            </p:txBody>
          </p:sp>
        </p:grpSp>
      </p:grpSp>
      <p:pic>
        <p:nvPicPr>
          <p:cNvPr id="59" name="Kuva 58">
            <a:extLst>
              <a:ext uri="{FF2B5EF4-FFF2-40B4-BE49-F238E27FC236}">
                <a16:creationId xmlns:a16="http://schemas.microsoft.com/office/drawing/2014/main" id="{908DF9A8-09C6-BF75-71B6-42CBDBCBBFF9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317539" y="2109289"/>
            <a:ext cx="144968" cy="197937"/>
          </a:xfrm>
          <a:prstGeom prst="rect">
            <a:avLst/>
          </a:prstGeom>
        </p:spPr>
      </p:pic>
      <p:sp>
        <p:nvSpPr>
          <p:cNvPr id="60" name="Tekstiruutu 59">
            <a:extLst>
              <a:ext uri="{FF2B5EF4-FFF2-40B4-BE49-F238E27FC236}">
                <a16:creationId xmlns:a16="http://schemas.microsoft.com/office/drawing/2014/main" id="{57EA7066-3878-66E0-4274-C6C837B60B56}"/>
              </a:ext>
            </a:extLst>
          </p:cNvPr>
          <p:cNvSpPr txBox="1"/>
          <p:nvPr/>
        </p:nvSpPr>
        <p:spPr>
          <a:xfrm>
            <a:off x="6607192" y="2130364"/>
            <a:ext cx="636713" cy="1692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500" b="1" dirty="0"/>
              <a:t>Tietovastaava</a:t>
            </a:r>
          </a:p>
        </p:txBody>
      </p:sp>
      <p:grpSp>
        <p:nvGrpSpPr>
          <p:cNvPr id="61" name="Ryhmä 60">
            <a:extLst>
              <a:ext uri="{FF2B5EF4-FFF2-40B4-BE49-F238E27FC236}">
                <a16:creationId xmlns:a16="http://schemas.microsoft.com/office/drawing/2014/main" id="{A918F657-CE5C-A9D3-2A78-CADA59D2DB7F}"/>
              </a:ext>
            </a:extLst>
          </p:cNvPr>
          <p:cNvGrpSpPr/>
          <p:nvPr/>
        </p:nvGrpSpPr>
        <p:grpSpPr>
          <a:xfrm>
            <a:off x="4408104" y="3431075"/>
            <a:ext cx="1381127" cy="260350"/>
            <a:chOff x="4577530" y="2149475"/>
            <a:chExt cx="1381127" cy="260350"/>
          </a:xfrm>
        </p:grpSpPr>
        <p:grpSp>
          <p:nvGrpSpPr>
            <p:cNvPr id="62" name="Ryhmä 61">
              <a:extLst>
                <a:ext uri="{FF2B5EF4-FFF2-40B4-BE49-F238E27FC236}">
                  <a16:creationId xmlns:a16="http://schemas.microsoft.com/office/drawing/2014/main" id="{293E9179-7FCE-2494-8E75-A17A38101133}"/>
                </a:ext>
              </a:extLst>
            </p:cNvPr>
            <p:cNvGrpSpPr/>
            <p:nvPr/>
          </p:nvGrpSpPr>
          <p:grpSpPr>
            <a:xfrm>
              <a:off x="4577530" y="2149475"/>
              <a:ext cx="1381127" cy="260350"/>
              <a:chOff x="2305640" y="2149475"/>
              <a:chExt cx="1381127" cy="260350"/>
            </a:xfrm>
          </p:grpSpPr>
          <p:grpSp>
            <p:nvGrpSpPr>
              <p:cNvPr id="64" name="Ryhmä 63">
                <a:extLst>
                  <a:ext uri="{FF2B5EF4-FFF2-40B4-BE49-F238E27FC236}">
                    <a16:creationId xmlns:a16="http://schemas.microsoft.com/office/drawing/2014/main" id="{533062D3-741D-6DF4-243D-5E707C635B5D}"/>
                  </a:ext>
                </a:extLst>
              </p:cNvPr>
              <p:cNvGrpSpPr/>
              <p:nvPr/>
            </p:nvGrpSpPr>
            <p:grpSpPr>
              <a:xfrm>
                <a:off x="2305640" y="2149475"/>
                <a:ext cx="1381127" cy="260350"/>
                <a:chOff x="1924050" y="2116138"/>
                <a:chExt cx="1381127" cy="260350"/>
              </a:xfrm>
            </p:grpSpPr>
            <p:sp>
              <p:nvSpPr>
                <p:cNvPr id="66" name="Suorakulmio: Pyöristetyt kulmat 65">
                  <a:extLst>
                    <a:ext uri="{FF2B5EF4-FFF2-40B4-BE49-F238E27FC236}">
                      <a16:creationId xmlns:a16="http://schemas.microsoft.com/office/drawing/2014/main" id="{2165113F-7813-9A8A-CE5A-D46509846626}"/>
                    </a:ext>
                  </a:extLst>
                </p:cNvPr>
                <p:cNvSpPr/>
                <p:nvPr/>
              </p:nvSpPr>
              <p:spPr>
                <a:xfrm>
                  <a:off x="2106311" y="2116138"/>
                  <a:ext cx="1198866" cy="260350"/>
                </a:xfrm>
                <a:prstGeom prst="roundRect">
                  <a:avLst/>
                </a:prstGeom>
                <a:noFill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i-FI" sz="700" dirty="0">
                      <a:solidFill>
                        <a:schemeClr val="tx1"/>
                      </a:solidFill>
                    </a:rPr>
                    <a:t>Analysoi vaikutukset</a:t>
                  </a:r>
                </a:p>
              </p:txBody>
            </p:sp>
            <p:sp>
              <p:nvSpPr>
                <p:cNvPr id="67" name="Suorakulmio 66">
                  <a:extLst>
                    <a:ext uri="{FF2B5EF4-FFF2-40B4-BE49-F238E27FC236}">
                      <a16:creationId xmlns:a16="http://schemas.microsoft.com/office/drawing/2014/main" id="{150284B6-C566-9671-55A5-98112D967D5B}"/>
                    </a:ext>
                  </a:extLst>
                </p:cNvPr>
                <p:cNvSpPr/>
                <p:nvPr/>
              </p:nvSpPr>
              <p:spPr>
                <a:xfrm>
                  <a:off x="1924050" y="2116138"/>
                  <a:ext cx="202511" cy="260350"/>
                </a:xfrm>
                <a:prstGeom prst="rect">
                  <a:avLst/>
                </a:prstGeom>
                <a:solidFill>
                  <a:schemeClr val="accent1">
                    <a:lumMod val="75000"/>
                  </a:schemeClr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i-FI"/>
                </a:p>
              </p:txBody>
            </p:sp>
          </p:grpSp>
          <p:pic>
            <p:nvPicPr>
              <p:cNvPr id="65" name="Kuva 64" descr="Suurennuslasi ääriviiva">
                <a:extLst>
                  <a:ext uri="{FF2B5EF4-FFF2-40B4-BE49-F238E27FC236}">
                    <a16:creationId xmlns:a16="http://schemas.microsoft.com/office/drawing/2014/main" id="{E42877C0-5029-8F05-9D1D-40B6402FA55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2316750" y="2149475"/>
                <a:ext cx="202511" cy="260350"/>
              </a:xfrm>
              <a:prstGeom prst="rect">
                <a:avLst/>
              </a:prstGeom>
            </p:spPr>
          </p:pic>
        </p:grpSp>
        <p:pic>
          <p:nvPicPr>
            <p:cNvPr id="63" name="Kuva 62" descr="Yksi hammaspyörä ääriviiva">
              <a:extLst>
                <a:ext uri="{FF2B5EF4-FFF2-40B4-BE49-F238E27FC236}">
                  <a16:creationId xmlns:a16="http://schemas.microsoft.com/office/drawing/2014/main" id="{AC3329B3-2EE7-F34E-5BFB-BDFC3B08414C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p:blipFill>
          <p:spPr>
            <a:xfrm>
              <a:off x="4602888" y="2185496"/>
              <a:ext cx="129075" cy="129075"/>
            </a:xfrm>
            <a:prstGeom prst="rect">
              <a:avLst/>
            </a:prstGeom>
          </p:spPr>
        </p:pic>
      </p:grpSp>
      <p:grpSp>
        <p:nvGrpSpPr>
          <p:cNvPr id="68" name="Ryhmä 67">
            <a:extLst>
              <a:ext uri="{FF2B5EF4-FFF2-40B4-BE49-F238E27FC236}">
                <a16:creationId xmlns:a16="http://schemas.microsoft.com/office/drawing/2014/main" id="{D6A9BE2F-4599-2C82-7A8E-BD6C4BB2208C}"/>
              </a:ext>
            </a:extLst>
          </p:cNvPr>
          <p:cNvGrpSpPr/>
          <p:nvPr/>
        </p:nvGrpSpPr>
        <p:grpSpPr>
          <a:xfrm>
            <a:off x="4419214" y="3791570"/>
            <a:ext cx="1381127" cy="260350"/>
            <a:chOff x="4588640" y="2509970"/>
            <a:chExt cx="1381127" cy="260350"/>
          </a:xfrm>
        </p:grpSpPr>
        <p:grpSp>
          <p:nvGrpSpPr>
            <p:cNvPr id="69" name="Ryhmä 68">
              <a:extLst>
                <a:ext uri="{FF2B5EF4-FFF2-40B4-BE49-F238E27FC236}">
                  <a16:creationId xmlns:a16="http://schemas.microsoft.com/office/drawing/2014/main" id="{80766A30-51D5-CE8C-2A19-F15C6C7E5EA4}"/>
                </a:ext>
              </a:extLst>
            </p:cNvPr>
            <p:cNvGrpSpPr/>
            <p:nvPr/>
          </p:nvGrpSpPr>
          <p:grpSpPr>
            <a:xfrm>
              <a:off x="4588640" y="2509970"/>
              <a:ext cx="1381127" cy="260350"/>
              <a:chOff x="1924050" y="2116138"/>
              <a:chExt cx="1381127" cy="260350"/>
            </a:xfrm>
          </p:grpSpPr>
          <p:sp>
            <p:nvSpPr>
              <p:cNvPr id="71" name="Suorakulmio: Pyöristetyt kulmat 70">
                <a:extLst>
                  <a:ext uri="{FF2B5EF4-FFF2-40B4-BE49-F238E27FC236}">
                    <a16:creationId xmlns:a16="http://schemas.microsoft.com/office/drawing/2014/main" id="{24C2D2BC-9BD0-340B-2E73-6BADB56FD82A}"/>
                  </a:ext>
                </a:extLst>
              </p:cNvPr>
              <p:cNvSpPr/>
              <p:nvPr/>
            </p:nvSpPr>
            <p:spPr>
              <a:xfrm>
                <a:off x="2106311" y="2116138"/>
                <a:ext cx="1198866" cy="260350"/>
              </a:xfrm>
              <a:prstGeom prst="roundRect">
                <a:avLst/>
              </a:prstGeom>
              <a:noFill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i-FI" sz="700" dirty="0">
                    <a:solidFill>
                      <a:schemeClr val="tx1"/>
                    </a:solidFill>
                  </a:rPr>
                  <a:t>Hyväksy tietovaatimus</a:t>
                </a:r>
              </a:p>
            </p:txBody>
          </p:sp>
          <p:sp>
            <p:nvSpPr>
              <p:cNvPr id="72" name="Suorakulmio 71">
                <a:extLst>
                  <a:ext uri="{FF2B5EF4-FFF2-40B4-BE49-F238E27FC236}">
                    <a16:creationId xmlns:a16="http://schemas.microsoft.com/office/drawing/2014/main" id="{2D7FF2D0-07D5-4135-89B3-65A25F90B3A6}"/>
                  </a:ext>
                </a:extLst>
              </p:cNvPr>
              <p:cNvSpPr/>
              <p:nvPr/>
            </p:nvSpPr>
            <p:spPr>
              <a:xfrm>
                <a:off x="1924050" y="2116138"/>
                <a:ext cx="202511" cy="260350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i-FI"/>
              </a:p>
            </p:txBody>
          </p:sp>
        </p:grpSp>
        <p:pic>
          <p:nvPicPr>
            <p:cNvPr id="70" name="Kuva 69" descr="Valmis tasaisella täytöllä">
              <a:extLst>
                <a:ext uri="{FF2B5EF4-FFF2-40B4-BE49-F238E27FC236}">
                  <a16:creationId xmlns:a16="http://schemas.microsoft.com/office/drawing/2014/main" id="{E6A034C7-F81B-22C8-B21F-29FD620E97C6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4596558" y="2546402"/>
              <a:ext cx="196128" cy="184257"/>
            </a:xfrm>
            <a:prstGeom prst="rect">
              <a:avLst/>
            </a:prstGeom>
          </p:spPr>
        </p:pic>
      </p:grpSp>
      <p:grpSp>
        <p:nvGrpSpPr>
          <p:cNvPr id="73" name="Ryhmä 72">
            <a:extLst>
              <a:ext uri="{FF2B5EF4-FFF2-40B4-BE49-F238E27FC236}">
                <a16:creationId xmlns:a16="http://schemas.microsoft.com/office/drawing/2014/main" id="{7865F32D-3CE2-C86A-C560-AAE965C82127}"/>
              </a:ext>
            </a:extLst>
          </p:cNvPr>
          <p:cNvGrpSpPr/>
          <p:nvPr/>
        </p:nvGrpSpPr>
        <p:grpSpPr>
          <a:xfrm>
            <a:off x="6685732" y="3298270"/>
            <a:ext cx="1381127" cy="260350"/>
            <a:chOff x="6855158" y="2016670"/>
            <a:chExt cx="1381127" cy="260350"/>
          </a:xfrm>
        </p:grpSpPr>
        <p:sp>
          <p:nvSpPr>
            <p:cNvPr id="74" name="Suorakulmio: Pyöristetyt kulmat 73">
              <a:extLst>
                <a:ext uri="{FF2B5EF4-FFF2-40B4-BE49-F238E27FC236}">
                  <a16:creationId xmlns:a16="http://schemas.microsoft.com/office/drawing/2014/main" id="{2F36FC50-CBA3-4522-0A17-550022FB37DC}"/>
                </a:ext>
              </a:extLst>
            </p:cNvPr>
            <p:cNvSpPr/>
            <p:nvPr/>
          </p:nvSpPr>
          <p:spPr>
            <a:xfrm>
              <a:off x="7037419" y="2016670"/>
              <a:ext cx="1198866" cy="260350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i-FI" sz="700">
                  <a:solidFill>
                    <a:schemeClr val="tx1"/>
                  </a:solidFill>
                </a:rPr>
                <a:t>Varmista hyväksyntä</a:t>
              </a:r>
              <a:endParaRPr lang="fi-FI" sz="700" dirty="0">
                <a:solidFill>
                  <a:schemeClr val="tx1"/>
                </a:solidFill>
              </a:endParaRPr>
            </a:p>
          </p:txBody>
        </p:sp>
        <p:sp>
          <p:nvSpPr>
            <p:cNvPr id="75" name="Suorakulmio 74">
              <a:extLst>
                <a:ext uri="{FF2B5EF4-FFF2-40B4-BE49-F238E27FC236}">
                  <a16:creationId xmlns:a16="http://schemas.microsoft.com/office/drawing/2014/main" id="{AC3F80F6-C009-640F-AF56-824612D4AF36}"/>
                </a:ext>
              </a:extLst>
            </p:cNvPr>
            <p:cNvSpPr/>
            <p:nvPr/>
          </p:nvSpPr>
          <p:spPr>
            <a:xfrm>
              <a:off x="6855158" y="2016670"/>
              <a:ext cx="202511" cy="26035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pic>
          <p:nvPicPr>
            <p:cNvPr id="76" name="Kuva 75" descr="Silmä tasaisella täytöllä">
              <a:extLst>
                <a:ext uri="{FF2B5EF4-FFF2-40B4-BE49-F238E27FC236}">
                  <a16:creationId xmlns:a16="http://schemas.microsoft.com/office/drawing/2014/main" id="{C2E854F4-6910-34F3-C2D6-68EAA3742962}"/>
                </a:ext>
              </a:extLst>
            </p:cNvPr>
            <p:cNvPicPr>
              <a:picLocks noChangeAspect="1"/>
            </p:cNvPicPr>
            <p:nvPr/>
          </p:nvPicPr>
          <p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/>
            </a:stretch>
          </p:blipFill>
          <p:spPr>
            <a:xfrm>
              <a:off x="6868676" y="2058748"/>
              <a:ext cx="176193" cy="176193"/>
            </a:xfrm>
            <a:prstGeom prst="rect">
              <a:avLst/>
            </a:prstGeom>
          </p:spPr>
        </p:pic>
      </p:grpSp>
      <p:grpSp>
        <p:nvGrpSpPr>
          <p:cNvPr id="77" name="Ryhmä 76">
            <a:extLst>
              <a:ext uri="{FF2B5EF4-FFF2-40B4-BE49-F238E27FC236}">
                <a16:creationId xmlns:a16="http://schemas.microsoft.com/office/drawing/2014/main" id="{0BBC6AEC-F8AF-038F-B38F-6B37429367FC}"/>
              </a:ext>
            </a:extLst>
          </p:cNvPr>
          <p:cNvGrpSpPr/>
          <p:nvPr/>
        </p:nvGrpSpPr>
        <p:grpSpPr>
          <a:xfrm>
            <a:off x="7097877" y="3681697"/>
            <a:ext cx="731290" cy="548689"/>
            <a:chOff x="7222073" y="2403740"/>
            <a:chExt cx="731290" cy="548689"/>
          </a:xfrm>
        </p:grpSpPr>
        <p:grpSp>
          <p:nvGrpSpPr>
            <p:cNvPr id="78" name="Ryhmä 77">
              <a:extLst>
                <a:ext uri="{FF2B5EF4-FFF2-40B4-BE49-F238E27FC236}">
                  <a16:creationId xmlns:a16="http://schemas.microsoft.com/office/drawing/2014/main" id="{6C98B172-2EB8-EA2A-1214-B7F292D92600}"/>
                </a:ext>
              </a:extLst>
            </p:cNvPr>
            <p:cNvGrpSpPr/>
            <p:nvPr/>
          </p:nvGrpSpPr>
          <p:grpSpPr>
            <a:xfrm>
              <a:off x="7375245" y="2403740"/>
              <a:ext cx="352425" cy="366580"/>
              <a:chOff x="7377113" y="2509970"/>
              <a:chExt cx="352425" cy="366580"/>
            </a:xfrm>
          </p:grpSpPr>
          <p:sp>
            <p:nvSpPr>
              <p:cNvPr id="80" name="Vinoneliö 79">
                <a:extLst>
                  <a:ext uri="{FF2B5EF4-FFF2-40B4-BE49-F238E27FC236}">
                    <a16:creationId xmlns:a16="http://schemas.microsoft.com/office/drawing/2014/main" id="{112044ED-0589-E7E2-1ADE-933B1B55EDA9}"/>
                  </a:ext>
                </a:extLst>
              </p:cNvPr>
              <p:cNvSpPr/>
              <p:nvPr/>
            </p:nvSpPr>
            <p:spPr>
              <a:xfrm>
                <a:off x="7377113" y="2509970"/>
                <a:ext cx="352425" cy="366580"/>
              </a:xfrm>
              <a:prstGeom prst="diamond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i-FI"/>
              </a:p>
            </p:txBody>
          </p:sp>
          <p:pic>
            <p:nvPicPr>
              <p:cNvPr id="81" name="Kuva 80" descr="Valmis tasaisella täytöllä">
                <a:extLst>
                  <a:ext uri="{FF2B5EF4-FFF2-40B4-BE49-F238E27FC236}">
                    <a16:creationId xmlns:a16="http://schemas.microsoft.com/office/drawing/2014/main" id="{ED9E0BAA-68F4-E8E3-4FBB-A38254396D1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7434343" y="2584505"/>
                <a:ext cx="254383" cy="238986"/>
              </a:xfrm>
              <a:prstGeom prst="rect">
                <a:avLst/>
              </a:prstGeom>
            </p:spPr>
          </p:pic>
        </p:grpSp>
        <p:sp>
          <p:nvSpPr>
            <p:cNvPr id="79" name="Tekstiruutu 78">
              <a:extLst>
                <a:ext uri="{FF2B5EF4-FFF2-40B4-BE49-F238E27FC236}">
                  <a16:creationId xmlns:a16="http://schemas.microsoft.com/office/drawing/2014/main" id="{9F2277F7-0ACF-351D-8E7B-54B4369E484D}"/>
                </a:ext>
              </a:extLst>
            </p:cNvPr>
            <p:cNvSpPr txBox="1"/>
            <p:nvPr/>
          </p:nvSpPr>
          <p:spPr>
            <a:xfrm>
              <a:off x="7222073" y="2783152"/>
              <a:ext cx="731290" cy="1692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i-FI" sz="500" b="1" dirty="0"/>
                <a:t>Hyväksy julkaisu</a:t>
              </a:r>
            </a:p>
          </p:txBody>
        </p:sp>
      </p:grpSp>
      <p:sp>
        <p:nvSpPr>
          <p:cNvPr id="82" name="Vuokaaviosymboli: Magneettilevy 81">
            <a:extLst>
              <a:ext uri="{FF2B5EF4-FFF2-40B4-BE49-F238E27FC236}">
                <a16:creationId xmlns:a16="http://schemas.microsoft.com/office/drawing/2014/main" id="{67D32748-E901-FB5F-8B79-775893BF7730}"/>
              </a:ext>
            </a:extLst>
          </p:cNvPr>
          <p:cNvSpPr/>
          <p:nvPr/>
        </p:nvSpPr>
        <p:spPr>
          <a:xfrm>
            <a:off x="9238582" y="3702046"/>
            <a:ext cx="527412" cy="315701"/>
          </a:xfrm>
          <a:prstGeom prst="flowChartMagneticDisk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1050" dirty="0" err="1"/>
              <a:t>bSDD</a:t>
            </a:r>
            <a:endParaRPr lang="fi-FI" sz="1200" dirty="0"/>
          </a:p>
        </p:txBody>
      </p:sp>
      <p:grpSp>
        <p:nvGrpSpPr>
          <p:cNvPr id="83" name="Ryhmä 82">
            <a:extLst>
              <a:ext uri="{FF2B5EF4-FFF2-40B4-BE49-F238E27FC236}">
                <a16:creationId xmlns:a16="http://schemas.microsoft.com/office/drawing/2014/main" id="{9958981C-5304-EB10-611D-67C8E4CDEF6F}"/>
              </a:ext>
            </a:extLst>
          </p:cNvPr>
          <p:cNvGrpSpPr/>
          <p:nvPr/>
        </p:nvGrpSpPr>
        <p:grpSpPr>
          <a:xfrm>
            <a:off x="8800674" y="2844623"/>
            <a:ext cx="1381127" cy="260350"/>
            <a:chOff x="7255178" y="1683231"/>
            <a:chExt cx="1381127" cy="260350"/>
          </a:xfrm>
        </p:grpSpPr>
        <p:grpSp>
          <p:nvGrpSpPr>
            <p:cNvPr id="84" name="Ryhmä 83">
              <a:extLst>
                <a:ext uri="{FF2B5EF4-FFF2-40B4-BE49-F238E27FC236}">
                  <a16:creationId xmlns:a16="http://schemas.microsoft.com/office/drawing/2014/main" id="{1BEAFDD6-26E1-7240-4B64-B057B391FE89}"/>
                </a:ext>
              </a:extLst>
            </p:cNvPr>
            <p:cNvGrpSpPr/>
            <p:nvPr/>
          </p:nvGrpSpPr>
          <p:grpSpPr>
            <a:xfrm>
              <a:off x="7255178" y="1683231"/>
              <a:ext cx="1381127" cy="260350"/>
              <a:chOff x="6855158" y="2016670"/>
              <a:chExt cx="1381127" cy="260350"/>
            </a:xfrm>
          </p:grpSpPr>
          <p:sp>
            <p:nvSpPr>
              <p:cNvPr id="87" name="Suorakulmio: Pyöristetyt kulmat 86">
                <a:extLst>
                  <a:ext uri="{FF2B5EF4-FFF2-40B4-BE49-F238E27FC236}">
                    <a16:creationId xmlns:a16="http://schemas.microsoft.com/office/drawing/2014/main" id="{A4C20921-A141-E358-22A1-FD9B9D5356F8}"/>
                  </a:ext>
                </a:extLst>
              </p:cNvPr>
              <p:cNvSpPr/>
              <p:nvPr/>
            </p:nvSpPr>
            <p:spPr>
              <a:xfrm>
                <a:off x="7037419" y="2016670"/>
                <a:ext cx="1198866" cy="260350"/>
              </a:xfrm>
              <a:prstGeom prst="roundRect">
                <a:avLst/>
              </a:prstGeom>
              <a:noFill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i-FI" sz="700" dirty="0">
                    <a:solidFill>
                      <a:schemeClr val="tx1"/>
                    </a:solidFill>
                  </a:rPr>
                  <a:t>Päivitä JSON/IDS</a:t>
                </a:r>
              </a:p>
            </p:txBody>
          </p:sp>
          <p:sp>
            <p:nvSpPr>
              <p:cNvPr id="88" name="Suorakulmio 87">
                <a:extLst>
                  <a:ext uri="{FF2B5EF4-FFF2-40B4-BE49-F238E27FC236}">
                    <a16:creationId xmlns:a16="http://schemas.microsoft.com/office/drawing/2014/main" id="{1A8BD335-6C14-45AF-2D0D-6E212CBAD5D5}"/>
                  </a:ext>
                </a:extLst>
              </p:cNvPr>
              <p:cNvSpPr/>
              <p:nvPr/>
            </p:nvSpPr>
            <p:spPr>
              <a:xfrm>
                <a:off x="6855158" y="2016670"/>
                <a:ext cx="202511" cy="260350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i-FI"/>
              </a:p>
            </p:txBody>
          </p:sp>
        </p:grpSp>
        <p:pic>
          <p:nvPicPr>
            <p:cNvPr id="85" name="Kuva 84" descr="Lyijykynä tasaisella täytöllä">
              <a:extLst>
                <a:ext uri="{FF2B5EF4-FFF2-40B4-BE49-F238E27FC236}">
                  <a16:creationId xmlns:a16="http://schemas.microsoft.com/office/drawing/2014/main" id="{BA18FDFE-1A6C-FAC7-F7D6-1C94156C03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7279933" y="1697603"/>
              <a:ext cx="132461" cy="132461"/>
            </a:xfrm>
            <a:prstGeom prst="rect">
              <a:avLst/>
            </a:prstGeom>
          </p:spPr>
        </p:pic>
        <p:pic>
          <p:nvPicPr>
            <p:cNvPr id="86" name="Kuva 85" descr="Asiakirja ääriviiva">
              <a:extLst>
                <a:ext uri="{FF2B5EF4-FFF2-40B4-BE49-F238E27FC236}">
                  <a16:creationId xmlns:a16="http://schemas.microsoft.com/office/drawing/2014/main" id="{6995B435-1C6D-07C8-5C38-6A39EE16494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7325228" y="1805686"/>
              <a:ext cx="132461" cy="132461"/>
            </a:xfrm>
            <a:prstGeom prst="rect">
              <a:avLst/>
            </a:prstGeom>
          </p:spPr>
        </p:pic>
      </p:grpSp>
      <p:sp>
        <p:nvSpPr>
          <p:cNvPr id="89" name="Suorakulmio: Pyöristetyt kulmat 88">
            <a:extLst>
              <a:ext uri="{FF2B5EF4-FFF2-40B4-BE49-F238E27FC236}">
                <a16:creationId xmlns:a16="http://schemas.microsoft.com/office/drawing/2014/main" id="{410868A9-8DF4-8735-8E35-F9727E5B0234}"/>
              </a:ext>
            </a:extLst>
          </p:cNvPr>
          <p:cNvSpPr/>
          <p:nvPr/>
        </p:nvSpPr>
        <p:spPr>
          <a:xfrm>
            <a:off x="8893487" y="2315836"/>
            <a:ext cx="1644340" cy="304800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i-FI" sz="700" dirty="0">
                <a:solidFill>
                  <a:schemeClr val="tx1"/>
                </a:solidFill>
              </a:rPr>
              <a:t>      Vaatimustietokanta</a:t>
            </a:r>
          </a:p>
        </p:txBody>
      </p:sp>
      <p:sp>
        <p:nvSpPr>
          <p:cNvPr id="90" name="Suorakulmio 89">
            <a:extLst>
              <a:ext uri="{FF2B5EF4-FFF2-40B4-BE49-F238E27FC236}">
                <a16:creationId xmlns:a16="http://schemas.microsoft.com/office/drawing/2014/main" id="{7A8CD23B-005E-8232-7509-D7EA60CC1282}"/>
              </a:ext>
            </a:extLst>
          </p:cNvPr>
          <p:cNvSpPr/>
          <p:nvPr/>
        </p:nvSpPr>
        <p:spPr>
          <a:xfrm>
            <a:off x="8800674" y="2315836"/>
            <a:ext cx="156999" cy="30480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grpSp>
        <p:nvGrpSpPr>
          <p:cNvPr id="91" name="Ryhmä 90">
            <a:extLst>
              <a:ext uri="{FF2B5EF4-FFF2-40B4-BE49-F238E27FC236}">
                <a16:creationId xmlns:a16="http://schemas.microsoft.com/office/drawing/2014/main" id="{2101959E-B2B5-CAB7-C646-B98642E9D3A0}"/>
              </a:ext>
            </a:extLst>
          </p:cNvPr>
          <p:cNvGrpSpPr/>
          <p:nvPr/>
        </p:nvGrpSpPr>
        <p:grpSpPr>
          <a:xfrm>
            <a:off x="10095684" y="2421793"/>
            <a:ext cx="308300" cy="122171"/>
            <a:chOff x="8636305" y="1140193"/>
            <a:chExt cx="308300" cy="122171"/>
          </a:xfrm>
        </p:grpSpPr>
        <p:sp>
          <p:nvSpPr>
            <p:cNvPr id="92" name="Vuokaaviosymboli: Magneettilevy 91">
              <a:extLst>
                <a:ext uri="{FF2B5EF4-FFF2-40B4-BE49-F238E27FC236}">
                  <a16:creationId xmlns:a16="http://schemas.microsoft.com/office/drawing/2014/main" id="{AEB1FA48-6BA1-325B-16EA-502F3875CB2A}"/>
                </a:ext>
              </a:extLst>
            </p:cNvPr>
            <p:cNvSpPr/>
            <p:nvPr/>
          </p:nvSpPr>
          <p:spPr>
            <a:xfrm>
              <a:off x="8851736" y="1227142"/>
              <a:ext cx="92868" cy="35221"/>
            </a:xfrm>
            <a:prstGeom prst="flowChartMagneticDisk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93" name="Vuokaaviosymboli: Magneettilevy 92">
              <a:extLst>
                <a:ext uri="{FF2B5EF4-FFF2-40B4-BE49-F238E27FC236}">
                  <a16:creationId xmlns:a16="http://schemas.microsoft.com/office/drawing/2014/main" id="{ADBC5E1F-3841-B9B9-C047-2156A119E32D}"/>
                </a:ext>
              </a:extLst>
            </p:cNvPr>
            <p:cNvSpPr/>
            <p:nvPr/>
          </p:nvSpPr>
          <p:spPr>
            <a:xfrm>
              <a:off x="8744021" y="1227142"/>
              <a:ext cx="92868" cy="35221"/>
            </a:xfrm>
            <a:prstGeom prst="flowChartMagneticDisk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94" name="Vuokaaviosymboli: Magneettilevy 93">
              <a:extLst>
                <a:ext uri="{FF2B5EF4-FFF2-40B4-BE49-F238E27FC236}">
                  <a16:creationId xmlns:a16="http://schemas.microsoft.com/office/drawing/2014/main" id="{E4AB4017-1379-E62F-FB14-F42F16F67AFC}"/>
                </a:ext>
              </a:extLst>
            </p:cNvPr>
            <p:cNvSpPr/>
            <p:nvPr/>
          </p:nvSpPr>
          <p:spPr>
            <a:xfrm>
              <a:off x="8636305" y="1227143"/>
              <a:ext cx="92868" cy="35221"/>
            </a:xfrm>
            <a:prstGeom prst="flowChartMagneticDisk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grpSp>
          <p:nvGrpSpPr>
            <p:cNvPr id="95" name="Ryhmä 94">
              <a:extLst>
                <a:ext uri="{FF2B5EF4-FFF2-40B4-BE49-F238E27FC236}">
                  <a16:creationId xmlns:a16="http://schemas.microsoft.com/office/drawing/2014/main" id="{CA14D70F-258E-82EC-ED0D-F14D0A7F66CB}"/>
                </a:ext>
              </a:extLst>
            </p:cNvPr>
            <p:cNvGrpSpPr/>
            <p:nvPr/>
          </p:nvGrpSpPr>
          <p:grpSpPr>
            <a:xfrm>
              <a:off x="8636305" y="1140193"/>
              <a:ext cx="308300" cy="92886"/>
              <a:chOff x="8677275" y="1126350"/>
              <a:chExt cx="308300" cy="92886"/>
            </a:xfrm>
          </p:grpSpPr>
          <p:grpSp>
            <p:nvGrpSpPr>
              <p:cNvPr id="96" name="Ryhmä 95">
                <a:extLst>
                  <a:ext uri="{FF2B5EF4-FFF2-40B4-BE49-F238E27FC236}">
                    <a16:creationId xmlns:a16="http://schemas.microsoft.com/office/drawing/2014/main" id="{44C0A47F-E1AA-8E84-4DD8-718B46E6BA40}"/>
                  </a:ext>
                </a:extLst>
              </p:cNvPr>
              <p:cNvGrpSpPr/>
              <p:nvPr/>
            </p:nvGrpSpPr>
            <p:grpSpPr>
              <a:xfrm>
                <a:off x="8677275" y="1126350"/>
                <a:ext cx="92869" cy="92886"/>
                <a:chOff x="8824912" y="1683231"/>
                <a:chExt cx="166688" cy="120572"/>
              </a:xfrm>
            </p:grpSpPr>
            <p:sp>
              <p:nvSpPr>
                <p:cNvPr id="105" name="Vuokaaviosymboli: Magneettilevy 104">
                  <a:extLst>
                    <a:ext uri="{FF2B5EF4-FFF2-40B4-BE49-F238E27FC236}">
                      <a16:creationId xmlns:a16="http://schemas.microsoft.com/office/drawing/2014/main" id="{7655D8A7-E472-496F-4F26-9A2E79BDD6F0}"/>
                    </a:ext>
                  </a:extLst>
                </p:cNvPr>
                <p:cNvSpPr/>
                <p:nvPr/>
              </p:nvSpPr>
              <p:spPr>
                <a:xfrm>
                  <a:off x="8824912" y="1758084"/>
                  <a:ext cx="166687" cy="45719"/>
                </a:xfrm>
                <a:prstGeom prst="flowChartMagneticDisk">
                  <a:avLst/>
                </a:prstGeom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i-FI"/>
                </a:p>
              </p:txBody>
            </p:sp>
            <p:sp>
              <p:nvSpPr>
                <p:cNvPr id="106" name="Vuokaaviosymboli: Magneettilevy 105">
                  <a:extLst>
                    <a:ext uri="{FF2B5EF4-FFF2-40B4-BE49-F238E27FC236}">
                      <a16:creationId xmlns:a16="http://schemas.microsoft.com/office/drawing/2014/main" id="{CB82CCB1-6479-8E5D-92DC-230EBD6D258E}"/>
                    </a:ext>
                  </a:extLst>
                </p:cNvPr>
                <p:cNvSpPr/>
                <p:nvPr/>
              </p:nvSpPr>
              <p:spPr>
                <a:xfrm>
                  <a:off x="8824912" y="1721245"/>
                  <a:ext cx="166687" cy="45719"/>
                </a:xfrm>
                <a:prstGeom prst="flowChartMagneticDisk">
                  <a:avLst/>
                </a:prstGeom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i-FI"/>
                </a:p>
              </p:txBody>
            </p:sp>
            <p:sp>
              <p:nvSpPr>
                <p:cNvPr id="107" name="Vuokaaviosymboli: Magneettilevy 106">
                  <a:extLst>
                    <a:ext uri="{FF2B5EF4-FFF2-40B4-BE49-F238E27FC236}">
                      <a16:creationId xmlns:a16="http://schemas.microsoft.com/office/drawing/2014/main" id="{7154D8A8-5806-5351-87C2-02B76FC37995}"/>
                    </a:ext>
                  </a:extLst>
                </p:cNvPr>
                <p:cNvSpPr/>
                <p:nvPr/>
              </p:nvSpPr>
              <p:spPr>
                <a:xfrm>
                  <a:off x="8824913" y="1683231"/>
                  <a:ext cx="166687" cy="45719"/>
                </a:xfrm>
                <a:prstGeom prst="flowChartMagneticDisk">
                  <a:avLst/>
                </a:prstGeom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i-FI"/>
                </a:p>
              </p:txBody>
            </p:sp>
          </p:grpSp>
          <p:grpSp>
            <p:nvGrpSpPr>
              <p:cNvPr id="97" name="Ryhmä 96">
                <a:extLst>
                  <a:ext uri="{FF2B5EF4-FFF2-40B4-BE49-F238E27FC236}">
                    <a16:creationId xmlns:a16="http://schemas.microsoft.com/office/drawing/2014/main" id="{56482480-DB14-49DE-B898-0B8515BF2C15}"/>
                  </a:ext>
                </a:extLst>
              </p:cNvPr>
              <p:cNvGrpSpPr/>
              <p:nvPr/>
            </p:nvGrpSpPr>
            <p:grpSpPr>
              <a:xfrm>
                <a:off x="8784991" y="1126350"/>
                <a:ext cx="92869" cy="92886"/>
                <a:chOff x="8824912" y="1683231"/>
                <a:chExt cx="166688" cy="120572"/>
              </a:xfrm>
            </p:grpSpPr>
            <p:sp>
              <p:nvSpPr>
                <p:cNvPr id="102" name="Vuokaaviosymboli: Magneettilevy 101">
                  <a:extLst>
                    <a:ext uri="{FF2B5EF4-FFF2-40B4-BE49-F238E27FC236}">
                      <a16:creationId xmlns:a16="http://schemas.microsoft.com/office/drawing/2014/main" id="{79A4DD9B-032C-41C8-299B-15ABC21FA965}"/>
                    </a:ext>
                  </a:extLst>
                </p:cNvPr>
                <p:cNvSpPr/>
                <p:nvPr/>
              </p:nvSpPr>
              <p:spPr>
                <a:xfrm>
                  <a:off x="8824912" y="1758084"/>
                  <a:ext cx="166687" cy="45719"/>
                </a:xfrm>
                <a:prstGeom prst="flowChartMagneticDisk">
                  <a:avLst/>
                </a:prstGeom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i-FI"/>
                </a:p>
              </p:txBody>
            </p:sp>
            <p:sp>
              <p:nvSpPr>
                <p:cNvPr id="103" name="Vuokaaviosymboli: Magneettilevy 102">
                  <a:extLst>
                    <a:ext uri="{FF2B5EF4-FFF2-40B4-BE49-F238E27FC236}">
                      <a16:creationId xmlns:a16="http://schemas.microsoft.com/office/drawing/2014/main" id="{0409208E-0C77-62F3-C87D-6A5AB1721DE4}"/>
                    </a:ext>
                  </a:extLst>
                </p:cNvPr>
                <p:cNvSpPr/>
                <p:nvPr/>
              </p:nvSpPr>
              <p:spPr>
                <a:xfrm>
                  <a:off x="8824912" y="1721245"/>
                  <a:ext cx="166687" cy="45719"/>
                </a:xfrm>
                <a:prstGeom prst="flowChartMagneticDisk">
                  <a:avLst/>
                </a:prstGeom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i-FI"/>
                </a:p>
              </p:txBody>
            </p:sp>
            <p:sp>
              <p:nvSpPr>
                <p:cNvPr id="104" name="Vuokaaviosymboli: Magneettilevy 103">
                  <a:extLst>
                    <a:ext uri="{FF2B5EF4-FFF2-40B4-BE49-F238E27FC236}">
                      <a16:creationId xmlns:a16="http://schemas.microsoft.com/office/drawing/2014/main" id="{4EBEFDA4-4C22-CBA0-91D7-CD1AFB1DC692}"/>
                    </a:ext>
                  </a:extLst>
                </p:cNvPr>
                <p:cNvSpPr/>
                <p:nvPr/>
              </p:nvSpPr>
              <p:spPr>
                <a:xfrm>
                  <a:off x="8824913" y="1683231"/>
                  <a:ext cx="166687" cy="45719"/>
                </a:xfrm>
                <a:prstGeom prst="flowChartMagneticDisk">
                  <a:avLst/>
                </a:prstGeom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i-FI"/>
                </a:p>
              </p:txBody>
            </p:sp>
          </p:grpSp>
          <p:grpSp>
            <p:nvGrpSpPr>
              <p:cNvPr id="98" name="Ryhmä 97">
                <a:extLst>
                  <a:ext uri="{FF2B5EF4-FFF2-40B4-BE49-F238E27FC236}">
                    <a16:creationId xmlns:a16="http://schemas.microsoft.com/office/drawing/2014/main" id="{A6EA99D0-EBA6-F754-3161-BC1A32C2BF1C}"/>
                  </a:ext>
                </a:extLst>
              </p:cNvPr>
              <p:cNvGrpSpPr/>
              <p:nvPr/>
            </p:nvGrpSpPr>
            <p:grpSpPr>
              <a:xfrm>
                <a:off x="8892706" y="1126350"/>
                <a:ext cx="92869" cy="92886"/>
                <a:chOff x="8824912" y="1683231"/>
                <a:chExt cx="166688" cy="120572"/>
              </a:xfrm>
            </p:grpSpPr>
            <p:sp>
              <p:nvSpPr>
                <p:cNvPr id="99" name="Vuokaaviosymboli: Magneettilevy 98">
                  <a:extLst>
                    <a:ext uri="{FF2B5EF4-FFF2-40B4-BE49-F238E27FC236}">
                      <a16:creationId xmlns:a16="http://schemas.microsoft.com/office/drawing/2014/main" id="{A45ABA94-7E61-1901-BF3C-916FFE4E7393}"/>
                    </a:ext>
                  </a:extLst>
                </p:cNvPr>
                <p:cNvSpPr/>
                <p:nvPr/>
              </p:nvSpPr>
              <p:spPr>
                <a:xfrm>
                  <a:off x="8824912" y="1758084"/>
                  <a:ext cx="166687" cy="45719"/>
                </a:xfrm>
                <a:prstGeom prst="flowChartMagneticDisk">
                  <a:avLst/>
                </a:prstGeom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i-FI"/>
                </a:p>
              </p:txBody>
            </p:sp>
            <p:sp>
              <p:nvSpPr>
                <p:cNvPr id="100" name="Vuokaaviosymboli: Magneettilevy 99">
                  <a:extLst>
                    <a:ext uri="{FF2B5EF4-FFF2-40B4-BE49-F238E27FC236}">
                      <a16:creationId xmlns:a16="http://schemas.microsoft.com/office/drawing/2014/main" id="{92E56C0C-17DE-6AAA-8343-91CBDA272096}"/>
                    </a:ext>
                  </a:extLst>
                </p:cNvPr>
                <p:cNvSpPr/>
                <p:nvPr/>
              </p:nvSpPr>
              <p:spPr>
                <a:xfrm>
                  <a:off x="8824912" y="1721245"/>
                  <a:ext cx="166687" cy="45719"/>
                </a:xfrm>
                <a:prstGeom prst="flowChartMagneticDisk">
                  <a:avLst/>
                </a:prstGeom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i-FI"/>
                </a:p>
              </p:txBody>
            </p:sp>
            <p:sp>
              <p:nvSpPr>
                <p:cNvPr id="101" name="Vuokaaviosymboli: Magneettilevy 100">
                  <a:extLst>
                    <a:ext uri="{FF2B5EF4-FFF2-40B4-BE49-F238E27FC236}">
                      <a16:creationId xmlns:a16="http://schemas.microsoft.com/office/drawing/2014/main" id="{96F1E7BC-C111-8EE0-7928-588E55B7DA5B}"/>
                    </a:ext>
                  </a:extLst>
                </p:cNvPr>
                <p:cNvSpPr/>
                <p:nvPr/>
              </p:nvSpPr>
              <p:spPr>
                <a:xfrm>
                  <a:off x="8824913" y="1683231"/>
                  <a:ext cx="166687" cy="45719"/>
                </a:xfrm>
                <a:prstGeom prst="flowChartMagneticDisk">
                  <a:avLst/>
                </a:prstGeom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i-FI"/>
                </a:p>
              </p:txBody>
            </p:sp>
          </p:grpSp>
        </p:grpSp>
      </p:grpSp>
      <p:grpSp>
        <p:nvGrpSpPr>
          <p:cNvPr id="108" name="Ryhmä 107">
            <a:extLst>
              <a:ext uri="{FF2B5EF4-FFF2-40B4-BE49-F238E27FC236}">
                <a16:creationId xmlns:a16="http://schemas.microsoft.com/office/drawing/2014/main" id="{BC658A30-66B5-692A-32A4-E8E1B8B17980}"/>
              </a:ext>
            </a:extLst>
          </p:cNvPr>
          <p:cNvGrpSpPr/>
          <p:nvPr/>
        </p:nvGrpSpPr>
        <p:grpSpPr>
          <a:xfrm>
            <a:off x="8794936" y="4178539"/>
            <a:ext cx="1385860" cy="260350"/>
            <a:chOff x="7335557" y="2822254"/>
            <a:chExt cx="1385860" cy="260350"/>
          </a:xfrm>
        </p:grpSpPr>
        <p:grpSp>
          <p:nvGrpSpPr>
            <p:cNvPr id="109" name="Ryhmä 108">
              <a:extLst>
                <a:ext uri="{FF2B5EF4-FFF2-40B4-BE49-F238E27FC236}">
                  <a16:creationId xmlns:a16="http://schemas.microsoft.com/office/drawing/2014/main" id="{74123E49-8C6A-941D-4913-9431B5F69934}"/>
                </a:ext>
              </a:extLst>
            </p:cNvPr>
            <p:cNvGrpSpPr/>
            <p:nvPr/>
          </p:nvGrpSpPr>
          <p:grpSpPr>
            <a:xfrm>
              <a:off x="7340290" y="2822254"/>
              <a:ext cx="1381127" cy="260350"/>
              <a:chOff x="6855158" y="2016670"/>
              <a:chExt cx="1381127" cy="260350"/>
            </a:xfrm>
          </p:grpSpPr>
          <p:sp>
            <p:nvSpPr>
              <p:cNvPr id="111" name="Suorakulmio: Pyöristetyt kulmat 110">
                <a:extLst>
                  <a:ext uri="{FF2B5EF4-FFF2-40B4-BE49-F238E27FC236}">
                    <a16:creationId xmlns:a16="http://schemas.microsoft.com/office/drawing/2014/main" id="{E4775681-3C79-B3D8-D941-EC0F8FBD9B31}"/>
                  </a:ext>
                </a:extLst>
              </p:cNvPr>
              <p:cNvSpPr/>
              <p:nvPr/>
            </p:nvSpPr>
            <p:spPr>
              <a:xfrm>
                <a:off x="7037419" y="2016670"/>
                <a:ext cx="1198866" cy="260350"/>
              </a:xfrm>
              <a:prstGeom prst="roundRect">
                <a:avLst/>
              </a:prstGeom>
              <a:noFill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i-FI" sz="700" dirty="0">
                    <a:solidFill>
                      <a:schemeClr val="tx1"/>
                    </a:solidFill>
                  </a:rPr>
                  <a:t>Julkaise </a:t>
                </a:r>
                <a:r>
                  <a:rPr lang="fi-FI" sz="700" dirty="0" err="1">
                    <a:solidFill>
                      <a:schemeClr val="tx1"/>
                    </a:solidFill>
                  </a:rPr>
                  <a:t>bSDD:ssä</a:t>
                </a:r>
                <a:endParaRPr lang="fi-FI" sz="7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12" name="Suorakulmio 111">
                <a:extLst>
                  <a:ext uri="{FF2B5EF4-FFF2-40B4-BE49-F238E27FC236}">
                    <a16:creationId xmlns:a16="http://schemas.microsoft.com/office/drawing/2014/main" id="{ECB69EE8-FF5A-408E-FEBE-4A88837F7EC0}"/>
                  </a:ext>
                </a:extLst>
              </p:cNvPr>
              <p:cNvSpPr/>
              <p:nvPr/>
            </p:nvSpPr>
            <p:spPr>
              <a:xfrm>
                <a:off x="6855158" y="2016670"/>
                <a:ext cx="202511" cy="260350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i-FI"/>
              </a:p>
            </p:txBody>
          </p:sp>
        </p:grpSp>
        <p:pic>
          <p:nvPicPr>
            <p:cNvPr id="110" name="Kuva 109" descr="Kirjat tasaisella täytöllä">
              <a:extLst>
                <a:ext uri="{FF2B5EF4-FFF2-40B4-BE49-F238E27FC236}">
                  <a16:creationId xmlns:a16="http://schemas.microsoft.com/office/drawing/2014/main" id="{16863383-E1DA-E180-DC45-27AE3392AEFF}"/>
                </a:ext>
              </a:extLst>
            </p:cNvPr>
            <p:cNvPicPr>
              <a:picLocks noChangeAspect="1"/>
            </p:cNvPicPr>
            <p:nvPr/>
          </p:nvPicPr>
          <p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/>
            </a:stretch>
          </p:blipFill>
          <p:spPr>
            <a:xfrm>
              <a:off x="7335557" y="2846441"/>
              <a:ext cx="211975" cy="211975"/>
            </a:xfrm>
            <a:prstGeom prst="rect">
              <a:avLst/>
            </a:prstGeom>
          </p:spPr>
        </p:pic>
      </p:grpSp>
      <p:sp>
        <p:nvSpPr>
          <p:cNvPr id="113" name="Nuoli: Oikea 112">
            <a:extLst>
              <a:ext uri="{FF2B5EF4-FFF2-40B4-BE49-F238E27FC236}">
                <a16:creationId xmlns:a16="http://schemas.microsoft.com/office/drawing/2014/main" id="{4BF99A79-2FFA-01BB-A66F-75B01BF9D60B}"/>
              </a:ext>
            </a:extLst>
          </p:cNvPr>
          <p:cNvSpPr/>
          <p:nvPr/>
        </p:nvSpPr>
        <p:spPr>
          <a:xfrm>
            <a:off x="3648948" y="2439403"/>
            <a:ext cx="366791" cy="45719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14" name="Nuoli: Oikea 113">
            <a:extLst>
              <a:ext uri="{FF2B5EF4-FFF2-40B4-BE49-F238E27FC236}">
                <a16:creationId xmlns:a16="http://schemas.microsoft.com/office/drawing/2014/main" id="{8EA250E3-A1D4-D713-F5ED-31E15D4581B5}"/>
              </a:ext>
            </a:extLst>
          </p:cNvPr>
          <p:cNvSpPr/>
          <p:nvPr/>
        </p:nvSpPr>
        <p:spPr>
          <a:xfrm>
            <a:off x="5934831" y="2451349"/>
            <a:ext cx="366791" cy="45719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15" name="Nuoli: Oikea 114">
            <a:extLst>
              <a:ext uri="{FF2B5EF4-FFF2-40B4-BE49-F238E27FC236}">
                <a16:creationId xmlns:a16="http://schemas.microsoft.com/office/drawing/2014/main" id="{87892D93-F8F1-CCA0-C657-0E309802E247}"/>
              </a:ext>
            </a:extLst>
          </p:cNvPr>
          <p:cNvSpPr/>
          <p:nvPr/>
        </p:nvSpPr>
        <p:spPr>
          <a:xfrm>
            <a:off x="8204081" y="2451349"/>
            <a:ext cx="590855" cy="45719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16" name="Nuoli: Alas 115">
            <a:extLst>
              <a:ext uri="{FF2B5EF4-FFF2-40B4-BE49-F238E27FC236}">
                <a16:creationId xmlns:a16="http://schemas.microsoft.com/office/drawing/2014/main" id="{B4DE9CA9-5EC6-569B-1C1D-5678DB31512F}"/>
              </a:ext>
            </a:extLst>
          </p:cNvPr>
          <p:cNvSpPr/>
          <p:nvPr/>
        </p:nvSpPr>
        <p:spPr>
          <a:xfrm>
            <a:off x="9479429" y="2620636"/>
            <a:ext cx="45719" cy="207255"/>
          </a:xfrm>
          <a:prstGeom prst="down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17" name="Nuoli: Alas 116">
            <a:extLst>
              <a:ext uri="{FF2B5EF4-FFF2-40B4-BE49-F238E27FC236}">
                <a16:creationId xmlns:a16="http://schemas.microsoft.com/office/drawing/2014/main" id="{9D177B1A-4C8C-2E25-DB70-D770D4340FE1}"/>
              </a:ext>
            </a:extLst>
          </p:cNvPr>
          <p:cNvSpPr/>
          <p:nvPr/>
        </p:nvSpPr>
        <p:spPr>
          <a:xfrm>
            <a:off x="9479430" y="3102154"/>
            <a:ext cx="48708" cy="169034"/>
          </a:xfrm>
          <a:prstGeom prst="down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18" name="Nuoli: Alas 117">
            <a:extLst>
              <a:ext uri="{FF2B5EF4-FFF2-40B4-BE49-F238E27FC236}">
                <a16:creationId xmlns:a16="http://schemas.microsoft.com/office/drawing/2014/main" id="{A89EEA69-46ED-DC66-3D75-4A14F4B17E5E}"/>
              </a:ext>
            </a:extLst>
          </p:cNvPr>
          <p:cNvSpPr/>
          <p:nvPr/>
        </p:nvSpPr>
        <p:spPr>
          <a:xfrm>
            <a:off x="9479429" y="4023324"/>
            <a:ext cx="45719" cy="141070"/>
          </a:xfrm>
          <a:prstGeom prst="down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19" name="Nuoli: Alas 118">
            <a:extLst>
              <a:ext uri="{FF2B5EF4-FFF2-40B4-BE49-F238E27FC236}">
                <a16:creationId xmlns:a16="http://schemas.microsoft.com/office/drawing/2014/main" id="{F4ECFED1-5308-F82E-911B-7EF4D698404E}"/>
              </a:ext>
            </a:extLst>
          </p:cNvPr>
          <p:cNvSpPr/>
          <p:nvPr/>
        </p:nvSpPr>
        <p:spPr>
          <a:xfrm>
            <a:off x="2861772" y="2620637"/>
            <a:ext cx="45719" cy="193928"/>
          </a:xfrm>
          <a:prstGeom prst="down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20" name="Nuoli: Alas 119">
            <a:extLst>
              <a:ext uri="{FF2B5EF4-FFF2-40B4-BE49-F238E27FC236}">
                <a16:creationId xmlns:a16="http://schemas.microsoft.com/office/drawing/2014/main" id="{D6A39726-ABA7-1C16-B56B-706719E985ED}"/>
              </a:ext>
            </a:extLst>
          </p:cNvPr>
          <p:cNvSpPr/>
          <p:nvPr/>
        </p:nvSpPr>
        <p:spPr>
          <a:xfrm>
            <a:off x="2855743" y="3129236"/>
            <a:ext cx="45719" cy="296794"/>
          </a:xfrm>
          <a:prstGeom prst="down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21" name="Nuoli: Alas 120">
            <a:extLst>
              <a:ext uri="{FF2B5EF4-FFF2-40B4-BE49-F238E27FC236}">
                <a16:creationId xmlns:a16="http://schemas.microsoft.com/office/drawing/2014/main" id="{6F29C205-18F9-3E0C-D1EF-F28A98C318A2}"/>
              </a:ext>
            </a:extLst>
          </p:cNvPr>
          <p:cNvSpPr/>
          <p:nvPr/>
        </p:nvSpPr>
        <p:spPr>
          <a:xfrm>
            <a:off x="5147730" y="2620637"/>
            <a:ext cx="45719" cy="193928"/>
          </a:xfrm>
          <a:prstGeom prst="down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22" name="Nuoli: Alas 121">
            <a:extLst>
              <a:ext uri="{FF2B5EF4-FFF2-40B4-BE49-F238E27FC236}">
                <a16:creationId xmlns:a16="http://schemas.microsoft.com/office/drawing/2014/main" id="{3CC12530-68B9-3B71-AC24-74F274214D86}"/>
              </a:ext>
            </a:extLst>
          </p:cNvPr>
          <p:cNvSpPr/>
          <p:nvPr/>
        </p:nvSpPr>
        <p:spPr>
          <a:xfrm>
            <a:off x="5141701" y="3129236"/>
            <a:ext cx="45719" cy="296794"/>
          </a:xfrm>
          <a:prstGeom prst="down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23" name="Nuoli: Alas 122">
            <a:extLst>
              <a:ext uri="{FF2B5EF4-FFF2-40B4-BE49-F238E27FC236}">
                <a16:creationId xmlns:a16="http://schemas.microsoft.com/office/drawing/2014/main" id="{020A9720-E33A-FEB4-BE1F-AB7E134BE44E}"/>
              </a:ext>
            </a:extLst>
          </p:cNvPr>
          <p:cNvSpPr/>
          <p:nvPr/>
        </p:nvSpPr>
        <p:spPr>
          <a:xfrm>
            <a:off x="5147730" y="3696470"/>
            <a:ext cx="45719" cy="95100"/>
          </a:xfrm>
          <a:prstGeom prst="down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24" name="Nuoli: Alas 123">
            <a:extLst>
              <a:ext uri="{FF2B5EF4-FFF2-40B4-BE49-F238E27FC236}">
                <a16:creationId xmlns:a16="http://schemas.microsoft.com/office/drawing/2014/main" id="{C3FBE58F-FB90-FA86-BD0F-AF050721016F}"/>
              </a:ext>
            </a:extLst>
          </p:cNvPr>
          <p:cNvSpPr/>
          <p:nvPr/>
        </p:nvSpPr>
        <p:spPr>
          <a:xfrm>
            <a:off x="7402130" y="2620637"/>
            <a:ext cx="45719" cy="193928"/>
          </a:xfrm>
          <a:prstGeom prst="down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25" name="Nuoli: Alas 124">
            <a:extLst>
              <a:ext uri="{FF2B5EF4-FFF2-40B4-BE49-F238E27FC236}">
                <a16:creationId xmlns:a16="http://schemas.microsoft.com/office/drawing/2014/main" id="{68FA0E57-2549-12AF-5A33-7D88675B6F7A}"/>
              </a:ext>
            </a:extLst>
          </p:cNvPr>
          <p:cNvSpPr/>
          <p:nvPr/>
        </p:nvSpPr>
        <p:spPr>
          <a:xfrm>
            <a:off x="7396101" y="3129236"/>
            <a:ext cx="45719" cy="169034"/>
          </a:xfrm>
          <a:prstGeom prst="down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26" name="Nuoli: Alas 125">
            <a:extLst>
              <a:ext uri="{FF2B5EF4-FFF2-40B4-BE49-F238E27FC236}">
                <a16:creationId xmlns:a16="http://schemas.microsoft.com/office/drawing/2014/main" id="{E6E359E8-161A-E392-D392-F2339FEE5AA6}"/>
              </a:ext>
            </a:extLst>
          </p:cNvPr>
          <p:cNvSpPr/>
          <p:nvPr/>
        </p:nvSpPr>
        <p:spPr>
          <a:xfrm>
            <a:off x="7402130" y="3564267"/>
            <a:ext cx="45719" cy="95100"/>
          </a:xfrm>
          <a:prstGeom prst="down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grpSp>
        <p:nvGrpSpPr>
          <p:cNvPr id="127" name="Ryhmä 126">
            <a:extLst>
              <a:ext uri="{FF2B5EF4-FFF2-40B4-BE49-F238E27FC236}">
                <a16:creationId xmlns:a16="http://schemas.microsoft.com/office/drawing/2014/main" id="{65B59E37-5201-785C-68B2-F2661B61C9B0}"/>
              </a:ext>
            </a:extLst>
          </p:cNvPr>
          <p:cNvGrpSpPr/>
          <p:nvPr/>
        </p:nvGrpSpPr>
        <p:grpSpPr>
          <a:xfrm>
            <a:off x="2114845" y="3436636"/>
            <a:ext cx="1383416" cy="260350"/>
            <a:chOff x="655466" y="2688436"/>
            <a:chExt cx="1383416" cy="260350"/>
          </a:xfrm>
        </p:grpSpPr>
        <p:grpSp>
          <p:nvGrpSpPr>
            <p:cNvPr id="128" name="Ryhmä 127">
              <a:extLst>
                <a:ext uri="{FF2B5EF4-FFF2-40B4-BE49-F238E27FC236}">
                  <a16:creationId xmlns:a16="http://schemas.microsoft.com/office/drawing/2014/main" id="{54459438-0916-EECA-D792-04C30D9BA894}"/>
                </a:ext>
              </a:extLst>
            </p:cNvPr>
            <p:cNvGrpSpPr/>
            <p:nvPr/>
          </p:nvGrpSpPr>
          <p:grpSpPr>
            <a:xfrm>
              <a:off x="657755" y="2688436"/>
              <a:ext cx="1381127" cy="260350"/>
              <a:chOff x="1924050" y="2116138"/>
              <a:chExt cx="1381127" cy="260350"/>
            </a:xfrm>
          </p:grpSpPr>
          <p:sp>
            <p:nvSpPr>
              <p:cNvPr id="130" name="Suorakulmio: Pyöristetyt kulmat 129">
                <a:extLst>
                  <a:ext uri="{FF2B5EF4-FFF2-40B4-BE49-F238E27FC236}">
                    <a16:creationId xmlns:a16="http://schemas.microsoft.com/office/drawing/2014/main" id="{41D46D12-1CE7-2A05-C736-890F3F9522AA}"/>
                  </a:ext>
                </a:extLst>
              </p:cNvPr>
              <p:cNvSpPr/>
              <p:nvPr/>
            </p:nvSpPr>
            <p:spPr>
              <a:xfrm>
                <a:off x="2106311" y="2116138"/>
                <a:ext cx="1198866" cy="260350"/>
              </a:xfrm>
              <a:prstGeom prst="roundRect">
                <a:avLst/>
              </a:prstGeom>
              <a:noFill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i-FI" sz="700" dirty="0">
                    <a:solidFill>
                      <a:schemeClr val="tx1"/>
                    </a:solidFill>
                  </a:rPr>
                  <a:t>Automaattinen validointi (rakenne &amp; säännöt)</a:t>
                </a:r>
              </a:p>
            </p:txBody>
          </p:sp>
          <p:sp>
            <p:nvSpPr>
              <p:cNvPr id="131" name="Suorakulmio 130">
                <a:extLst>
                  <a:ext uri="{FF2B5EF4-FFF2-40B4-BE49-F238E27FC236}">
                    <a16:creationId xmlns:a16="http://schemas.microsoft.com/office/drawing/2014/main" id="{CF9F3F85-E7B7-3D62-79A9-F34A453D6C6E}"/>
                  </a:ext>
                </a:extLst>
              </p:cNvPr>
              <p:cNvSpPr/>
              <p:nvPr/>
            </p:nvSpPr>
            <p:spPr>
              <a:xfrm>
                <a:off x="1924050" y="2116138"/>
                <a:ext cx="202511" cy="260350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i-FI"/>
              </a:p>
            </p:txBody>
          </p:sp>
        </p:grpSp>
        <p:pic>
          <p:nvPicPr>
            <p:cNvPr id="129" name="Kuva 128" descr="Valmis tasaisella täytöllä">
              <a:extLst>
                <a:ext uri="{FF2B5EF4-FFF2-40B4-BE49-F238E27FC236}">
                  <a16:creationId xmlns:a16="http://schemas.microsoft.com/office/drawing/2014/main" id="{39335F1F-62E6-46B9-D476-4D692ACC26E7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655466" y="2727568"/>
              <a:ext cx="196128" cy="184257"/>
            </a:xfrm>
            <a:prstGeom prst="rect">
              <a:avLst/>
            </a:prstGeom>
          </p:spPr>
        </p:pic>
      </p:grpSp>
      <p:sp>
        <p:nvSpPr>
          <p:cNvPr id="132" name="Nuoli: Alas 131">
            <a:extLst>
              <a:ext uri="{FF2B5EF4-FFF2-40B4-BE49-F238E27FC236}">
                <a16:creationId xmlns:a16="http://schemas.microsoft.com/office/drawing/2014/main" id="{C6C57334-065B-0487-FAB7-69894AAD1321}"/>
              </a:ext>
            </a:extLst>
          </p:cNvPr>
          <p:cNvSpPr/>
          <p:nvPr/>
        </p:nvSpPr>
        <p:spPr>
          <a:xfrm>
            <a:off x="2855742" y="3708789"/>
            <a:ext cx="45719" cy="95100"/>
          </a:xfrm>
          <a:prstGeom prst="down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grpSp>
        <p:nvGrpSpPr>
          <p:cNvPr id="133" name="Ryhmä 132">
            <a:extLst>
              <a:ext uri="{FF2B5EF4-FFF2-40B4-BE49-F238E27FC236}">
                <a16:creationId xmlns:a16="http://schemas.microsoft.com/office/drawing/2014/main" id="{01D7E822-C24E-7EA4-C625-846C052EBCEA}"/>
              </a:ext>
            </a:extLst>
          </p:cNvPr>
          <p:cNvGrpSpPr/>
          <p:nvPr/>
        </p:nvGrpSpPr>
        <p:grpSpPr>
          <a:xfrm>
            <a:off x="8807425" y="3275114"/>
            <a:ext cx="1381127" cy="260350"/>
            <a:chOff x="7348046" y="1993514"/>
            <a:chExt cx="1381127" cy="260350"/>
          </a:xfrm>
        </p:grpSpPr>
        <p:grpSp>
          <p:nvGrpSpPr>
            <p:cNvPr id="134" name="Ryhmä 133">
              <a:extLst>
                <a:ext uri="{FF2B5EF4-FFF2-40B4-BE49-F238E27FC236}">
                  <a16:creationId xmlns:a16="http://schemas.microsoft.com/office/drawing/2014/main" id="{CA1940C5-03B5-5192-08E4-A739C9E82CE3}"/>
                </a:ext>
              </a:extLst>
            </p:cNvPr>
            <p:cNvGrpSpPr/>
            <p:nvPr/>
          </p:nvGrpSpPr>
          <p:grpSpPr>
            <a:xfrm>
              <a:off x="7348046" y="1993514"/>
              <a:ext cx="1381127" cy="260350"/>
              <a:chOff x="6855158" y="2016670"/>
              <a:chExt cx="1381127" cy="260350"/>
            </a:xfrm>
          </p:grpSpPr>
          <p:sp>
            <p:nvSpPr>
              <p:cNvPr id="139" name="Suorakulmio: Pyöristetyt kulmat 138">
                <a:extLst>
                  <a:ext uri="{FF2B5EF4-FFF2-40B4-BE49-F238E27FC236}">
                    <a16:creationId xmlns:a16="http://schemas.microsoft.com/office/drawing/2014/main" id="{8CF4B9C1-2E0C-0924-8B9C-24D268D897F2}"/>
                  </a:ext>
                </a:extLst>
              </p:cNvPr>
              <p:cNvSpPr/>
              <p:nvPr/>
            </p:nvSpPr>
            <p:spPr>
              <a:xfrm>
                <a:off x="7037419" y="2016670"/>
                <a:ext cx="1198866" cy="260350"/>
              </a:xfrm>
              <a:prstGeom prst="roundRect">
                <a:avLst/>
              </a:prstGeom>
              <a:noFill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i-FI" sz="700" dirty="0">
                    <a:solidFill>
                      <a:schemeClr val="tx1"/>
                    </a:solidFill>
                  </a:rPr>
                  <a:t>Versiointi JSON/IDS</a:t>
                </a:r>
              </a:p>
            </p:txBody>
          </p:sp>
          <p:sp>
            <p:nvSpPr>
              <p:cNvPr id="140" name="Suorakulmio 139">
                <a:extLst>
                  <a:ext uri="{FF2B5EF4-FFF2-40B4-BE49-F238E27FC236}">
                    <a16:creationId xmlns:a16="http://schemas.microsoft.com/office/drawing/2014/main" id="{B4FE5803-96D8-C547-E07E-C60AA93386B5}"/>
                  </a:ext>
                </a:extLst>
              </p:cNvPr>
              <p:cNvSpPr/>
              <p:nvPr/>
            </p:nvSpPr>
            <p:spPr>
              <a:xfrm>
                <a:off x="6855158" y="2016670"/>
                <a:ext cx="202511" cy="260350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i-FI"/>
              </a:p>
            </p:txBody>
          </p:sp>
        </p:grpSp>
        <p:grpSp>
          <p:nvGrpSpPr>
            <p:cNvPr id="135" name="Ryhmä 134">
              <a:extLst>
                <a:ext uri="{FF2B5EF4-FFF2-40B4-BE49-F238E27FC236}">
                  <a16:creationId xmlns:a16="http://schemas.microsoft.com/office/drawing/2014/main" id="{71020F07-A927-EF4B-51A6-A6F232E97226}"/>
                </a:ext>
              </a:extLst>
            </p:cNvPr>
            <p:cNvGrpSpPr/>
            <p:nvPr/>
          </p:nvGrpSpPr>
          <p:grpSpPr>
            <a:xfrm>
              <a:off x="7348090" y="2024669"/>
              <a:ext cx="196117" cy="185661"/>
              <a:chOff x="7348090" y="2024669"/>
              <a:chExt cx="196117" cy="185661"/>
            </a:xfrm>
          </p:grpSpPr>
          <p:pic>
            <p:nvPicPr>
              <p:cNvPr id="136" name="Kuva 135" descr="Asiakirja ääriviiva">
                <a:extLst>
                  <a:ext uri="{FF2B5EF4-FFF2-40B4-BE49-F238E27FC236}">
                    <a16:creationId xmlns:a16="http://schemas.microsoft.com/office/drawing/2014/main" id="{D9B85508-26B5-4517-0301-0648C8992F0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p:blipFill>
            <p:spPr>
              <a:xfrm>
                <a:off x="7379996" y="2058819"/>
                <a:ext cx="132461" cy="132461"/>
              </a:xfrm>
              <a:prstGeom prst="rect">
                <a:avLst/>
              </a:prstGeom>
            </p:spPr>
          </p:pic>
          <p:pic>
            <p:nvPicPr>
              <p:cNvPr id="137" name="Kuva 136" descr="Asiakirja ääriviiva">
                <a:extLst>
                  <a:ext uri="{FF2B5EF4-FFF2-40B4-BE49-F238E27FC236}">
                    <a16:creationId xmlns:a16="http://schemas.microsoft.com/office/drawing/2014/main" id="{79823346-3C42-E828-47E6-1C3BE201741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p:blipFill>
            <p:spPr>
              <a:xfrm>
                <a:off x="7348090" y="2024669"/>
                <a:ext cx="132461" cy="132461"/>
              </a:xfrm>
              <a:prstGeom prst="rect">
                <a:avLst/>
              </a:prstGeom>
            </p:spPr>
          </p:pic>
          <p:pic>
            <p:nvPicPr>
              <p:cNvPr id="138" name="Kuva 137" descr="Asiakirja ääriviiva">
                <a:extLst>
                  <a:ext uri="{FF2B5EF4-FFF2-40B4-BE49-F238E27FC236}">
                    <a16:creationId xmlns:a16="http://schemas.microsoft.com/office/drawing/2014/main" id="{90F9E293-DF4D-0C7F-D655-267B5604A7E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p:blipFill>
            <p:spPr>
              <a:xfrm>
                <a:off x="7411746" y="2077869"/>
                <a:ext cx="132461" cy="132461"/>
              </a:xfrm>
              <a:prstGeom prst="rect">
                <a:avLst/>
              </a:prstGeom>
            </p:spPr>
          </p:pic>
        </p:grpSp>
      </p:grpSp>
      <p:sp>
        <p:nvSpPr>
          <p:cNvPr id="141" name="Nuoli: Alas 140">
            <a:extLst>
              <a:ext uri="{FF2B5EF4-FFF2-40B4-BE49-F238E27FC236}">
                <a16:creationId xmlns:a16="http://schemas.microsoft.com/office/drawing/2014/main" id="{26174054-9677-4DD6-7941-021D8EED24D4}"/>
              </a:ext>
            </a:extLst>
          </p:cNvPr>
          <p:cNvSpPr/>
          <p:nvPr/>
        </p:nvSpPr>
        <p:spPr>
          <a:xfrm>
            <a:off x="9485401" y="3539101"/>
            <a:ext cx="45719" cy="157369"/>
          </a:xfrm>
          <a:prstGeom prst="down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098050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EC69D97-E50F-8782-977A-E9E8FB595E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Projektin tulokset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C9F90DDF-2CDC-A916-5935-42725233D2E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199" y="1775859"/>
            <a:ext cx="11031075" cy="4717015"/>
          </a:xfrm>
        </p:spPr>
        <p:txBody>
          <a:bodyPr>
            <a:normAutofit/>
          </a:bodyPr>
          <a:lstStyle/>
          <a:p>
            <a:r>
              <a:rPr lang="fi-FI" dirty="0"/>
              <a:t>Yhteinen näkemys tietovaatimusten hallinnasta</a:t>
            </a:r>
          </a:p>
          <a:p>
            <a:r>
              <a:rPr lang="fi-FI" dirty="0"/>
              <a:t>Vaatimustietokanta on keskitetty digitaalinen alusta, jossa Väyläviraston tietovaatimukset hallitaan rakenteellisessa ja koneluettavassa muodossa koko niiden elinkaaren ajan ja josta ne ovat hallitusti hyödynnettävissä eri prosesseissa ja järjestelmissä.</a:t>
            </a:r>
          </a:p>
          <a:p>
            <a:r>
              <a:rPr lang="fi-FI"/>
              <a:t>Keskitetty digitaalinen </a:t>
            </a:r>
            <a:r>
              <a:rPr lang="fi-FI" dirty="0"/>
              <a:t>järjestelmä, jossa Väyläviraston ja Elinvoimakeskusten tietovaatimukset hallitaan yhtenäisessä, rakenteellisessa ja koneluettavassa muodossa koko niiden elinkaaren ajan</a:t>
            </a:r>
          </a:p>
          <a:p>
            <a:pPr lvl="1"/>
            <a:r>
              <a:rPr lang="fi-FI" dirty="0"/>
              <a:t>Kaikki tietovaatimukset ovat yhdessä paikassa – ei hajallaan ohjeissa, taulukoissa ja eri järjestelmissä</a:t>
            </a:r>
          </a:p>
          <a:p>
            <a:pPr lvl="1"/>
            <a:r>
              <a:rPr lang="fi-FI" dirty="0"/>
              <a:t>Automaattinen validointi ja roolipohjainen hyväksyntä vähentävät ristiriitoja ja virheitä sekä varmistavat ajantasaisuuden</a:t>
            </a:r>
          </a:p>
          <a:p>
            <a:pPr marL="457200" lvl="1" indent="0">
              <a:buNone/>
            </a:pPr>
            <a:endParaRPr lang="fi-FI" dirty="0"/>
          </a:p>
          <a:p>
            <a:pPr marL="0" indent="0">
              <a:buNone/>
            </a:pPr>
            <a:r>
              <a:rPr lang="fi-FI" b="1" dirty="0"/>
              <a:t>Vaatimustietokanta on </a:t>
            </a:r>
            <a:r>
              <a:rPr lang="fi-FI" dirty="0"/>
              <a:t>Väyläomaisuustiedon ominaisuustietovaatimusten </a:t>
            </a:r>
            <a:r>
              <a:rPr lang="fi-FI" b="1" dirty="0"/>
              <a:t>”yksi totuuden lähde”, </a:t>
            </a:r>
            <a:r>
              <a:rPr lang="fi-FI" dirty="0"/>
              <a:t>joka mahdollistaa niiden laadukkaan, ajantasaisen ja </a:t>
            </a:r>
            <a:r>
              <a:rPr lang="fi-FI" b="1" dirty="0"/>
              <a:t>automatisoidun hyödyntämisen </a:t>
            </a:r>
            <a:r>
              <a:rPr lang="fi-FI" dirty="0"/>
              <a:t>eri prosesseissa ja järjestelmissä.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13D372EF-FBED-9B09-41B4-5A6765A833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4A0EF-951A-4343-A672-F31B58E6828E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66609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tsikko 5">
            <a:extLst>
              <a:ext uri="{FF2B5EF4-FFF2-40B4-BE49-F238E27FC236}">
                <a16:creationId xmlns:a16="http://schemas.microsoft.com/office/drawing/2014/main" id="{D9E91353-C54F-CB43-D8D0-F394CBD75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Tekstimuotoiset vaatimukset vs. tietovaatimukset (RATO 4)</a:t>
            </a:r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5BC49D92-7CA1-63A4-96A4-D03F86DE5E9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7163" y="1778907"/>
            <a:ext cx="4548417" cy="4942567"/>
          </a:xfrm>
          <a:ln>
            <a:solidFill>
              <a:schemeClr val="tx1"/>
            </a:solidFill>
          </a:ln>
        </p:spPr>
        <p:txBody>
          <a:bodyPr/>
          <a:lstStyle/>
          <a:p>
            <a:pPr marL="0" indent="0">
              <a:buNone/>
            </a:pPr>
            <a:r>
              <a:rPr lang="fi-FI" b="1"/>
              <a:t>Tekstimuotoiset vaatimukset         </a:t>
            </a:r>
          </a:p>
          <a:p>
            <a:pPr marL="0" indent="0">
              <a:buNone/>
            </a:pPr>
            <a:endParaRPr lang="fi-FI"/>
          </a:p>
        </p:txBody>
      </p:sp>
      <p:sp>
        <p:nvSpPr>
          <p:cNvPr id="8" name="Tekstin paikkamerkki 7">
            <a:extLst>
              <a:ext uri="{FF2B5EF4-FFF2-40B4-BE49-F238E27FC236}">
                <a16:creationId xmlns:a16="http://schemas.microsoft.com/office/drawing/2014/main" id="{FF2F4834-08FB-119A-17F5-CA7FF128A20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426809" y="1778908"/>
            <a:ext cx="6609145" cy="4942566"/>
          </a:xfrm>
          <a:ln>
            <a:solidFill>
              <a:schemeClr val="tx1"/>
            </a:solidFill>
          </a:ln>
        </p:spPr>
        <p:txBody>
          <a:bodyPr/>
          <a:lstStyle/>
          <a:p>
            <a:pPr marL="0" indent="0">
              <a:buNone/>
            </a:pPr>
            <a:r>
              <a:rPr lang="fi-FI" b="1"/>
              <a:t>Tietovaatimus</a:t>
            </a:r>
          </a:p>
          <a:p>
            <a:pPr marL="0" indent="0">
              <a:buNone/>
            </a:pPr>
            <a:endParaRPr lang="fi-FI" b="1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87E1BC2E-F28A-6018-91A4-2DDB478359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4A0EF-951A-4343-A672-F31B58E6828E}" type="slidenum">
              <a:rPr lang="en-US" smtClean="0"/>
              <a:pPr/>
              <a:t>19</a:t>
            </a:fld>
            <a:endParaRPr lang="en-US"/>
          </a:p>
        </p:txBody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F0FD9502-4AB8-06EC-AB7B-A2C726CC71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7742" y="2259219"/>
            <a:ext cx="6440807" cy="3756062"/>
          </a:xfrm>
          <a:prstGeom prst="rect">
            <a:avLst/>
          </a:prstGeom>
        </p:spPr>
      </p:pic>
      <p:pic>
        <p:nvPicPr>
          <p:cNvPr id="14" name="Kuva 13">
            <a:extLst>
              <a:ext uri="{FF2B5EF4-FFF2-40B4-BE49-F238E27FC236}">
                <a16:creationId xmlns:a16="http://schemas.microsoft.com/office/drawing/2014/main" id="{01DF7CD5-040C-5EBC-7862-98088C23BE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7456" y="2226302"/>
            <a:ext cx="4266509" cy="441258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6" name="Tekstiruutu 15">
            <a:extLst>
              <a:ext uri="{FF2B5EF4-FFF2-40B4-BE49-F238E27FC236}">
                <a16:creationId xmlns:a16="http://schemas.microsoft.com/office/drawing/2014/main" id="{5351538F-C446-B3C0-D839-9FA1202A226D}"/>
              </a:ext>
            </a:extLst>
          </p:cNvPr>
          <p:cNvSpPr txBox="1"/>
          <p:nvPr/>
        </p:nvSpPr>
        <p:spPr>
          <a:xfrm>
            <a:off x="4946518" y="1867703"/>
            <a:ext cx="7573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b="1" err="1"/>
              <a:t>vs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406177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C217D81-D574-FA01-DC1E-FD581914A7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162006" cy="1325563"/>
          </a:xfrm>
        </p:spPr>
        <p:txBody>
          <a:bodyPr anchor="ctr">
            <a:normAutofit/>
          </a:bodyPr>
          <a:lstStyle/>
          <a:p>
            <a:r>
              <a:rPr lang="fi-FI" dirty="0"/>
              <a:t>Agenda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A71CB4AB-6C0E-2837-DFD5-1EDB0E74A27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813968"/>
            <a:ext cx="4177938" cy="4320000"/>
          </a:xfrm>
        </p:spPr>
        <p:txBody>
          <a:bodyPr>
            <a:normAutofit/>
          </a:bodyPr>
          <a:lstStyle/>
          <a:p>
            <a:r>
              <a:rPr lang="fi-FI" sz="2000" dirty="0"/>
              <a:t>Ajankohtaiset kuulumiset</a:t>
            </a:r>
            <a:br>
              <a:rPr lang="fi-FI" sz="2000" dirty="0"/>
            </a:br>
            <a:r>
              <a:rPr lang="fi-FI" sz="2000" dirty="0"/>
              <a:t>Ilkka Aaltonen, Väylävirasto</a:t>
            </a:r>
          </a:p>
          <a:p>
            <a:r>
              <a:rPr lang="fi-FI" sz="2000" dirty="0"/>
              <a:t>Vaatimustietokanta ja sen vaikutukset tiestötiedonhallintaan tulevaisuudessa</a:t>
            </a:r>
            <a:br>
              <a:rPr lang="fi-FI" sz="2000" dirty="0"/>
            </a:br>
            <a:r>
              <a:rPr lang="fi-FI" sz="2000" dirty="0"/>
              <a:t>Niklas Fieandt</a:t>
            </a:r>
            <a:r>
              <a:rPr lang="fi-FI" dirty="0"/>
              <a:t>, Väylävirasto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312460A8-342A-7E81-0AD9-26F39BD48FD4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09" r="19409"/>
          <a:stretch/>
        </p:blipFill>
        <p:spPr>
          <a:xfrm>
            <a:off x="4732800" y="10"/>
            <a:ext cx="7459200" cy="6857990"/>
          </a:xfrm>
          <a:noFill/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BED2E65-B025-4001-B944-5417E97FEE90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857249" y="6356350"/>
            <a:ext cx="561975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6BD4A0EF-951A-4343-A672-F31B58E6828E}" type="slidenum">
              <a:rPr lang="en-US" smtClean="0"/>
              <a:pPr>
                <a:spcAft>
                  <a:spcPts val="600"/>
                </a:spcAft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946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12C38C2-9477-8AEE-C176-B884FA1C90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Väyläomaisuuden elinkaaren </a:t>
            </a:r>
            <a:r>
              <a:rPr lang="fi-FI" dirty="0" err="1"/>
              <a:t>tiedonhallinnan</a:t>
            </a:r>
            <a:r>
              <a:rPr lang="fi-FI" dirty="0"/>
              <a:t> kehitysohjelma - VETO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4A0F8B79-1234-6B15-395F-92C31527FCF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199" y="1775860"/>
            <a:ext cx="5317801" cy="4161600"/>
          </a:xfrm>
        </p:spPr>
        <p:txBody>
          <a:bodyPr>
            <a:normAutofit fontScale="92500"/>
          </a:bodyPr>
          <a:lstStyle/>
          <a:p>
            <a:r>
              <a:rPr lang="fi-FI" dirty="0"/>
              <a:t>Väylävirastossa on vuodesta 2021 alkaen tehty useita selvityksiä, joissa tutkittu tiedon virtaamiseen tarvittavia työkaluja ja/tai palveluita </a:t>
            </a:r>
          </a:p>
          <a:p>
            <a:pPr lvl="1"/>
            <a:r>
              <a:rPr lang="fi-FI" dirty="0"/>
              <a:t>esim. </a:t>
            </a:r>
            <a:r>
              <a:rPr lang="fi-FI" dirty="0" err="1"/>
              <a:t>bSDD</a:t>
            </a:r>
            <a:r>
              <a:rPr lang="fi-FI" dirty="0"/>
              <a:t> (</a:t>
            </a:r>
            <a:r>
              <a:rPr lang="fi-FI" dirty="0" err="1"/>
              <a:t>building</a:t>
            </a:r>
            <a:r>
              <a:rPr lang="fi-FI" dirty="0"/>
              <a:t> Smart Data Dictionary), Vaatimustietokanta-palvelu, </a:t>
            </a:r>
            <a:r>
              <a:rPr lang="fi-FI" dirty="0" err="1"/>
              <a:t>Inframaatti</a:t>
            </a:r>
            <a:r>
              <a:rPr lang="fi-FI" dirty="0"/>
              <a:t> – IFC-konvertteri </a:t>
            </a:r>
          </a:p>
          <a:p>
            <a:pPr lvl="1"/>
            <a:r>
              <a:rPr lang="fi-FI" dirty="0"/>
              <a:t>Lisäksi osallistuttu Tampereen Yliopiston </a:t>
            </a:r>
            <a:r>
              <a:rPr lang="fi-FI" dirty="0" err="1"/>
              <a:t>ProDigial</a:t>
            </a:r>
            <a:r>
              <a:rPr lang="fi-FI" dirty="0"/>
              <a:t>-tutkimusohjelmaan vuodesta 2020 alkaen. </a:t>
            </a:r>
          </a:p>
          <a:p>
            <a:pPr lvl="2"/>
            <a:r>
              <a:rPr lang="fi-FI" dirty="0"/>
              <a:t>Viimeisin tutkimustyö </a:t>
            </a:r>
            <a:r>
              <a:rPr lang="fi-FI" i="1" dirty="0"/>
              <a:t>Rekisteritietojen hyödyntäminen lähtötietoaineistona </a:t>
            </a:r>
            <a:r>
              <a:rPr lang="fi-FI" dirty="0"/>
              <a:t>valmistunut vuoden 2025 lopussa.</a:t>
            </a:r>
          </a:p>
          <a:p>
            <a:r>
              <a:rPr lang="fi-FI" i="1" dirty="0"/>
              <a:t>VM 14.3.2026: ”Hanke on kannatettava ja se luo pohjaa pitkälle tulevaisuuteen vakioidessaan toimintaympäristöä.”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640F14BB-3C1E-0F45-00F4-0623AFED2C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4A0EF-951A-4343-A672-F31B58E6828E}" type="slidenum">
              <a:rPr lang="en-US" smtClean="0"/>
              <a:pPr/>
              <a:t>20</a:t>
            </a:fld>
            <a:endParaRPr lang="en-US"/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827DEA0B-759A-0432-E708-8083C959AB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91379" y="2580361"/>
            <a:ext cx="5239543" cy="2552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1701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BD335A6-59C0-BCA8-BD0F-E2ECA0BED5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7249" y="0"/>
            <a:ext cx="9229116" cy="625475"/>
          </a:xfrm>
        </p:spPr>
        <p:txBody>
          <a:bodyPr>
            <a:normAutofit fontScale="90000"/>
          </a:bodyPr>
          <a:lstStyle/>
          <a:p>
            <a:r>
              <a:rPr lang="fi-FI" dirty="0"/>
              <a:t>VETO-kokonaisuus -&gt; Miten hyödytään tästä?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0A3EE8DF-A7DA-1E0A-A22A-6D24901798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4A0EF-951A-4343-A672-F31B58E6828E}" type="slidenum">
              <a:rPr lang="en-US" smtClean="0"/>
              <a:pPr/>
              <a:t>21</a:t>
            </a:fld>
            <a:endParaRPr lang="en-US"/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A1581577-DAF1-F8FB-830C-0BB9C2617A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133" y="555195"/>
            <a:ext cx="9818232" cy="6302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99403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97D976C-E918-04B2-5B0F-B8B18271D3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Aikataulu, </a:t>
            </a:r>
            <a:r>
              <a:rPr lang="fi-FI" u="sng" dirty="0"/>
              <a:t>luonnos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CA68FD35-FEAF-1B5B-2410-0D8285DD14C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199" y="1775860"/>
            <a:ext cx="5439509" cy="4161600"/>
          </a:xfrm>
          <a:ln>
            <a:solidFill>
              <a:schemeClr val="accent1"/>
            </a:solidFill>
          </a:ln>
        </p:spPr>
        <p:txBody>
          <a:bodyPr/>
          <a:lstStyle/>
          <a:p>
            <a:r>
              <a:rPr lang="fi-FI" dirty="0"/>
              <a:t>Kilpailutus kevät 2026</a:t>
            </a:r>
          </a:p>
          <a:p>
            <a:r>
              <a:rPr lang="fi-FI" dirty="0"/>
              <a:t>Suunnittelu kevät-syksy 2026</a:t>
            </a:r>
          </a:p>
          <a:p>
            <a:r>
              <a:rPr lang="fi-FI" dirty="0"/>
              <a:t>Toteutus loppuvuosi 2026-2027</a:t>
            </a:r>
          </a:p>
          <a:p>
            <a:r>
              <a:rPr lang="fi-FI" b="1" dirty="0"/>
              <a:t>MVP</a:t>
            </a:r>
            <a:r>
              <a:rPr lang="fi-FI" dirty="0"/>
              <a:t> Q2/2027</a:t>
            </a:r>
          </a:p>
          <a:p>
            <a:r>
              <a:rPr lang="fi-FI" dirty="0"/>
              <a:t>Testaaminen Q3/2027</a:t>
            </a:r>
          </a:p>
          <a:p>
            <a:r>
              <a:rPr lang="fi-FI" dirty="0"/>
              <a:t>Pilotointi Q4/2027 - Q1/2028</a:t>
            </a:r>
          </a:p>
          <a:p>
            <a:r>
              <a:rPr lang="fi-FI" dirty="0"/>
              <a:t>Käyttöönotto Q2/2028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04CE2027-F9B8-9C81-CFD0-840AD8A929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4A0EF-951A-4343-A672-F31B58E6828E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6" name="Tekstin paikkamerkki 2">
            <a:extLst>
              <a:ext uri="{FF2B5EF4-FFF2-40B4-BE49-F238E27FC236}">
                <a16:creationId xmlns:a16="http://schemas.microsoft.com/office/drawing/2014/main" id="{2E975073-EE16-793B-5370-42ADF7727EDB}"/>
              </a:ext>
            </a:extLst>
          </p:cNvPr>
          <p:cNvSpPr txBox="1">
            <a:spLocks/>
          </p:cNvSpPr>
          <p:nvPr/>
        </p:nvSpPr>
        <p:spPr>
          <a:xfrm>
            <a:off x="6277708" y="1775860"/>
            <a:ext cx="5439509" cy="4161600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84400" indent="-2844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rgbClr val="0065AF"/>
              </a:buClr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1600" indent="-2844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rgbClr val="0065AF"/>
              </a:buClr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7200" indent="-1728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rgbClr val="0065AF"/>
              </a:buClr>
              <a:buFont typeface="Arial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1728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rgbClr val="0065AF"/>
              </a:buClr>
              <a:buFont typeface="Arial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1728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rgbClr val="0065AF"/>
              </a:buClr>
              <a:buFont typeface="Arial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dirty="0"/>
              <a:t>Viestintä alkaen 2026</a:t>
            </a:r>
          </a:p>
          <a:p>
            <a:r>
              <a:rPr lang="fi-FI" dirty="0"/>
              <a:t>Prosessimuutokset 2027</a:t>
            </a:r>
          </a:p>
          <a:p>
            <a:pPr lvl="1"/>
            <a:r>
              <a:rPr lang="fi-FI" dirty="0"/>
              <a:t>Ohjetuotanto</a:t>
            </a:r>
          </a:p>
          <a:p>
            <a:pPr lvl="1"/>
            <a:r>
              <a:rPr lang="fi-FI" dirty="0"/>
              <a:t>Hankintaohjeistus</a:t>
            </a:r>
          </a:p>
          <a:p>
            <a:pPr lvl="1"/>
            <a:r>
              <a:rPr lang="fi-FI" dirty="0"/>
              <a:t>Sopimuskäytännöt</a:t>
            </a:r>
          </a:p>
          <a:p>
            <a:r>
              <a:rPr lang="fi-FI" dirty="0"/>
              <a:t>Koulutukset Q1/2028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86293781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000364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37022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FED2BF26-9EBB-E9A2-0423-07F46079ECAE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" y="10"/>
            <a:ext cx="12191980" cy="6857990"/>
          </a:xfrm>
          <a:noFill/>
        </p:spPr>
      </p:pic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799188E9-759D-A41F-B371-7FD8009BC6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0" y="4589338"/>
            <a:ext cx="12192000" cy="792000"/>
          </a:xfrm>
        </p:spPr>
        <p:txBody>
          <a:bodyPr>
            <a:normAutofit/>
          </a:bodyPr>
          <a:lstStyle/>
          <a:p>
            <a:r>
              <a:rPr lang="fi-FI" dirty="0"/>
              <a:t>Ilkka Aaltonen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A2DFC2DE-EAA8-9122-95BB-58537E96A69D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0" y="3510000"/>
            <a:ext cx="12192000" cy="1080000"/>
          </a:xfrm>
        </p:spPr>
        <p:txBody>
          <a:bodyPr anchor="b">
            <a:normAutofit/>
          </a:bodyPr>
          <a:lstStyle/>
          <a:p>
            <a:r>
              <a:rPr lang="fi-FI" dirty="0"/>
              <a:t>Ajankohtaiset kuulumiset</a:t>
            </a:r>
          </a:p>
        </p:txBody>
      </p:sp>
    </p:spTree>
    <p:extLst>
      <p:ext uri="{BB962C8B-B14F-4D97-AF65-F5344CB8AC3E}">
        <p14:creationId xmlns:p14="http://schemas.microsoft.com/office/powerpoint/2010/main" val="26921230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721DC2-4EF7-F7F6-DFD1-93178A211E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4333" y="127001"/>
            <a:ext cx="8029575" cy="596900"/>
          </a:xfrm>
        </p:spPr>
        <p:txBody>
          <a:bodyPr/>
          <a:lstStyle/>
          <a:p>
            <a:r>
              <a:rPr lang="fi-FI" dirty="0"/>
              <a:t>Ajankohtaiset kuulumiset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B522AD-0328-DC00-FB8F-FFD87DCFB85B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6BD4A0EF-951A-4343-A672-F31B58E6828E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7C957CFA-6EC1-5D78-D589-889EA065796B}"/>
              </a:ext>
            </a:extLst>
          </p:cNvPr>
          <p:cNvSpPr txBox="1">
            <a:spLocks/>
          </p:cNvSpPr>
          <p:nvPr/>
        </p:nvSpPr>
        <p:spPr>
          <a:xfrm>
            <a:off x="60384" y="723901"/>
            <a:ext cx="4871861" cy="6134100"/>
          </a:xfrm>
          <a:prstGeom prst="rect">
            <a:avLst/>
          </a:prstGeom>
        </p:spPr>
        <p:txBody>
          <a:bodyPr>
            <a:normAutofit fontScale="25000" lnSpcReduction="20000"/>
          </a:bodyPr>
          <a:lstStyle>
            <a:lvl1pPr marL="284400" indent="-2844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Clr>
                <a:srgbClr val="0065AF"/>
              </a:buClr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1600" indent="-2844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Clr>
                <a:srgbClr val="0065AF"/>
              </a:buClr>
              <a:buFont typeface="Arial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7200" indent="-1728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Clr>
                <a:srgbClr val="0065AF"/>
              </a:buClr>
              <a:buFont typeface="Arial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1728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Clr>
                <a:srgbClr val="0065AF"/>
              </a:buClr>
              <a:buFont typeface="Arial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1728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Clr>
                <a:srgbClr val="0065AF"/>
              </a:buClr>
              <a:buFont typeface="Arial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fi-FI" sz="6400" b="1" dirty="0">
                <a:solidFill>
                  <a:schemeClr val="accent4"/>
                </a:solidFill>
              </a:rPr>
              <a:t>Data</a:t>
            </a:r>
          </a:p>
          <a:p>
            <a:pPr lvl="1"/>
            <a:r>
              <a:rPr lang="fi-FI" sz="4000" dirty="0"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Sorateiden ojanpohjiin liittyviä ominaisuustietoja viedään järjestelmään. TIETOJEN VIENTI MAALISSA.</a:t>
            </a:r>
          </a:p>
          <a:p>
            <a:pPr lvl="2"/>
            <a:r>
              <a:rPr lang="fi-FI" sz="3800" dirty="0"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Ojan pohjat: kaikki tiedot viety järjestelmään</a:t>
            </a:r>
          </a:p>
          <a:p>
            <a:pPr lvl="2"/>
            <a:r>
              <a:rPr lang="fi-FI" sz="3800" dirty="0"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Levikkeet (tyyppi: kohtauspaikat): valmis</a:t>
            </a:r>
          </a:p>
          <a:p>
            <a:pPr lvl="2"/>
            <a:r>
              <a:rPr lang="fi-FI" sz="3800" dirty="0"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Liikennemerkit ja pylväät (kohtaamispaikkamerkit): valmis</a:t>
            </a:r>
          </a:p>
          <a:p>
            <a:pPr lvl="2"/>
            <a:r>
              <a:rPr lang="fi-FI" sz="4000" dirty="0"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Sorateiden leveystiedot viety myös järjestelmään</a:t>
            </a:r>
          </a:p>
          <a:p>
            <a:pPr lvl="1"/>
            <a:r>
              <a:rPr lang="fi-FI" sz="4200" dirty="0"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PTM mittausten mittausohjelmat järjestelmässä molempien toimittajien osalta</a:t>
            </a:r>
          </a:p>
          <a:p>
            <a:pPr lvl="2"/>
            <a:r>
              <a:rPr lang="fi-FI" sz="3600" dirty="0"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Itse mittauksia aletaan tuomaan järjestelmään hyvin pian</a:t>
            </a:r>
          </a:p>
          <a:p>
            <a:pPr lvl="1"/>
            <a:r>
              <a:rPr lang="fi-FI" sz="4000" dirty="0"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Operointi on muuttanut kaikki vanhat viherhoitoluokat uusiin VH luokkiin lukuun ottamatta Y -luokkia uusille 2027 alkaville hoidon urakoille.</a:t>
            </a:r>
          </a:p>
          <a:p>
            <a:pPr lvl="1"/>
            <a:endParaRPr lang="fi-FI" sz="3800" dirty="0">
              <a:ea typeface="Calibri" panose="020F0502020204030204" pitchFamily="34" charset="0"/>
              <a:cs typeface="Calibri" panose="020F0502020204030204" pitchFamily="34" charset="0"/>
              <a:sym typeface="Wingdings" panose="05000000000000000000" pitchFamily="2" charset="2"/>
            </a:endParaRPr>
          </a:p>
          <a:p>
            <a:pPr marL="457200" lvl="1" indent="0">
              <a:buNone/>
            </a:pPr>
            <a:endParaRPr lang="fi-FI" sz="4000" dirty="0">
              <a:ea typeface="Calibri" panose="020F0502020204030204" pitchFamily="34" charset="0"/>
              <a:cs typeface="Calibri" panose="020F0502020204030204" pitchFamily="34" charset="0"/>
              <a:sym typeface="Wingdings" panose="05000000000000000000" pitchFamily="2" charset="2"/>
            </a:endParaRPr>
          </a:p>
          <a:p>
            <a:pPr marL="457200" lvl="1" indent="0">
              <a:buNone/>
            </a:pPr>
            <a:endParaRPr lang="fi-FI" sz="4000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lvl="1" indent="0">
              <a:buNone/>
            </a:pPr>
            <a:endParaRPr lang="fi-FI" sz="4000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r>
              <a:rPr lang="fi-FI" sz="4000" dirty="0">
                <a:ea typeface="Calibri" panose="020F0502020204030204" pitchFamily="34" charset="0"/>
                <a:cs typeface="Calibri" panose="020F0502020204030204" pitchFamily="34" charset="0"/>
              </a:rPr>
              <a:t>Uusia valaistusurakoihin liittyä palvelusopimuksia viedään Uudenmaan osalta järjestelmään kun tieto saadaan operointiin. </a:t>
            </a:r>
          </a:p>
          <a:p>
            <a:pPr marL="457200" lvl="1" indent="0">
              <a:buNone/>
            </a:pPr>
            <a:endParaRPr lang="fi-FI" sz="4000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lvl="1" indent="0">
              <a:buNone/>
            </a:pPr>
            <a:r>
              <a:rPr lang="fi-FI" sz="4000" dirty="0">
                <a:ea typeface="Calibri" panose="020F0502020204030204" pitchFamily="34" charset="0"/>
                <a:cs typeface="Calibri" panose="020F0502020204030204" pitchFamily="34" charset="0"/>
              </a:rPr>
              <a:t>Tukiklinikka materiaaleissa lisää dataan liittyvää: </a:t>
            </a:r>
            <a:r>
              <a:rPr lang="fi-FI" sz="4000" dirty="0">
                <a:ea typeface="Calibri" panose="020F0502020204030204" pitchFamily="34" charset="0"/>
                <a:cs typeface="Calibri" panose="020F0502020204030204" pitchFamily="34" charset="0"/>
                <a:hlinkClick r:id="rId2"/>
              </a:rPr>
              <a:t>https://ohje.velho.vaylapilvi.fi/tievelho/koulutukset-ja-tilaisuudet/tievelhon-tietojen-yllapidon-tukiklinikka/</a:t>
            </a:r>
            <a:endParaRPr lang="fi-FI" sz="4000" dirty="0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AB42E21A-2BE3-E190-1F2E-ADB8F9E3EEED}"/>
              </a:ext>
            </a:extLst>
          </p:cNvPr>
          <p:cNvSpPr txBox="1">
            <a:spLocks/>
          </p:cNvSpPr>
          <p:nvPr/>
        </p:nvSpPr>
        <p:spPr>
          <a:xfrm>
            <a:off x="4932246" y="1388853"/>
            <a:ext cx="4771662" cy="4166648"/>
          </a:xfrm>
          <a:prstGeom prst="rect">
            <a:avLst/>
          </a:prstGeom>
        </p:spPr>
        <p:txBody>
          <a:bodyPr>
            <a:normAutofit fontScale="70000" lnSpcReduction="20000"/>
          </a:bodyPr>
          <a:lstStyle>
            <a:lvl1pPr marL="284400" indent="-2844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Clr>
                <a:srgbClr val="0065AF"/>
              </a:buClr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1600" indent="-2844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Clr>
                <a:srgbClr val="0065AF"/>
              </a:buClr>
              <a:buFont typeface="Arial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7200" indent="-1728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Clr>
                <a:srgbClr val="0065AF"/>
              </a:buClr>
              <a:buFont typeface="Arial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1728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Clr>
                <a:srgbClr val="0065AF"/>
              </a:buClr>
              <a:buFont typeface="Arial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1728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Clr>
                <a:srgbClr val="0065AF"/>
              </a:buClr>
              <a:buFont typeface="Arial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fi-FI" sz="2800" b="1" dirty="0">
                <a:solidFill>
                  <a:schemeClr val="accent4"/>
                </a:solidFill>
              </a:rPr>
              <a:t>Määrittely</a:t>
            </a:r>
          </a:p>
          <a:p>
            <a:pPr lvl="1"/>
            <a:r>
              <a:rPr lang="fi-FI" sz="2300" dirty="0">
                <a:latin typeface="+mj-lt"/>
              </a:rPr>
              <a:t>Tiealueen poikkileikkauksen kohteiden sijaintigeometrian mallinnussäännöt</a:t>
            </a:r>
          </a:p>
          <a:p>
            <a:pPr lvl="2"/>
            <a:r>
              <a:rPr lang="fi-FI" sz="2300" dirty="0">
                <a:latin typeface="+mj-lt"/>
              </a:rPr>
              <a:t>On aloitettu käyttötapausten tunnistaminen kunnossapidon asiantuntijoiden kanssa</a:t>
            </a:r>
          </a:p>
          <a:p>
            <a:pPr marL="1427400" lvl="3" indent="0">
              <a:buNone/>
            </a:pPr>
            <a:endParaRPr lang="fi-FI" sz="2300" dirty="0">
              <a:latin typeface="+mj-lt"/>
            </a:endParaRPr>
          </a:p>
          <a:p>
            <a:pPr lvl="1"/>
            <a:r>
              <a:rPr lang="fi-FI" sz="2300" dirty="0">
                <a:latin typeface="+mj-lt"/>
              </a:rPr>
              <a:t>Ohjesivujen uudistaminen aloitettu</a:t>
            </a:r>
          </a:p>
          <a:p>
            <a:pPr lvl="2"/>
            <a:r>
              <a:rPr lang="fi-FI" sz="2300" dirty="0">
                <a:latin typeface="+mj-lt"/>
              </a:rPr>
              <a:t>Ohjesivujen rakenne suunniteltu ja käytännön toteutus aloitettu</a:t>
            </a:r>
          </a:p>
          <a:p>
            <a:pPr lvl="2"/>
            <a:r>
              <a:rPr lang="fi-FI" sz="2300" dirty="0">
                <a:latin typeface="+mj-lt"/>
              </a:rPr>
              <a:t>Esittely tukiklinikalla pidetty 24.4</a:t>
            </a:r>
          </a:p>
          <a:p>
            <a:pPr lvl="3"/>
            <a:endParaRPr lang="fi-FI" sz="2300" dirty="0">
              <a:latin typeface="+mj-lt"/>
            </a:endParaRP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F38B084A-800F-84FC-4FE1-838B5FCEDB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249" y="4055575"/>
            <a:ext cx="1403137" cy="873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01860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1A9178-C4BE-4FA5-A646-7705E4806E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18C1CD-B924-39FC-CD44-0B894E8BE7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6"/>
            <a:ext cx="8029575" cy="687298"/>
          </a:xfrm>
        </p:spPr>
        <p:txBody>
          <a:bodyPr>
            <a:normAutofit fontScale="90000"/>
          </a:bodyPr>
          <a:lstStyle/>
          <a:p>
            <a:r>
              <a:rPr lang="fi-FI" dirty="0"/>
              <a:t>Ajankohtaiset kuulumiset — tekniset asiat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BA5262-FD70-DA89-46F0-551141DD0293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6BD4A0EF-951A-4343-A672-F31B58E6828E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53950BDA-4EF2-0451-76B5-A274FE3E637C}"/>
              </a:ext>
            </a:extLst>
          </p:cNvPr>
          <p:cNvSpPr txBox="1">
            <a:spLocks/>
          </p:cNvSpPr>
          <p:nvPr/>
        </p:nvSpPr>
        <p:spPr>
          <a:xfrm>
            <a:off x="405442" y="1052424"/>
            <a:ext cx="4058607" cy="5141342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284400" indent="-2844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Clr>
                <a:srgbClr val="0065AF"/>
              </a:buClr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1600" indent="-2844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Clr>
                <a:srgbClr val="0065AF"/>
              </a:buClr>
              <a:buFont typeface="Arial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7200" indent="-1728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Clr>
                <a:srgbClr val="0065AF"/>
              </a:buClr>
              <a:buFont typeface="Arial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1728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Clr>
                <a:srgbClr val="0065AF"/>
              </a:buClr>
              <a:buFont typeface="Arial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1728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Clr>
                <a:srgbClr val="0065AF"/>
              </a:buClr>
              <a:buFont typeface="Arial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fi-FI" sz="1400" b="1" dirty="0">
                <a:solidFill>
                  <a:schemeClr val="accent4"/>
                </a:solidFill>
              </a:rPr>
              <a:t>Käyttöliittymä</a:t>
            </a:r>
          </a:p>
          <a:p>
            <a:pPr marL="0" indent="0">
              <a:buFont typeface="Arial"/>
              <a:buNone/>
            </a:pPr>
            <a:r>
              <a:rPr lang="fi-FI" sz="1400" b="1" dirty="0">
                <a:solidFill>
                  <a:schemeClr val="accent4"/>
                </a:solidFill>
              </a:rPr>
              <a:t>Tuotantoon uutta torstaina</a:t>
            </a:r>
          </a:p>
          <a:p>
            <a:r>
              <a:rPr lang="fi-FI" sz="1400" dirty="0"/>
              <a:t>Välimäisissä varustevauriossa ja –toimenpiteissä kohdeluokka näkyviin tuloksiin</a:t>
            </a:r>
          </a:p>
          <a:p>
            <a:pPr lvl="1"/>
            <a:r>
              <a:rPr lang="fi-FI" sz="1200" dirty="0"/>
              <a:t>Vielä ei pysty hakemaan kuitenkaan kohdeluokalla</a:t>
            </a:r>
          </a:p>
          <a:p>
            <a:pPr marL="0" indent="0">
              <a:buFont typeface="Arial"/>
              <a:buNone/>
            </a:pPr>
            <a:r>
              <a:rPr lang="fi-FI" sz="1400" b="1" dirty="0">
                <a:solidFill>
                  <a:schemeClr val="accent4"/>
                </a:solidFill>
              </a:rPr>
              <a:t>Työn alla</a:t>
            </a:r>
          </a:p>
          <a:p>
            <a:r>
              <a:rPr lang="fi-FI" dirty="0"/>
              <a:t>PTM 100 metrin tunnusluvut tiekohdehakuun katseltavaksi.</a:t>
            </a:r>
          </a:p>
          <a:p>
            <a:r>
              <a:rPr lang="fi-FI" dirty="0"/>
              <a:t>Kohdekortin ylläpitotoiminnallisuudet.</a:t>
            </a:r>
          </a:p>
          <a:p>
            <a:pPr lvl="1"/>
            <a:r>
              <a:rPr lang="fi-FI" sz="1600" dirty="0"/>
              <a:t>Uuden luonnin osalta viimeisiä parannuksia menossa</a:t>
            </a:r>
          </a:p>
          <a:p>
            <a:r>
              <a:rPr lang="fi-FI" dirty="0"/>
              <a:t>Hakutoiminnallisuuksien pienkehitystä</a:t>
            </a:r>
          </a:p>
          <a:p>
            <a:r>
              <a:rPr lang="fi-FI" dirty="0"/>
              <a:t>Tieosuushaun jatkokehittäminen kaksi ajorataisuus käyttäjätestauksessa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C9D1099D-7DB4-EF1C-58EE-EE951E7E2787}"/>
              </a:ext>
            </a:extLst>
          </p:cNvPr>
          <p:cNvSpPr txBox="1">
            <a:spLocks/>
          </p:cNvSpPr>
          <p:nvPr/>
        </p:nvSpPr>
        <p:spPr>
          <a:xfrm>
            <a:off x="4636721" y="1690688"/>
            <a:ext cx="5447557" cy="4283392"/>
          </a:xfrm>
          <a:prstGeom prst="rect">
            <a:avLst/>
          </a:prstGeom>
        </p:spPr>
        <p:txBody>
          <a:bodyPr>
            <a:normAutofit fontScale="85000" lnSpcReduction="10000"/>
          </a:bodyPr>
          <a:lstStyle>
            <a:lvl1pPr marL="284400" indent="-2844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Clr>
                <a:srgbClr val="0065AF"/>
              </a:buClr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1600" indent="-2844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Clr>
                <a:srgbClr val="0065AF"/>
              </a:buClr>
              <a:buFont typeface="Arial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7200" indent="-1728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Clr>
                <a:srgbClr val="0065AF"/>
              </a:buClr>
              <a:buFont typeface="Arial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1728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Clr>
                <a:srgbClr val="0065AF"/>
              </a:buClr>
              <a:buFont typeface="Arial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1728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Clr>
                <a:srgbClr val="0065AF"/>
              </a:buClr>
              <a:buFont typeface="Arial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fi-FI" sz="1400" b="1" dirty="0">
                <a:solidFill>
                  <a:schemeClr val="accent4"/>
                </a:solidFill>
              </a:rPr>
              <a:t>Tietorakennemuutokset</a:t>
            </a:r>
          </a:p>
          <a:p>
            <a:r>
              <a:rPr lang="fi-FI" dirty="0"/>
              <a:t>Numerointi ominaisuus poistuu tiealueen poikkileikkaus kohteilta, koska päällekkäistä tietoa </a:t>
            </a:r>
            <a:r>
              <a:rPr lang="fi-FI" dirty="0" err="1"/>
              <a:t>sijaintitarkenteen</a:t>
            </a:r>
            <a:r>
              <a:rPr lang="fi-FI" dirty="0"/>
              <a:t> kanssa.</a:t>
            </a:r>
          </a:p>
          <a:p>
            <a:r>
              <a:rPr lang="fi-FI" dirty="0"/>
              <a:t>Liikennemerkeille uusi ominaisuus kriittisyysluokka tuotantoon torstaina.</a:t>
            </a:r>
          </a:p>
          <a:p>
            <a:r>
              <a:rPr lang="fi-FI" dirty="0"/>
              <a:t>Suoja-aluerakentaminen kohdeluokka muuttuu välimäisestä pistemäiseksi.</a:t>
            </a:r>
          </a:p>
          <a:p>
            <a:pPr marL="0" indent="0">
              <a:buNone/>
            </a:pPr>
            <a:endParaRPr lang="fi-FI" dirty="0">
              <a:ea typeface="Calibri" panose="020F0502020204030204" pitchFamily="34" charset="0"/>
              <a:cs typeface="Calibri" panose="020F0502020204030204" pitchFamily="34" charset="0"/>
              <a:hlinkClick r:id="rId2"/>
            </a:endParaRPr>
          </a:p>
          <a:p>
            <a:pPr marL="0" indent="0">
              <a:buNone/>
            </a:pPr>
            <a:endParaRPr lang="fi-FI" dirty="0">
              <a:ea typeface="Calibri" panose="020F0502020204030204" pitchFamily="34" charset="0"/>
              <a:cs typeface="Calibri" panose="020F0502020204030204" pitchFamily="34" charset="0"/>
              <a:hlinkClick r:id="rId2"/>
            </a:endParaRPr>
          </a:p>
          <a:p>
            <a:pPr marL="0" indent="0">
              <a:buNone/>
            </a:pPr>
            <a:r>
              <a:rPr lang="fi-FI" dirty="0">
                <a:ea typeface="Calibri" panose="020F0502020204030204" pitchFamily="34" charset="0"/>
                <a:cs typeface="Calibri" panose="020F0502020204030204" pitchFamily="34" charset="0"/>
                <a:hlinkClick r:id="rId2"/>
              </a:rPr>
              <a:t>https://ohje.velho.vaylapilvi.fi/tievelho/tietorakenne/tietorakennemuutokset/</a:t>
            </a:r>
            <a:endParaRPr lang="fi-FI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fi-FI" sz="1500" dirty="0"/>
          </a:p>
          <a:p>
            <a:endParaRPr lang="fi-FI" sz="1400" dirty="0"/>
          </a:p>
        </p:txBody>
      </p:sp>
    </p:spTree>
    <p:extLst>
      <p:ext uri="{BB962C8B-B14F-4D97-AF65-F5344CB8AC3E}">
        <p14:creationId xmlns:p14="http://schemas.microsoft.com/office/powerpoint/2010/main" val="10775565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02835F-908A-0E9D-AE5A-B44BAE5CBC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Koulutukset, klinikat &amp; vartit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317C63-C25A-6B11-5D84-A27B86643B3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199" y="1883728"/>
            <a:ext cx="5275272" cy="4161600"/>
          </a:xfrm>
        </p:spPr>
        <p:txBody>
          <a:bodyPr>
            <a:normAutofit/>
          </a:bodyPr>
          <a:lstStyle/>
          <a:p>
            <a:r>
              <a:rPr lang="fi-FI" sz="1400" dirty="0">
                <a:hlinkClick r:id="rId2"/>
              </a:rPr>
              <a:t>Tievelhovartit</a:t>
            </a:r>
            <a:endParaRPr lang="fi-FI" sz="1400" dirty="0"/>
          </a:p>
          <a:p>
            <a:pPr lvl="1"/>
            <a:r>
              <a:rPr lang="fi-FI" dirty="0"/>
              <a:t>Kevätkauden viimeinen vartti 2.6.2026.</a:t>
            </a:r>
          </a:p>
          <a:p>
            <a:pPr lvl="1"/>
            <a:r>
              <a:rPr lang="fi-FI" dirty="0"/>
              <a:t>Kesätauon jälkeen ensimmäinen syksykauden vartti 25.8.2026.</a:t>
            </a:r>
            <a:endParaRPr lang="fi-FI" dirty="0">
              <a:hlinkClick r:id="rId3"/>
            </a:endParaRPr>
          </a:p>
          <a:p>
            <a:r>
              <a:rPr lang="fi-FI" sz="1400" dirty="0">
                <a:hlinkClick r:id="rId3"/>
              </a:rPr>
              <a:t>Velhon tukiklinikka</a:t>
            </a:r>
            <a:r>
              <a:rPr lang="fi-FI" sz="1400" dirty="0"/>
              <a:t>, 12.6 viimeinen tukiklinikka, 14.8 syksyllä alkaa uudestaan.</a:t>
            </a:r>
          </a:p>
          <a:p>
            <a:r>
              <a:rPr lang="fi-FI" sz="1400" dirty="0">
                <a:hlinkClick r:id="rId4"/>
              </a:rPr>
              <a:t>Velhon koulutukset</a:t>
            </a:r>
            <a:r>
              <a:rPr lang="fi-FI" sz="1400" dirty="0"/>
              <a:t>, uusista koulutuksista lisätietoa uutiskirjeessä, kutsut vielä lähettämättä</a:t>
            </a:r>
          </a:p>
          <a:p>
            <a:r>
              <a:rPr lang="fi-FI" sz="1400" dirty="0"/>
              <a:t>Uutiskirje julkaistu: </a:t>
            </a:r>
            <a:r>
              <a:rPr lang="fi-FI" sz="1400" dirty="0">
                <a:hlinkClick r:id="rId5"/>
              </a:rPr>
              <a:t>https://vayla.creamailer.fi/email/695f96da1d41e</a:t>
            </a:r>
            <a:r>
              <a:rPr lang="fi-FI" sz="1400" dirty="0"/>
              <a:t>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ECCD3FE-2C8C-71A1-B777-8AA4D013F6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4A0EF-951A-4343-A672-F31B58E6828E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6" name="Scroll: Vertical 4">
            <a:extLst>
              <a:ext uri="{FF2B5EF4-FFF2-40B4-BE49-F238E27FC236}">
                <a16:creationId xmlns:a16="http://schemas.microsoft.com/office/drawing/2014/main" id="{D07AE0B2-71EF-E8CB-FCFE-D9D7981C6909}"/>
              </a:ext>
            </a:extLst>
          </p:cNvPr>
          <p:cNvSpPr/>
          <p:nvPr/>
        </p:nvSpPr>
        <p:spPr>
          <a:xfrm>
            <a:off x="6492240" y="1883728"/>
            <a:ext cx="4064000" cy="4161600"/>
          </a:xfrm>
          <a:prstGeom prst="roundRect">
            <a:avLst>
              <a:gd name="adj" fmla="val 7843"/>
            </a:avLst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108000"/>
            <a:r>
              <a:rPr lang="fi-FI" sz="1400" b="1" dirty="0">
                <a:solidFill>
                  <a:schemeClr val="bg1"/>
                </a:solidFill>
              </a:rPr>
              <a:t>5.5.2026</a:t>
            </a:r>
            <a:r>
              <a:rPr lang="fi-FI" sz="1400" dirty="0">
                <a:solidFill>
                  <a:schemeClr val="bg1"/>
                </a:solidFill>
              </a:rPr>
              <a:t>	 Vaatimustietokanta ja sen vaikutukset tiestötiedonhallintaan tulevaisuudessa</a:t>
            </a:r>
          </a:p>
          <a:p>
            <a:pPr marL="108000"/>
            <a:br>
              <a:rPr lang="fi-FI" sz="1400" b="1" dirty="0">
                <a:solidFill>
                  <a:schemeClr val="bg1"/>
                </a:solidFill>
              </a:rPr>
            </a:br>
            <a:r>
              <a:rPr lang="fi-FI" sz="1400" b="1" dirty="0">
                <a:solidFill>
                  <a:schemeClr val="bg1"/>
                </a:solidFill>
              </a:rPr>
              <a:t>19.5.2026</a:t>
            </a:r>
            <a:r>
              <a:rPr lang="fi-FI" sz="1400" dirty="0">
                <a:solidFill>
                  <a:schemeClr val="bg1"/>
                </a:solidFill>
              </a:rPr>
              <a:t> Elinvoimakeskuksen tiestötietoasiantuntijoiden työnkuvan esittelyä</a:t>
            </a:r>
          </a:p>
          <a:p>
            <a:pPr marL="108000"/>
            <a:br>
              <a:rPr lang="fi-FI" sz="1400" b="1" dirty="0">
                <a:solidFill>
                  <a:schemeClr val="bg1"/>
                </a:solidFill>
              </a:rPr>
            </a:br>
            <a:r>
              <a:rPr lang="fi-FI" sz="1400" b="1" dirty="0">
                <a:solidFill>
                  <a:schemeClr val="bg1"/>
                </a:solidFill>
              </a:rPr>
              <a:t>2.6.2026</a:t>
            </a:r>
            <a:r>
              <a:rPr lang="fi-FI" sz="1400" dirty="0">
                <a:solidFill>
                  <a:schemeClr val="bg1"/>
                </a:solidFill>
              </a:rPr>
              <a:t> Teiden kunnossapitotiedot analytiikkaraporteilla</a:t>
            </a:r>
          </a:p>
        </p:txBody>
      </p:sp>
    </p:spTree>
    <p:extLst>
      <p:ext uri="{BB962C8B-B14F-4D97-AF65-F5344CB8AC3E}">
        <p14:creationId xmlns:p14="http://schemas.microsoft.com/office/powerpoint/2010/main" val="16597158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FFD29A-563A-0065-45AA-C61F4613A0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6F4D16-AE72-83A0-3FF4-6D92E364A5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620329" cy="506143"/>
          </a:xfrm>
        </p:spPr>
        <p:txBody>
          <a:bodyPr>
            <a:normAutofit fontScale="90000"/>
          </a:bodyPr>
          <a:lstStyle/>
          <a:p>
            <a:r>
              <a:rPr lang="fi-FI" dirty="0"/>
              <a:t>Muuta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B84C5F-B20B-9CC8-4A06-A259F6CF93A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10553" y="1369488"/>
            <a:ext cx="6543930" cy="35400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i-FI" dirty="0"/>
              <a:t>Tie- ja Projektivelho ovat pois käytöstä </a:t>
            </a:r>
            <a:r>
              <a:rPr lang="fi-FI" b="1" dirty="0"/>
              <a:t>tiistaina 5.5.2026 klo 14 alkaen </a:t>
            </a:r>
            <a:r>
              <a:rPr lang="fi-FI" dirty="0"/>
              <a:t>säännöllisten huolto- ja päivitystoimenpiteiden vuoksi. Huoltokatkon arvioitu kesto on noin 4 tuntia.</a:t>
            </a:r>
          </a:p>
          <a:p>
            <a:pPr marL="0" indent="0">
              <a:buNone/>
            </a:pPr>
            <a:r>
              <a:rPr lang="fi-FI" dirty="0"/>
              <a:t>Huoltokatkon aikana Tie- ja Projektivelho ovat kokonaan pois käytöstä (koskien kaikkia järjestelmän osia, eli käyttöliittymää, rajapintoja ja palveluita).</a:t>
            </a:r>
          </a:p>
          <a:p>
            <a:pPr marL="0" indent="0">
              <a:buNone/>
            </a:pPr>
            <a:r>
              <a:rPr lang="fi-FI" dirty="0"/>
              <a:t>Pahoittelemme huoltokatkosta aiheutuvaa häiriötä ja kiitämme kärsivällisyydestä!</a:t>
            </a:r>
          </a:p>
          <a:p>
            <a:pPr marL="0" indent="0">
              <a:buNone/>
            </a:pPr>
            <a:endParaRPr lang="fi-FI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663678-2569-20C0-3214-FF8DB9913FBC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6BD4A0EF-951A-4343-A672-F31B58E6828E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56337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9DD29D-D1B2-7530-E7FF-A6E2A8342A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CB455F5B-4F1A-D4EA-57E8-83DCFDC2AAA8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DA2D91BF-BF02-BA22-AFE2-C75E01B1646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i-FI" dirty="0"/>
              <a:t>Niklas Fieandt, Väylävirasto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67FC0194-DFF7-4A80-90C4-0BC5DD2A5D15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>
            <a:normAutofit fontScale="77500" lnSpcReduction="20000"/>
          </a:bodyPr>
          <a:lstStyle/>
          <a:p>
            <a:r>
              <a:rPr lang="fi-FI" dirty="0"/>
              <a:t>Vaatimustietokanta ja sen vaikutukset tiestötiedonhallintaan tulevaisuudessa</a:t>
            </a:r>
          </a:p>
        </p:txBody>
      </p:sp>
    </p:spTree>
    <p:extLst>
      <p:ext uri="{BB962C8B-B14F-4D97-AF65-F5344CB8AC3E}">
        <p14:creationId xmlns:p14="http://schemas.microsoft.com/office/powerpoint/2010/main" val="17841967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Kuvan paikkamerkki 22">
            <a:extLst>
              <a:ext uri="{FF2B5EF4-FFF2-40B4-BE49-F238E27FC236}">
                <a16:creationId xmlns:a16="http://schemas.microsoft.com/office/drawing/2014/main" id="{A2684D60-BF90-233A-36D9-B6DA06B1396D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57" b="12157"/>
          <a:stretch>
            <a:fillRect/>
          </a:stretch>
        </p:blipFill>
        <p:spPr/>
      </p:pic>
      <p:pic>
        <p:nvPicPr>
          <p:cNvPr id="19" name="Kuvan paikkamerkki 18">
            <a:extLst>
              <a:ext uri="{FF2B5EF4-FFF2-40B4-BE49-F238E27FC236}">
                <a16:creationId xmlns:a16="http://schemas.microsoft.com/office/drawing/2014/main" id="{B48A7BF5-6B49-16B3-ADEE-180769F5EBE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61" b="5861"/>
          <a:stretch>
            <a:fillRect/>
          </a:stretch>
        </p:blipFill>
        <p:spPr/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AC1A0C6F-A31C-8334-209D-2C8ECB5D2CD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/>
              <a:t>Vaatimustietokanta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FDAB159A-C79D-DE07-5221-862DA47718A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fi-FI" b="1"/>
              <a:t>Tievelho -vartti</a:t>
            </a:r>
            <a:endParaRPr lang="fi-FI" b="1" dirty="0"/>
          </a:p>
        </p:txBody>
      </p:sp>
      <p:sp>
        <p:nvSpPr>
          <p:cNvPr id="6" name="Päivämäärän paikkamerkki 5">
            <a:extLst>
              <a:ext uri="{FF2B5EF4-FFF2-40B4-BE49-F238E27FC236}">
                <a16:creationId xmlns:a16="http://schemas.microsoft.com/office/drawing/2014/main" id="{0643ADCA-07B2-0F8F-5917-4B124436306D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fi-FI" dirty="0"/>
              <a:t>5.5.2026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2007635"/>
      </p:ext>
    </p:extLst>
  </p:cSld>
  <p:clrMapOvr>
    <a:masterClrMapping/>
  </p:clrMapOvr>
</p:sld>
</file>

<file path=ppt/theme/theme1.xml><?xml version="1.0" encoding="utf-8"?>
<a:theme xmlns:a="http://schemas.openxmlformats.org/drawingml/2006/main" name="vayla_uusi2023">
  <a:themeElements>
    <a:clrScheme name="Vayla_PP">
      <a:dk1>
        <a:srgbClr val="000000"/>
      </a:dk1>
      <a:lt1>
        <a:srgbClr val="FFFFFF"/>
      </a:lt1>
      <a:dk2>
        <a:srgbClr val="0065AF"/>
      </a:dk2>
      <a:lt2>
        <a:srgbClr val="8DCB6D"/>
      </a:lt2>
      <a:accent1>
        <a:srgbClr val="009BFF"/>
      </a:accent1>
      <a:accent2>
        <a:srgbClr val="00AFCB"/>
      </a:accent2>
      <a:accent3>
        <a:srgbClr val="FF5100"/>
      </a:accent3>
      <a:accent4>
        <a:srgbClr val="228848"/>
      </a:accent4>
      <a:accent5>
        <a:srgbClr val="E50083"/>
      </a:accent5>
      <a:accent6>
        <a:srgbClr val="FFC300"/>
      </a:accent6>
      <a:hlink>
        <a:srgbClr val="00AFCB"/>
      </a:hlink>
      <a:folHlink>
        <a:srgbClr val="49C2EF"/>
      </a:folHlink>
    </a:clrScheme>
    <a:fontScheme name="Mukautettu 1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yla_ilmeella_fi_uusi.potx" id="{6C74D751-B986-4A33-B5A6-081296BA73BF}" vid="{407FEAC4-691F-4246-A9FD-22A5F0DA5B18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livi_kameleon xmlns="" xmlns:xsi="http://www.w3.org/2001/XMLSchema-instance">
  <tyyppi>Esitys</tyyppi>
  <title/>
  <author/>
  <paivays>20.2.2023</paivays>
</livi_kameleon>
</file>

<file path=customXml/item2.xml><?xml version="1.0" encoding="utf-8"?>
<xml_kameleon>
  <dlevelofprotection/>
  <dconfidentiality/>
  <dsecrecy/>
  <ddecree/>
  <subtitle/>
</xml_kameleon>
</file>

<file path=customXml/itemProps1.xml><?xml version="1.0" encoding="utf-8"?>
<ds:datastoreItem xmlns:ds="http://schemas.openxmlformats.org/officeDocument/2006/customXml" ds:itemID="{7773B08A-1F14-4429-934D-0DFB4799E154}">
  <ds:schemaRefs>
    <ds:schemaRef ds:uri=""/>
  </ds:schemaRefs>
</ds:datastoreItem>
</file>

<file path=customXml/itemProps2.xml><?xml version="1.0" encoding="utf-8"?>
<ds:datastoreItem xmlns:ds="http://schemas.openxmlformats.org/officeDocument/2006/customXml" ds:itemID="{013051D8-32D5-4880-AAFB-8D74750EA7D2}">
  <ds:schemaRefs/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vayla_ilmeella_fi_uusi</Template>
  <TotalTime>4037</TotalTime>
  <Words>1999</Words>
  <Application>Microsoft Office PowerPoint</Application>
  <PresentationFormat>Laajakuva</PresentationFormat>
  <Paragraphs>319</Paragraphs>
  <Slides>24</Slides>
  <Notes>16</Notes>
  <HiddenSlides>0</HiddenSlides>
  <MMClips>0</MMClips>
  <ScaleCrop>false</ScaleCrop>
  <HeadingPairs>
    <vt:vector size="6" baseType="variant">
      <vt:variant>
        <vt:lpstr>Käytetyt fontit</vt:lpstr>
      </vt:variant>
      <vt:variant>
        <vt:i4>5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24</vt:i4>
      </vt:variant>
    </vt:vector>
  </HeadingPairs>
  <TitlesOfParts>
    <vt:vector size="30" baseType="lpstr">
      <vt:lpstr>Arial</vt:lpstr>
      <vt:lpstr>Calibri</vt:lpstr>
      <vt:lpstr>Felbridge Pro</vt:lpstr>
      <vt:lpstr>Google Sans</vt:lpstr>
      <vt:lpstr>Tahoma</vt:lpstr>
      <vt:lpstr>vayla_uusi2023</vt:lpstr>
      <vt:lpstr>Tievelhovartti</vt:lpstr>
      <vt:lpstr>Agenda</vt:lpstr>
      <vt:lpstr>PowerPoint-esitys</vt:lpstr>
      <vt:lpstr>Ajankohtaiset kuulumiset</vt:lpstr>
      <vt:lpstr>Ajankohtaiset kuulumiset — tekniset asiat</vt:lpstr>
      <vt:lpstr>Koulutukset, klinikat &amp; vartit</vt:lpstr>
      <vt:lpstr>Muuta</vt:lpstr>
      <vt:lpstr>PowerPoint-esitys</vt:lpstr>
      <vt:lpstr>Vaatimustietokanta</vt:lpstr>
      <vt:lpstr>Mistä vaatimustietokantapalvelussa on kyse?</vt:lpstr>
      <vt:lpstr>Mistä vaatimustietokantapalvelussa on kyse?</vt:lpstr>
      <vt:lpstr>Nykytila – tietovaatimusten hallinta</vt:lpstr>
      <vt:lpstr>Mikä muuttuu?</vt:lpstr>
      <vt:lpstr>Projektin tavoitteet ja mahdollisuudet</vt:lpstr>
      <vt:lpstr>Mitä tehdään eri tavalla?</vt:lpstr>
      <vt:lpstr>Missä kohtaa hanketta tämä näkyy?</vt:lpstr>
      <vt:lpstr>Tietovaatimusten hallinta (taustaprosessi)</vt:lpstr>
      <vt:lpstr>Projektin tulokset</vt:lpstr>
      <vt:lpstr>Tekstimuotoiset vaatimukset vs. tietovaatimukset (RATO 4)</vt:lpstr>
      <vt:lpstr>Väyläomaisuuden elinkaaren tiedonhallinnan kehitysohjelma - VETO</vt:lpstr>
      <vt:lpstr>VETO-kokonaisuus -&gt; Miten hyödytään tästä?</vt:lpstr>
      <vt:lpstr>Aikataulu, luonnos</vt:lpstr>
      <vt:lpstr>PowerPoint-esitys</vt:lpstr>
      <vt:lpstr>PowerPoint-esitys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Tielinen Joonas</dc:creator>
  <cp:keywords>Esitys</cp:keywords>
  <cp:lastModifiedBy>Aaltonen Ilkka</cp:lastModifiedBy>
  <cp:revision>47</cp:revision>
  <dcterms:created xsi:type="dcterms:W3CDTF">2023-02-20T12:09:21Z</dcterms:created>
  <dcterms:modified xsi:type="dcterms:W3CDTF">2026-05-06T05:15:38Z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vKameleonVerID">
    <vt:lpwstr>473.707.02.001</vt:lpwstr>
  </property>
  <property fmtid="{D5CDD505-2E9C-101B-9397-08002B2CF9AE}" pid="3" name="dvSaved">
    <vt:lpwstr>1</vt:lpwstr>
  </property>
  <property fmtid="{D5CDD505-2E9C-101B-9397-08002B2CF9AE}" pid="4" name="dvLanguage">
    <vt:lpwstr>1035</vt:lpwstr>
  </property>
  <property fmtid="{D5CDD505-2E9C-101B-9397-08002B2CF9AE}" pid="5" name="dvTemplate">
    <vt:lpwstr>vayla_ilmeella_fi_uusi.potx</vt:lpwstr>
  </property>
  <property fmtid="{D5CDD505-2E9C-101B-9397-08002B2CF9AE}" pid="6" name="dvDefinition">
    <vt:lpwstr>707 (dd_default.xml)</vt:lpwstr>
  </property>
  <property fmtid="{D5CDD505-2E9C-101B-9397-08002B2CF9AE}" pid="7" name="dvDefinitionID">
    <vt:lpwstr>707</vt:lpwstr>
  </property>
  <property fmtid="{D5CDD505-2E9C-101B-9397-08002B2CF9AE}" pid="8" name="dvContentFile">
    <vt:lpwstr>dd_default.xml</vt:lpwstr>
  </property>
  <property fmtid="{D5CDD505-2E9C-101B-9397-08002B2CF9AE}" pid="9" name="dvGlobalVerID">
    <vt:lpwstr>473.85.02.257</vt:lpwstr>
  </property>
  <property fmtid="{D5CDD505-2E9C-101B-9397-08002B2CF9AE}" pid="10" name="dvDefinitionVersion">
    <vt:lpwstr>02.001 / 30.1.2023</vt:lpwstr>
  </property>
  <property fmtid="{D5CDD505-2E9C-101B-9397-08002B2CF9AE}" pid="11" name="filename">
    <vt:lpwstr>false</vt:lpwstr>
  </property>
  <property fmtid="{D5CDD505-2E9C-101B-9397-08002B2CF9AE}" pid="12" name="filenameandpath">
    <vt:lpwstr>false</vt:lpwstr>
  </property>
  <property fmtid="{D5CDD505-2E9C-101B-9397-08002B2CF9AE}" pid="13" name="dvPagenumberExist">
    <vt:lpwstr>1</vt:lpwstr>
  </property>
  <property fmtid="{D5CDD505-2E9C-101B-9397-08002B2CF9AE}" pid="14" name="dvAuthorExist">
    <vt:lpwstr>1</vt:lpwstr>
  </property>
  <property fmtid="{D5CDD505-2E9C-101B-9397-08002B2CF9AE}" pid="15" name="dvDateExist">
    <vt:lpwstr>-1</vt:lpwstr>
  </property>
  <property fmtid="{D5CDD505-2E9C-101B-9397-08002B2CF9AE}" pid="16" name="dvCategory">
    <vt:lpwstr>2</vt:lpwstr>
  </property>
  <property fmtid="{D5CDD505-2E9C-101B-9397-08002B2CF9AE}" pid="17" name="dvCategory_2">
    <vt:lpwstr>0</vt:lpwstr>
  </property>
  <property fmtid="{D5CDD505-2E9C-101B-9397-08002B2CF9AE}" pid="18" name="dvSavepath">
    <vt:lpwstr/>
  </property>
  <property fmtid="{D5CDD505-2E9C-101B-9397-08002B2CF9AE}" pid="19" name="dvUsed">
    <vt:lpwstr>1</vt:lpwstr>
  </property>
  <property fmtid="{D5CDD505-2E9C-101B-9397-08002B2CF9AE}" pid="20" name="dvCompany">
    <vt:lpwstr/>
  </property>
  <property fmtid="{D5CDD505-2E9C-101B-9397-08002B2CF9AE}" pid="21" name="dvSite">
    <vt:lpwstr/>
  </property>
  <property fmtid="{D5CDD505-2E9C-101B-9397-08002B2CF9AE}" pid="22" name="dvNumbering">
    <vt:lpwstr>0</vt:lpwstr>
  </property>
  <property fmtid="{D5CDD505-2E9C-101B-9397-08002B2CF9AE}" pid="23" name="dvDUname">
    <vt:lpwstr/>
  </property>
  <property fmtid="{D5CDD505-2E9C-101B-9397-08002B2CF9AE}" pid="24" name="dvDUFname">
    <vt:lpwstr/>
  </property>
  <property fmtid="{D5CDD505-2E9C-101B-9397-08002B2CF9AE}" pid="25" name="dvDULname">
    <vt:lpwstr/>
  </property>
  <property fmtid="{D5CDD505-2E9C-101B-9397-08002B2CF9AE}" pid="26" name="dvDUBusinessarea">
    <vt:lpwstr/>
  </property>
  <property fmtid="{D5CDD505-2E9C-101B-9397-08002B2CF9AE}" pid="27" name="dvDUdepartment">
    <vt:lpwstr/>
  </property>
  <property fmtid="{D5CDD505-2E9C-101B-9397-08002B2CF9AE}" pid="28" name="dvLogoExist">
    <vt:lpwstr>0</vt:lpwstr>
  </property>
  <property fmtid="{D5CDD505-2E9C-101B-9397-08002B2CF9AE}" pid="29" name="dvCurrentlogo">
    <vt:lpwstr/>
  </property>
  <property fmtid="{D5CDD505-2E9C-101B-9397-08002B2CF9AE}" pid="30" name="dvEULogoExist">
    <vt:lpwstr>0</vt:lpwstr>
  </property>
  <property fmtid="{D5CDD505-2E9C-101B-9397-08002B2CF9AE}" pid="31" name="dvCurrentEUListLogo">
    <vt:lpwstr/>
  </property>
  <property fmtid="{D5CDD505-2E9C-101B-9397-08002B2CF9AE}" pid="32" name="dvCurrentEUlogo">
    <vt:lpwstr/>
  </property>
  <property fmtid="{D5CDD505-2E9C-101B-9397-08002B2CF9AE}" pid="33" name="dlevelofprotection">
    <vt:lpwstr/>
  </property>
  <property fmtid="{D5CDD505-2E9C-101B-9397-08002B2CF9AE}" pid="34" name="tyyppi">
    <vt:lpwstr>Esitys</vt:lpwstr>
  </property>
  <property fmtid="{D5CDD505-2E9C-101B-9397-08002B2CF9AE}" pid="35" name="dconfidentiality">
    <vt:lpwstr/>
  </property>
  <property fmtid="{D5CDD505-2E9C-101B-9397-08002B2CF9AE}" pid="36" name="dsecrecy">
    <vt:lpwstr/>
  </property>
  <property fmtid="{D5CDD505-2E9C-101B-9397-08002B2CF9AE}" pid="37" name="ddecree">
    <vt:lpwstr/>
  </property>
  <property fmtid="{D5CDD505-2E9C-101B-9397-08002B2CF9AE}" pid="38" name="author">
    <vt:lpwstr/>
  </property>
  <property fmtid="{D5CDD505-2E9C-101B-9397-08002B2CF9AE}" pid="39" name="paivays">
    <vt:filetime>2023-02-19T22:00:00Z</vt:filetime>
  </property>
</Properties>
</file>