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notesMasterIdLst>
    <p:notesMasterId r:id="rId23"/>
  </p:notesMasterIdLst>
  <p:handoutMasterIdLst>
    <p:handoutMasterId r:id="rId24"/>
  </p:handoutMasterIdLst>
  <p:sldIdLst>
    <p:sldId id="256" r:id="rId4"/>
    <p:sldId id="258" r:id="rId5"/>
    <p:sldId id="264" r:id="rId6"/>
    <p:sldId id="276" r:id="rId7"/>
    <p:sldId id="277" r:id="rId8"/>
    <p:sldId id="272" r:id="rId9"/>
    <p:sldId id="275" r:id="rId10"/>
    <p:sldId id="267" r:id="rId11"/>
    <p:sldId id="286" r:id="rId12"/>
    <p:sldId id="287" r:id="rId13"/>
    <p:sldId id="288" r:id="rId14"/>
    <p:sldId id="291" r:id="rId15"/>
    <p:sldId id="282" r:id="rId16"/>
    <p:sldId id="283" r:id="rId17"/>
    <p:sldId id="290" r:id="rId18"/>
    <p:sldId id="284" r:id="rId19"/>
    <p:sldId id="261" r:id="rId20"/>
    <p:sldId id="289" r:id="rId21"/>
    <p:sldId id="263" r:id="rId2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814" autoAdjust="0"/>
    <p:restoredTop sz="86446" autoAdjust="0"/>
  </p:normalViewPr>
  <p:slideViewPr>
    <p:cSldViewPr snapToGrid="0">
      <p:cViewPr varScale="1">
        <p:scale>
          <a:sx n="111" d="100"/>
          <a:sy n="111" d="100"/>
        </p:scale>
        <p:origin x="123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280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DAE809-BFED-470A-BB70-DBC3965101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BF8A77-8EFF-4027-AE87-008AB85AAA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50B1A-2E76-4083-8C1F-14365BFFBCBE}" type="datetimeFigureOut">
              <a:rPr lang="fi-FI" smtClean="0"/>
              <a:t>19.5.2026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68A2CD-F4C2-4008-AF70-ABF6470F97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31BFC3-43BC-4C7E-89DB-CD3AFB7027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CBF08-FC9C-4574-B237-348852A04F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5436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AC96E-1DC8-4EA3-9268-8EA7D1653612}" type="datetimeFigureOut">
              <a:rPr lang="fi-FI" smtClean="0"/>
              <a:t>19.5.2026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D8B9A-264D-4165-A769-848A3FBDC0C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9275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0811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1">
            <a:extLst>
              <a:ext uri="{FF2B5EF4-FFF2-40B4-BE49-F238E27FC236}">
                <a16:creationId xmlns:a16="http://schemas.microsoft.com/office/drawing/2014/main" id="{9D0EB043-CA1E-AC09-354B-2AB400561F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457200"/>
            <a:ext cx="5198400" cy="1602000"/>
          </a:xfrm>
        </p:spPr>
        <p:txBody>
          <a:bodyPr anchor="ctr">
            <a:normAutofit/>
          </a:bodyPr>
          <a:lstStyle>
            <a:lvl1pPr algn="l">
              <a:defRPr sz="32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7" name="Alaotsikko 2">
            <a:extLst>
              <a:ext uri="{FF2B5EF4-FFF2-40B4-BE49-F238E27FC236}">
                <a16:creationId xmlns:a16="http://schemas.microsoft.com/office/drawing/2014/main" id="{C0A0CC28-71E9-C488-EDD5-3D5A405D3F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800" y="2059200"/>
            <a:ext cx="3931200" cy="986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18" name="Footer Placeholder 8">
            <a:extLst>
              <a:ext uri="{FF2B5EF4-FFF2-40B4-BE49-F238E27FC236}">
                <a16:creationId xmlns:a16="http://schemas.microsoft.com/office/drawing/2014/main" id="{B3795109-526B-31FD-2547-2E8C6C62E7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28800" y="3096000"/>
            <a:ext cx="2160000" cy="216000"/>
          </a:xfrm>
        </p:spPr>
        <p:txBody>
          <a:bodyPr vert="horz" lIns="0" tIns="0" rIns="0" bIns="0" rtlCol="0" anchor="t" anchorCtr="0"/>
          <a:lstStyle>
            <a:lvl1pPr>
              <a:defRPr lang="en-US" sz="1400" smtClean="0"/>
            </a:lvl1pPr>
          </a:lstStyle>
          <a:p>
            <a:r>
              <a:rPr lang="fi-FI"/>
              <a:t> </a:t>
            </a:r>
            <a:endParaRPr lang="fi-FI" dirty="0"/>
          </a:p>
        </p:txBody>
      </p:sp>
      <p:sp>
        <p:nvSpPr>
          <p:cNvPr id="15" name="duser_1">
            <a:extLst>
              <a:ext uri="{FF2B5EF4-FFF2-40B4-BE49-F238E27FC236}">
                <a16:creationId xmlns:a16="http://schemas.microsoft.com/office/drawing/2014/main" id="{384B469D-48C8-2202-9444-3E26CCDDE2E9}"/>
              </a:ext>
            </a:extLst>
          </p:cNvPr>
          <p:cNvSpPr txBox="1">
            <a:spLocks/>
          </p:cNvSpPr>
          <p:nvPr userDrawn="1"/>
        </p:nvSpPr>
        <p:spPr>
          <a:xfrm>
            <a:off x="928799" y="3420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6" name="duser_2">
            <a:extLst>
              <a:ext uri="{FF2B5EF4-FFF2-40B4-BE49-F238E27FC236}">
                <a16:creationId xmlns:a16="http://schemas.microsoft.com/office/drawing/2014/main" id="{21C13BDF-CE13-A8A8-374A-828D070C76AB}"/>
              </a:ext>
            </a:extLst>
          </p:cNvPr>
          <p:cNvSpPr txBox="1">
            <a:spLocks/>
          </p:cNvSpPr>
          <p:nvPr userDrawn="1"/>
        </p:nvSpPr>
        <p:spPr>
          <a:xfrm>
            <a:off x="3239999" y="3096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7" name="duser_3">
            <a:extLst>
              <a:ext uri="{FF2B5EF4-FFF2-40B4-BE49-F238E27FC236}">
                <a16:creationId xmlns:a16="http://schemas.microsoft.com/office/drawing/2014/main" id="{81945E5C-D926-6141-D2D2-B11128E22045}"/>
              </a:ext>
            </a:extLst>
          </p:cNvPr>
          <p:cNvSpPr txBox="1">
            <a:spLocks/>
          </p:cNvSpPr>
          <p:nvPr userDrawn="1"/>
        </p:nvSpPr>
        <p:spPr>
          <a:xfrm>
            <a:off x="3239999" y="3420000"/>
            <a:ext cx="21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C8758F4-D5A6-6EF5-F877-51D1432C64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800" y="3600000"/>
            <a:ext cx="165078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20.2.2023</a:t>
            </a:r>
            <a:endParaRPr lang="en-US"/>
          </a:p>
        </p:txBody>
      </p:sp>
      <p:sp>
        <p:nvSpPr>
          <p:cNvPr id="11" name="DConfidentiality">
            <a:extLst>
              <a:ext uri="{FF2B5EF4-FFF2-40B4-BE49-F238E27FC236}">
                <a16:creationId xmlns:a16="http://schemas.microsoft.com/office/drawing/2014/main" id="{7CA352CF-2876-B635-B133-F5D57F3531C2}"/>
              </a:ext>
            </a:extLst>
          </p:cNvPr>
          <p:cNvSpPr txBox="1">
            <a:spLocks/>
          </p:cNvSpPr>
          <p:nvPr userDrawn="1"/>
        </p:nvSpPr>
        <p:spPr>
          <a:xfrm>
            <a:off x="838800" y="4320000"/>
            <a:ext cx="1811094" cy="216000"/>
          </a:xfrm>
          <a:prstGeom prst="rect">
            <a:avLst/>
          </a:prstGeom>
        </p:spPr>
        <p:txBody>
          <a:bodyPr vert="horz" lIns="91440" tIns="45720" rIns="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DDecree">
            <a:extLst>
              <a:ext uri="{FF2B5EF4-FFF2-40B4-BE49-F238E27FC236}">
                <a16:creationId xmlns:a16="http://schemas.microsoft.com/office/drawing/2014/main" id="{704FB1C0-8CE8-9326-EA85-86F137F51779}"/>
              </a:ext>
            </a:extLst>
          </p:cNvPr>
          <p:cNvSpPr txBox="1">
            <a:spLocks/>
          </p:cNvSpPr>
          <p:nvPr userDrawn="1"/>
        </p:nvSpPr>
        <p:spPr>
          <a:xfrm>
            <a:off x="2616249" y="4320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DSecrecy">
            <a:extLst>
              <a:ext uri="{FF2B5EF4-FFF2-40B4-BE49-F238E27FC236}">
                <a16:creationId xmlns:a16="http://schemas.microsoft.com/office/drawing/2014/main" id="{36D4D699-55A8-C147-9313-552C607E8A0D}"/>
              </a:ext>
            </a:extLst>
          </p:cNvPr>
          <p:cNvSpPr txBox="1">
            <a:spLocks/>
          </p:cNvSpPr>
          <p:nvPr userDrawn="1"/>
        </p:nvSpPr>
        <p:spPr>
          <a:xfrm>
            <a:off x="838800" y="4572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ECF45415-D8F0-70FA-28BC-973F905675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37200" y="0"/>
            <a:ext cx="6156000" cy="2621118"/>
          </a:xfrm>
          <a:custGeom>
            <a:avLst/>
            <a:gdLst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3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5" fmla="*/ 0 w 6156000"/>
              <a:gd name="connsiteY5" fmla="*/ 3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47687 w 6156000"/>
              <a:gd name="connsiteY3" fmla="*/ 1739969 h 2621118"/>
              <a:gd name="connsiteX4" fmla="*/ 0 w 6156000"/>
              <a:gd name="connsiteY4" fmla="*/ 2621118 h 2621118"/>
              <a:gd name="connsiteX0" fmla="*/ 0 w 6164312"/>
              <a:gd name="connsiteY0" fmla="*/ 2621118 h 2621118"/>
              <a:gd name="connsiteX1" fmla="*/ 721043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  <a:gd name="connsiteX0" fmla="*/ 0 w 6164312"/>
              <a:gd name="connsiteY0" fmla="*/ 2621118 h 2621118"/>
              <a:gd name="connsiteX1" fmla="*/ 679479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312" h="2621118">
                <a:moveTo>
                  <a:pt x="0" y="2621118"/>
                </a:moveTo>
                <a:lnTo>
                  <a:pt x="679479" y="0"/>
                </a:lnTo>
                <a:lnTo>
                  <a:pt x="6156000" y="318"/>
                </a:lnTo>
                <a:cubicBezTo>
                  <a:pt x="6158771" y="643933"/>
                  <a:pt x="6161541" y="1287547"/>
                  <a:pt x="6164312" y="1931162"/>
                </a:cubicBezTo>
                <a:lnTo>
                  <a:pt x="0" y="2621118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1.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3" name="Kuvan paikkamerkki 11">
            <a:extLst>
              <a:ext uri="{FF2B5EF4-FFF2-40B4-BE49-F238E27FC236}">
                <a16:creationId xmlns:a16="http://schemas.microsoft.com/office/drawing/2014/main" id="{213398F5-290C-A9DF-6523-5B429DFCCF2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30289" y="1998000"/>
            <a:ext cx="6459311" cy="3207600"/>
          </a:xfrm>
          <a:custGeom>
            <a:avLst/>
            <a:gdLst>
              <a:gd name="connsiteX0" fmla="*/ 0 w 6469200"/>
              <a:gd name="connsiteY0" fmla="*/ 0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0 w 6469200"/>
              <a:gd name="connsiteY4" fmla="*/ 0 h 3207600"/>
              <a:gd name="connsiteX0" fmla="*/ 261257 w 6469200"/>
              <a:gd name="connsiteY0" fmla="*/ 718457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261257 w 6469200"/>
              <a:gd name="connsiteY4" fmla="*/ 718457 h 3207600"/>
              <a:gd name="connsiteX0" fmla="*/ 111968 w 6319911"/>
              <a:gd name="connsiteY0" fmla="*/ 718457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11968 w 6319911"/>
              <a:gd name="connsiteY4" fmla="*/ 718457 h 3207600"/>
              <a:gd name="connsiteX0" fmla="*/ 158621 w 6319911"/>
              <a:gd name="connsiteY0" fmla="*/ 699796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58621 w 6319911"/>
              <a:gd name="connsiteY4" fmla="*/ 699796 h 3207600"/>
              <a:gd name="connsiteX0" fmla="*/ 270589 w 6431879"/>
              <a:gd name="connsiteY0" fmla="*/ 699796 h 3207600"/>
              <a:gd name="connsiteX1" fmla="*/ 6431879 w 6431879"/>
              <a:gd name="connsiteY1" fmla="*/ 0 h 3207600"/>
              <a:gd name="connsiteX2" fmla="*/ 6431879 w 6431879"/>
              <a:gd name="connsiteY2" fmla="*/ 3207600 h 3207600"/>
              <a:gd name="connsiteX3" fmla="*/ 0 w 6431879"/>
              <a:gd name="connsiteY3" fmla="*/ 1696040 h 3207600"/>
              <a:gd name="connsiteX4" fmla="*/ 270589 w 6431879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9311" h="3207600">
                <a:moveTo>
                  <a:pt x="298021" y="699796"/>
                </a:moveTo>
                <a:lnTo>
                  <a:pt x="6459311" y="0"/>
                </a:lnTo>
                <a:lnTo>
                  <a:pt x="6459311" y="3207600"/>
                </a:lnTo>
                <a:lnTo>
                  <a:pt x="0" y="1824056"/>
                </a:lnTo>
                <a:lnTo>
                  <a:pt x="298021" y="699796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2.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pic>
        <p:nvPicPr>
          <p:cNvPr id="2" name="Picture 14" descr="Väyläviraston logo">
            <a:extLst>
              <a:ext uri="{FF2B5EF4-FFF2-40B4-BE49-F238E27FC236}">
                <a16:creationId xmlns:a16="http://schemas.microsoft.com/office/drawing/2014/main" id="{5E12AA34-FFF2-FE13-8019-1E02E25CACD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5124315"/>
            <a:ext cx="1673549" cy="1394625"/>
          </a:xfrm>
          <a:prstGeom prst="rect">
            <a:avLst/>
          </a:prstGeom>
        </p:spPr>
      </p:pic>
      <p:sp>
        <p:nvSpPr>
          <p:cNvPr id="35" name="eukarelialogoplaceholder">
            <a:extLst>
              <a:ext uri="{FF2B5EF4-FFF2-40B4-BE49-F238E27FC236}">
                <a16:creationId xmlns:a16="http://schemas.microsoft.com/office/drawing/2014/main" id="{831C392D-7A55-F2F2-6708-FC7C0AD60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64273"/>
            <a:ext cx="1115988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36" name="eulogotenplaceholder">
            <a:extLst>
              <a:ext uri="{FF2B5EF4-FFF2-40B4-BE49-F238E27FC236}">
                <a16:creationId xmlns:a16="http://schemas.microsoft.com/office/drawing/2014/main" id="{3E1949BE-72A6-B501-1B87-1ADB8B279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37" name="eulogoplaceholder">
            <a:extLst>
              <a:ext uri="{FF2B5EF4-FFF2-40B4-BE49-F238E27FC236}">
                <a16:creationId xmlns:a16="http://schemas.microsoft.com/office/drawing/2014/main" id="{1B9C94C1-FC64-6CE5-CB5C-F93889A10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44806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38" name="eufinancelogoplaceholder">
            <a:extLst>
              <a:ext uri="{FF2B5EF4-FFF2-40B4-BE49-F238E27FC236}">
                <a16:creationId xmlns:a16="http://schemas.microsoft.com/office/drawing/2014/main" id="{8EB54258-FC49-62FB-FC67-94DFDD350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379905" cy="37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4" name="Freeform: Shape 13">
            <a:extLst>
              <a:ext uri="{FF2B5EF4-FFF2-40B4-BE49-F238E27FC236}">
                <a16:creationId xmlns:a16="http://schemas.microsoft.com/office/drawing/2014/main" id="{1DF13E9C-88E0-9FAE-ED4D-11B2B2C4C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42529" y="3889679"/>
            <a:ext cx="7249471" cy="2966677"/>
          </a:xfrm>
          <a:custGeom>
            <a:avLst/>
            <a:gdLst>
              <a:gd name="connsiteX0" fmla="*/ 7249471 w 7249471"/>
              <a:gd name="connsiteY0" fmla="*/ 1375031 h 2966677"/>
              <a:gd name="connsiteX1" fmla="*/ 7249471 w 7249471"/>
              <a:gd name="connsiteY1" fmla="*/ 2966677 h 2966677"/>
              <a:gd name="connsiteX2" fmla="*/ 0 w 7249471"/>
              <a:gd name="connsiteY2" fmla="*/ 2966677 h 2966677"/>
              <a:gd name="connsiteX3" fmla="*/ 765931 w 7249471"/>
              <a:gd name="connsiteY3" fmla="*/ 0 h 2966677"/>
              <a:gd name="connsiteX4" fmla="*/ 7249471 w 7249471"/>
              <a:gd name="connsiteY4" fmla="*/ 1375031 h 296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49471" h="2966677">
                <a:moveTo>
                  <a:pt x="7249471" y="1375031"/>
                </a:moveTo>
                <a:lnTo>
                  <a:pt x="7249471" y="2966677"/>
                </a:lnTo>
                <a:lnTo>
                  <a:pt x="0" y="2966677"/>
                </a:lnTo>
                <a:lnTo>
                  <a:pt x="765931" y="0"/>
                </a:lnTo>
                <a:lnTo>
                  <a:pt x="7249471" y="1375031"/>
                </a:lnTo>
                <a:close/>
              </a:path>
            </a:pathLst>
          </a:custGeom>
          <a:gradFill>
            <a:gsLst>
              <a:gs pos="54000">
                <a:schemeClr val="tx2"/>
              </a:gs>
              <a:gs pos="100000">
                <a:schemeClr val="accent1"/>
              </a:gs>
            </a:gsLst>
            <a:lin ang="0" scaled="0"/>
          </a:gradFill>
          <a:ln w="4832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E050CF-CA83-6A6F-CAA4-045B7F70A5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926" y="5344806"/>
            <a:ext cx="2688925" cy="56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1974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ripalkki_teksti_vihrea" preserve="1" userDrawn="1">
  <p:cSld name="varipalkki_teksti_vih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8029576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FE12A800-B557-2BF7-459A-AE820A38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45719" y="0"/>
            <a:ext cx="2548020" cy="6858000"/>
            <a:chOff x="9645719" y="0"/>
            <a:chExt cx="2548020" cy="6858000"/>
          </a:xfrm>
        </p:grpSpPr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F3ED7395-83A3-3DD8-B91B-C6FD2DD51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7226" y="292735"/>
              <a:ext cx="1833562" cy="1571625"/>
            </a:xfrm>
            <a:prstGeom prst="rect">
              <a:avLst/>
            </a:prstGeom>
          </p:spPr>
        </p:pic>
        <p:grpSp>
          <p:nvGrpSpPr>
            <p:cNvPr id="3" name="Ryhmä 2">
              <a:extLst>
                <a:ext uri="{FF2B5EF4-FFF2-40B4-BE49-F238E27FC236}">
                  <a16:creationId xmlns:a16="http://schemas.microsoft.com/office/drawing/2014/main" id="{AE4EC138-9B2A-E5AC-E31B-690AB90F59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9645719" y="0"/>
              <a:ext cx="2548020" cy="6858000"/>
              <a:chOff x="9645719" y="0"/>
              <a:chExt cx="2548020" cy="6858000"/>
            </a:xfrm>
          </p:grpSpPr>
          <p:sp>
            <p:nvSpPr>
              <p:cNvPr id="9" name="Suorakulmio 8">
                <a:extLst>
                  <a:ext uri="{FF2B5EF4-FFF2-40B4-BE49-F238E27FC236}">
                    <a16:creationId xmlns:a16="http://schemas.microsoft.com/office/drawing/2014/main" id="{9B5879DD-5458-8E90-5B78-B61A4B3E2A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9645719" y="0"/>
                <a:ext cx="2548020" cy="6858000"/>
              </a:xfrm>
              <a:custGeom>
                <a:avLst/>
                <a:gdLst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0 w 2246811"/>
                  <a:gd name="connsiteY3" fmla="*/ 6858000 h 6858000"/>
                  <a:gd name="connsiteX4" fmla="*/ 0 w 2246811"/>
                  <a:gd name="connsiteY4" fmla="*/ 0 h 6858000"/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627017 w 2246811"/>
                  <a:gd name="connsiteY3" fmla="*/ 6858000 h 6858000"/>
                  <a:gd name="connsiteX4" fmla="*/ 0 w 2246811"/>
                  <a:gd name="connsiteY4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6811" h="6858000">
                    <a:moveTo>
                      <a:pt x="0" y="0"/>
                    </a:moveTo>
                    <a:lnTo>
                      <a:pt x="2246811" y="0"/>
                    </a:lnTo>
                    <a:lnTo>
                      <a:pt x="2246811" y="6858000"/>
                    </a:lnTo>
                    <a:lnTo>
                      <a:pt x="627017" y="685800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bg2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id="{66BB957A-A95B-0424-ED14-DE7325DA53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7462" y="292735"/>
                <a:ext cx="1833562" cy="157162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865710695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ripalkki_teksti_pinkki" preserve="1" userDrawn="1">
  <p:cSld name="varipalkki_teksti_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8029576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E58E1E22-330C-39F9-E7F4-1D54989B9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55244" y="0"/>
            <a:ext cx="2548020" cy="6858000"/>
            <a:chOff x="9655244" y="0"/>
            <a:chExt cx="2548020" cy="6858000"/>
          </a:xfrm>
        </p:grpSpPr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F3ED7395-83A3-3DD8-B91B-C6FD2DD51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7226" y="292735"/>
              <a:ext cx="1833562" cy="1571625"/>
            </a:xfrm>
            <a:prstGeom prst="rect">
              <a:avLst/>
            </a:prstGeom>
          </p:spPr>
        </p:pic>
        <p:grpSp>
          <p:nvGrpSpPr>
            <p:cNvPr id="3" name="Ryhmä 2">
              <a:extLst>
                <a:ext uri="{FF2B5EF4-FFF2-40B4-BE49-F238E27FC236}">
                  <a16:creationId xmlns:a16="http://schemas.microsoft.com/office/drawing/2014/main" id="{6B19C80A-C58F-C557-85A0-9708574957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9655244" y="0"/>
              <a:ext cx="2548020" cy="6858000"/>
              <a:chOff x="9636194" y="0"/>
              <a:chExt cx="2548020" cy="6858000"/>
            </a:xfrm>
          </p:grpSpPr>
          <p:sp>
            <p:nvSpPr>
              <p:cNvPr id="9" name="Suorakulmio 8">
                <a:extLst>
                  <a:ext uri="{FF2B5EF4-FFF2-40B4-BE49-F238E27FC236}">
                    <a16:creationId xmlns:a16="http://schemas.microsoft.com/office/drawing/2014/main" id="{9B5879DD-5458-8E90-5B78-B61A4B3E2A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9636194" y="0"/>
                <a:ext cx="2548020" cy="6858000"/>
              </a:xfrm>
              <a:custGeom>
                <a:avLst/>
                <a:gdLst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0 w 2246811"/>
                  <a:gd name="connsiteY3" fmla="*/ 6858000 h 6858000"/>
                  <a:gd name="connsiteX4" fmla="*/ 0 w 2246811"/>
                  <a:gd name="connsiteY4" fmla="*/ 0 h 6858000"/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627017 w 2246811"/>
                  <a:gd name="connsiteY3" fmla="*/ 6858000 h 6858000"/>
                  <a:gd name="connsiteX4" fmla="*/ 0 w 2246811"/>
                  <a:gd name="connsiteY4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6811" h="6858000">
                    <a:moveTo>
                      <a:pt x="0" y="0"/>
                    </a:moveTo>
                    <a:lnTo>
                      <a:pt x="2246811" y="0"/>
                    </a:lnTo>
                    <a:lnTo>
                      <a:pt x="2246811" y="6858000"/>
                    </a:lnTo>
                    <a:lnTo>
                      <a:pt x="627017" y="685800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99500">
                    <a:srgbClr val="E50083"/>
                  </a:gs>
                  <a:gs pos="99000">
                    <a:schemeClr val="accent5">
                      <a:alpha val="72000"/>
                    </a:schemeClr>
                  </a:gs>
                  <a:gs pos="0">
                    <a:schemeClr val="accent5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id="{66BB957A-A95B-0424-ED14-DE7325DA53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7462" y="292735"/>
                <a:ext cx="1833562" cy="157162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70866581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_kaksi_kuvaa" preserve="1" userDrawn="1">
  <p:cSld name="teksti_kaksi_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57776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4371975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525CEE5C-0ABB-5FAD-CD62-63A0C7F3CDC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792400" y="0"/>
            <a:ext cx="6399600" cy="3423600"/>
          </a:xfrm>
          <a:custGeom>
            <a:avLst/>
            <a:gdLst>
              <a:gd name="connsiteX0" fmla="*/ 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0 w 6399600"/>
              <a:gd name="connsiteY4" fmla="*/ 0 h 3430800"/>
              <a:gd name="connsiteX0" fmla="*/ 504825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504825 w 6399600"/>
              <a:gd name="connsiteY4" fmla="*/ 0 h 3430800"/>
              <a:gd name="connsiteX0" fmla="*/ 581025 w 6399600"/>
              <a:gd name="connsiteY0" fmla="*/ 0 h 3440325"/>
              <a:gd name="connsiteX1" fmla="*/ 6399600 w 6399600"/>
              <a:gd name="connsiteY1" fmla="*/ 9525 h 3440325"/>
              <a:gd name="connsiteX2" fmla="*/ 6399600 w 6399600"/>
              <a:gd name="connsiteY2" fmla="*/ 3440325 h 3440325"/>
              <a:gd name="connsiteX3" fmla="*/ 0 w 6399600"/>
              <a:gd name="connsiteY3" fmla="*/ 3440325 h 3440325"/>
              <a:gd name="connsiteX4" fmla="*/ 581025 w 6399600"/>
              <a:gd name="connsiteY4" fmla="*/ 0 h 3440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9600" h="3440325">
                <a:moveTo>
                  <a:pt x="581025" y="0"/>
                </a:moveTo>
                <a:lnTo>
                  <a:pt x="6399600" y="9525"/>
                </a:lnTo>
                <a:lnTo>
                  <a:pt x="6399600" y="3440325"/>
                </a:lnTo>
                <a:lnTo>
                  <a:pt x="0" y="3440325"/>
                </a:lnTo>
                <a:lnTo>
                  <a:pt x="581025" y="0"/>
                </a:lnTo>
                <a:close/>
              </a:path>
            </a:pathLst>
          </a:cu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Tx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</p:txBody>
      </p:sp>
      <p:sp>
        <p:nvSpPr>
          <p:cNvPr id="11" name="Kuvan paikkamerkki 6">
            <a:extLst>
              <a:ext uri="{FF2B5EF4-FFF2-40B4-BE49-F238E27FC236}">
                <a16:creationId xmlns:a16="http://schemas.microsoft.com/office/drawing/2014/main" id="{16011C4F-724D-8760-175C-BBD6FF19F17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211374" y="3456000"/>
            <a:ext cx="6980625" cy="3420000"/>
          </a:xfrm>
          <a:custGeom>
            <a:avLst/>
            <a:gdLst>
              <a:gd name="connsiteX0" fmla="*/ 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0 w 6399600"/>
              <a:gd name="connsiteY4" fmla="*/ 0 h 3430800"/>
              <a:gd name="connsiteX0" fmla="*/ 504825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504825 w 6399600"/>
              <a:gd name="connsiteY4" fmla="*/ 0 h 3430800"/>
              <a:gd name="connsiteX0" fmla="*/ 581025 w 6399600"/>
              <a:gd name="connsiteY0" fmla="*/ 0 h 3440325"/>
              <a:gd name="connsiteX1" fmla="*/ 6399600 w 6399600"/>
              <a:gd name="connsiteY1" fmla="*/ 9525 h 3440325"/>
              <a:gd name="connsiteX2" fmla="*/ 6399600 w 6399600"/>
              <a:gd name="connsiteY2" fmla="*/ 3440325 h 3440325"/>
              <a:gd name="connsiteX3" fmla="*/ 0 w 6399600"/>
              <a:gd name="connsiteY3" fmla="*/ 3440325 h 3440325"/>
              <a:gd name="connsiteX4" fmla="*/ 581025 w 6399600"/>
              <a:gd name="connsiteY4" fmla="*/ 0 h 3440325"/>
              <a:gd name="connsiteX0" fmla="*/ 1905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19050 w 6399600"/>
              <a:gd name="connsiteY4" fmla="*/ 0 h 3430800"/>
              <a:gd name="connsiteX0" fmla="*/ 600075 w 6980625"/>
              <a:gd name="connsiteY0" fmla="*/ 0 h 3430800"/>
              <a:gd name="connsiteX1" fmla="*/ 6980625 w 6980625"/>
              <a:gd name="connsiteY1" fmla="*/ 0 h 3430800"/>
              <a:gd name="connsiteX2" fmla="*/ 6980625 w 6980625"/>
              <a:gd name="connsiteY2" fmla="*/ 3430800 h 3430800"/>
              <a:gd name="connsiteX3" fmla="*/ 0 w 6980625"/>
              <a:gd name="connsiteY3" fmla="*/ 3421275 h 3430800"/>
              <a:gd name="connsiteX4" fmla="*/ 600075 w 6980625"/>
              <a:gd name="connsiteY4" fmla="*/ 0 h 3430800"/>
              <a:gd name="connsiteX0" fmla="*/ 579979 w 6980625"/>
              <a:gd name="connsiteY0" fmla="*/ 0 h 3430800"/>
              <a:gd name="connsiteX1" fmla="*/ 6980625 w 6980625"/>
              <a:gd name="connsiteY1" fmla="*/ 0 h 3430800"/>
              <a:gd name="connsiteX2" fmla="*/ 6980625 w 6980625"/>
              <a:gd name="connsiteY2" fmla="*/ 3430800 h 3430800"/>
              <a:gd name="connsiteX3" fmla="*/ 0 w 6980625"/>
              <a:gd name="connsiteY3" fmla="*/ 3421275 h 3430800"/>
              <a:gd name="connsiteX4" fmla="*/ 579979 w 6980625"/>
              <a:gd name="connsiteY4" fmla="*/ 0 h 343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80625" h="3430800">
                <a:moveTo>
                  <a:pt x="579979" y="0"/>
                </a:moveTo>
                <a:lnTo>
                  <a:pt x="6980625" y="0"/>
                </a:lnTo>
                <a:lnTo>
                  <a:pt x="6980625" y="3430800"/>
                </a:lnTo>
                <a:lnTo>
                  <a:pt x="0" y="3421275"/>
                </a:lnTo>
                <a:lnTo>
                  <a:pt x="579979" y="0"/>
                </a:lnTo>
                <a:close/>
              </a:path>
            </a:pathLst>
          </a:cu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Tx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580185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" preserve="1" userDrawn="1">
  <p:cSld name="teksti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5AEEA0D-4DDB-7C80-D5A9-2BC0F6746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690688"/>
            <a:ext cx="5067300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Tekstin paikkamerkki 6">
            <a:extLst>
              <a:ext uri="{FF2B5EF4-FFF2-40B4-BE49-F238E27FC236}">
                <a16:creationId xmlns:a16="http://schemas.microsoft.com/office/drawing/2014/main" id="{9952975F-EC22-4458-763E-93FFB91847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76950" y="1690688"/>
            <a:ext cx="5067300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085430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_graafi" preserve="1" userDrawn="1">
  <p:cSld name="teksti_gra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5AEEA0D-4DDB-7C80-D5A9-2BC0F6746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775860"/>
            <a:ext cx="24860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0" name="Kaavion paikkamerkki 9">
            <a:extLst>
              <a:ext uri="{FF2B5EF4-FFF2-40B4-BE49-F238E27FC236}">
                <a16:creationId xmlns:a16="http://schemas.microsoft.com/office/drawing/2014/main" id="{CFB0F0F9-2B0C-1D59-6D78-D7BEBF88F5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3495674" y="1776413"/>
            <a:ext cx="8373600" cy="4161048"/>
          </a:xfrm>
        </p:spPr>
        <p:txBody>
          <a:bodyPr/>
          <a:lstStyle/>
          <a:p>
            <a:r>
              <a:rPr lang="en-US"/>
              <a:t>Click icon to add chart</a:t>
            </a:r>
            <a:endParaRPr lang="fi-FI"/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095581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afi" preserve="1" userDrawn="1">
  <p:cSld name="gra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Kaavion paikkamerkki 9">
            <a:extLst>
              <a:ext uri="{FF2B5EF4-FFF2-40B4-BE49-F238E27FC236}">
                <a16:creationId xmlns:a16="http://schemas.microsoft.com/office/drawing/2014/main" id="{CFB0F0F9-2B0C-1D59-6D78-D7BEBF88F5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38200" y="1776413"/>
            <a:ext cx="11031074" cy="4172400"/>
          </a:xfrm>
        </p:spPr>
        <p:txBody>
          <a:bodyPr/>
          <a:lstStyle/>
          <a:p>
            <a:r>
              <a:rPr lang="en-US"/>
              <a:t>Click icon to add chart</a:t>
            </a:r>
            <a:endParaRPr lang="fi-FI"/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975914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varipalkki_teksti_sininen" preserve="1" userDrawn="1">
  <p:cSld name="levea_varipalkki_teksti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998823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8" y="1813967"/>
            <a:ext cx="49988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E83F3351-3664-E6F2-DD7C-91425A800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014701" y="0"/>
            <a:ext cx="6174000" cy="6872927"/>
            <a:chOff x="6014701" y="0"/>
            <a:chExt cx="6174000" cy="6872927"/>
          </a:xfrm>
        </p:grpSpPr>
        <p:sp>
          <p:nvSpPr>
            <p:cNvPr id="9" name="Suorakulmio 8" descr="ogo&#10;&#10;Description automatically generated">
              <a:extLst>
                <a:ext uri="{FF2B5EF4-FFF2-40B4-BE49-F238E27FC236}">
                  <a16:creationId xmlns:a16="http://schemas.microsoft.com/office/drawing/2014/main" id="{9B5879DD-5458-8E90-5B78-B61A4B3E2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14701" y="0"/>
              <a:ext cx="6174000" cy="6872927"/>
            </a:xfrm>
            <a:custGeom>
              <a:avLst/>
              <a:gdLst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0 w 2246811"/>
                <a:gd name="connsiteY3" fmla="*/ 6858000 h 6858000"/>
                <a:gd name="connsiteX4" fmla="*/ 0 w 2246811"/>
                <a:gd name="connsiteY4" fmla="*/ 0 h 6858000"/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627017 w 2246811"/>
                <a:gd name="connsiteY3" fmla="*/ 6858000 h 6858000"/>
                <a:gd name="connsiteX4" fmla="*/ 0 w 2246811"/>
                <a:gd name="connsiteY4" fmla="*/ 0 h 6858000"/>
                <a:gd name="connsiteX0" fmla="*/ 0 w 1657542"/>
                <a:gd name="connsiteY0" fmla="*/ 28575 h 6858000"/>
                <a:gd name="connsiteX1" fmla="*/ 1657542 w 1657542"/>
                <a:gd name="connsiteY1" fmla="*/ 0 h 6858000"/>
                <a:gd name="connsiteX2" fmla="*/ 1657542 w 1657542"/>
                <a:gd name="connsiteY2" fmla="*/ 6858000 h 6858000"/>
                <a:gd name="connsiteX3" fmla="*/ 37748 w 1657542"/>
                <a:gd name="connsiteY3" fmla="*/ 6858000 h 6858000"/>
                <a:gd name="connsiteX4" fmla="*/ 0 w 1657542"/>
                <a:gd name="connsiteY4" fmla="*/ 28575 h 6858000"/>
                <a:gd name="connsiteX0" fmla="*/ 717903 w 2375445"/>
                <a:gd name="connsiteY0" fmla="*/ 28575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28575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472365 w 2375445"/>
                <a:gd name="connsiteY0" fmla="*/ 0 h 6886575"/>
                <a:gd name="connsiteX1" fmla="*/ 2375445 w 2375445"/>
                <a:gd name="connsiteY1" fmla="*/ 19050 h 6886575"/>
                <a:gd name="connsiteX2" fmla="*/ 2375445 w 2375445"/>
                <a:gd name="connsiteY2" fmla="*/ 6877050 h 6886575"/>
                <a:gd name="connsiteX3" fmla="*/ 0 w 2375445"/>
                <a:gd name="connsiteY3" fmla="*/ 6886575 h 6886575"/>
                <a:gd name="connsiteX4" fmla="*/ 472365 w 2375445"/>
                <a:gd name="connsiteY4" fmla="*/ 0 h 6886575"/>
                <a:gd name="connsiteX0" fmla="*/ 474991 w 2375445"/>
                <a:gd name="connsiteY0" fmla="*/ 0 h 6872927"/>
                <a:gd name="connsiteX1" fmla="*/ 2375445 w 2375445"/>
                <a:gd name="connsiteY1" fmla="*/ 5402 h 6872927"/>
                <a:gd name="connsiteX2" fmla="*/ 2375445 w 2375445"/>
                <a:gd name="connsiteY2" fmla="*/ 6863402 h 6872927"/>
                <a:gd name="connsiteX3" fmla="*/ 0 w 2375445"/>
                <a:gd name="connsiteY3" fmla="*/ 6872927 h 6872927"/>
                <a:gd name="connsiteX4" fmla="*/ 474991 w 2375445"/>
                <a:gd name="connsiteY4" fmla="*/ 0 h 68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445" h="6872927">
                  <a:moveTo>
                    <a:pt x="474991" y="0"/>
                  </a:moveTo>
                  <a:lnTo>
                    <a:pt x="2375445" y="5402"/>
                  </a:lnTo>
                  <a:lnTo>
                    <a:pt x="2375445" y="6863402"/>
                  </a:lnTo>
                  <a:lnTo>
                    <a:pt x="0" y="6872927"/>
                  </a:lnTo>
                  <a:lnTo>
                    <a:pt x="474991" y="0"/>
                  </a:lnTo>
                  <a:close/>
                </a:path>
              </a:pathLst>
            </a:custGeom>
            <a:gradFill>
              <a:gsLst>
                <a:gs pos="27000">
                  <a:schemeClr val="tx2"/>
                </a:gs>
                <a:gs pos="100000">
                  <a:schemeClr val="accent1"/>
                </a:gs>
              </a:gsLst>
              <a:lin ang="0" scaled="0"/>
            </a:gradFill>
            <a:ln>
              <a:gradFill flip="none" rotWithShape="1">
                <a:gsLst>
                  <a:gs pos="27000">
                    <a:schemeClr val="tx2"/>
                  </a:gs>
                  <a:gs pos="100000">
                    <a:schemeClr val="accent1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66BB957A-A95B-0424-ED14-DE7325DA5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462" y="292735"/>
              <a:ext cx="1833562" cy="1571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8576461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varipalkki_teksti_vihrea" preserve="1" userDrawn="1">
  <p:cSld name="levea_varipalkki_teksti_vih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998823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8" y="1813968"/>
            <a:ext cx="49988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591FEF7D-CAD8-A887-CD45-EA3B051F0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024226" y="0"/>
            <a:ext cx="6174000" cy="6872927"/>
            <a:chOff x="6024226" y="0"/>
            <a:chExt cx="6174000" cy="6872927"/>
          </a:xfrm>
        </p:grpSpPr>
        <p:sp>
          <p:nvSpPr>
            <p:cNvPr id="9" name="Suorakulmio 8" descr="Logo&#10;&#10;Description automatically generated">
              <a:extLst>
                <a:ext uri="{FF2B5EF4-FFF2-40B4-BE49-F238E27FC236}">
                  <a16:creationId xmlns:a16="http://schemas.microsoft.com/office/drawing/2014/main" id="{9B5879DD-5458-8E90-5B78-B61A4B3E2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24226" y="0"/>
              <a:ext cx="6174000" cy="6872927"/>
            </a:xfrm>
            <a:custGeom>
              <a:avLst/>
              <a:gdLst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0 w 2246811"/>
                <a:gd name="connsiteY3" fmla="*/ 6858000 h 6858000"/>
                <a:gd name="connsiteX4" fmla="*/ 0 w 2246811"/>
                <a:gd name="connsiteY4" fmla="*/ 0 h 6858000"/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627017 w 2246811"/>
                <a:gd name="connsiteY3" fmla="*/ 6858000 h 6858000"/>
                <a:gd name="connsiteX4" fmla="*/ 0 w 2246811"/>
                <a:gd name="connsiteY4" fmla="*/ 0 h 6858000"/>
                <a:gd name="connsiteX0" fmla="*/ 0 w 1657542"/>
                <a:gd name="connsiteY0" fmla="*/ 28575 h 6858000"/>
                <a:gd name="connsiteX1" fmla="*/ 1657542 w 1657542"/>
                <a:gd name="connsiteY1" fmla="*/ 0 h 6858000"/>
                <a:gd name="connsiteX2" fmla="*/ 1657542 w 1657542"/>
                <a:gd name="connsiteY2" fmla="*/ 6858000 h 6858000"/>
                <a:gd name="connsiteX3" fmla="*/ 37748 w 1657542"/>
                <a:gd name="connsiteY3" fmla="*/ 6858000 h 6858000"/>
                <a:gd name="connsiteX4" fmla="*/ 0 w 1657542"/>
                <a:gd name="connsiteY4" fmla="*/ 28575 h 6858000"/>
                <a:gd name="connsiteX0" fmla="*/ 717903 w 2375445"/>
                <a:gd name="connsiteY0" fmla="*/ 28575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28575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472365 w 2375445"/>
                <a:gd name="connsiteY0" fmla="*/ 0 h 6886575"/>
                <a:gd name="connsiteX1" fmla="*/ 2375445 w 2375445"/>
                <a:gd name="connsiteY1" fmla="*/ 19050 h 6886575"/>
                <a:gd name="connsiteX2" fmla="*/ 2375445 w 2375445"/>
                <a:gd name="connsiteY2" fmla="*/ 6877050 h 6886575"/>
                <a:gd name="connsiteX3" fmla="*/ 0 w 2375445"/>
                <a:gd name="connsiteY3" fmla="*/ 6886575 h 6886575"/>
                <a:gd name="connsiteX4" fmla="*/ 472365 w 2375445"/>
                <a:gd name="connsiteY4" fmla="*/ 0 h 6886575"/>
                <a:gd name="connsiteX0" fmla="*/ 474991 w 2375445"/>
                <a:gd name="connsiteY0" fmla="*/ 0 h 6872927"/>
                <a:gd name="connsiteX1" fmla="*/ 2375445 w 2375445"/>
                <a:gd name="connsiteY1" fmla="*/ 5402 h 6872927"/>
                <a:gd name="connsiteX2" fmla="*/ 2375445 w 2375445"/>
                <a:gd name="connsiteY2" fmla="*/ 6863402 h 6872927"/>
                <a:gd name="connsiteX3" fmla="*/ 0 w 2375445"/>
                <a:gd name="connsiteY3" fmla="*/ 6872927 h 6872927"/>
                <a:gd name="connsiteX4" fmla="*/ 474991 w 2375445"/>
                <a:gd name="connsiteY4" fmla="*/ 0 h 68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445" h="6872927">
                  <a:moveTo>
                    <a:pt x="474991" y="0"/>
                  </a:moveTo>
                  <a:lnTo>
                    <a:pt x="2375445" y="5402"/>
                  </a:lnTo>
                  <a:lnTo>
                    <a:pt x="2375445" y="6863402"/>
                  </a:lnTo>
                  <a:lnTo>
                    <a:pt x="0" y="6872927"/>
                  </a:lnTo>
                  <a:lnTo>
                    <a:pt x="474991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bg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66BB957A-A95B-0424-ED14-DE7325DA5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462" y="292735"/>
              <a:ext cx="1833562" cy="1571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7836350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varipalkki_teksti_pinkki" preserve="1" userDrawn="1">
  <p:cSld name="levea_varipalkki_teksti_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998823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8" y="1813968"/>
            <a:ext cx="49988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0FF513F4-A0EE-7D01-E70F-9949F2BAC684}"/>
              </a:ext>
            </a:extLst>
          </p:cNvPr>
          <p:cNvGrpSpPr/>
          <p:nvPr userDrawn="1"/>
        </p:nvGrpSpPr>
        <p:grpSpPr>
          <a:xfrm>
            <a:off x="6024226" y="0"/>
            <a:ext cx="6174000" cy="6872927"/>
            <a:chOff x="6024226" y="0"/>
            <a:chExt cx="6174000" cy="6872927"/>
          </a:xfrm>
        </p:grpSpPr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9B5879DD-5458-8E90-5B78-B61A4B3E2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24226" y="0"/>
              <a:ext cx="6174000" cy="6872927"/>
            </a:xfrm>
            <a:custGeom>
              <a:avLst/>
              <a:gdLst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0 w 2246811"/>
                <a:gd name="connsiteY3" fmla="*/ 6858000 h 6858000"/>
                <a:gd name="connsiteX4" fmla="*/ 0 w 2246811"/>
                <a:gd name="connsiteY4" fmla="*/ 0 h 6858000"/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627017 w 2246811"/>
                <a:gd name="connsiteY3" fmla="*/ 6858000 h 6858000"/>
                <a:gd name="connsiteX4" fmla="*/ 0 w 2246811"/>
                <a:gd name="connsiteY4" fmla="*/ 0 h 6858000"/>
                <a:gd name="connsiteX0" fmla="*/ 0 w 1657542"/>
                <a:gd name="connsiteY0" fmla="*/ 28575 h 6858000"/>
                <a:gd name="connsiteX1" fmla="*/ 1657542 w 1657542"/>
                <a:gd name="connsiteY1" fmla="*/ 0 h 6858000"/>
                <a:gd name="connsiteX2" fmla="*/ 1657542 w 1657542"/>
                <a:gd name="connsiteY2" fmla="*/ 6858000 h 6858000"/>
                <a:gd name="connsiteX3" fmla="*/ 37748 w 1657542"/>
                <a:gd name="connsiteY3" fmla="*/ 6858000 h 6858000"/>
                <a:gd name="connsiteX4" fmla="*/ 0 w 1657542"/>
                <a:gd name="connsiteY4" fmla="*/ 28575 h 6858000"/>
                <a:gd name="connsiteX0" fmla="*/ 717903 w 2375445"/>
                <a:gd name="connsiteY0" fmla="*/ 28575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28575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472365 w 2375445"/>
                <a:gd name="connsiteY0" fmla="*/ 0 h 6886575"/>
                <a:gd name="connsiteX1" fmla="*/ 2375445 w 2375445"/>
                <a:gd name="connsiteY1" fmla="*/ 19050 h 6886575"/>
                <a:gd name="connsiteX2" fmla="*/ 2375445 w 2375445"/>
                <a:gd name="connsiteY2" fmla="*/ 6877050 h 6886575"/>
                <a:gd name="connsiteX3" fmla="*/ 0 w 2375445"/>
                <a:gd name="connsiteY3" fmla="*/ 6886575 h 6886575"/>
                <a:gd name="connsiteX4" fmla="*/ 472365 w 2375445"/>
                <a:gd name="connsiteY4" fmla="*/ 0 h 6886575"/>
                <a:gd name="connsiteX0" fmla="*/ 474991 w 2375445"/>
                <a:gd name="connsiteY0" fmla="*/ 0 h 6872927"/>
                <a:gd name="connsiteX1" fmla="*/ 2375445 w 2375445"/>
                <a:gd name="connsiteY1" fmla="*/ 5402 h 6872927"/>
                <a:gd name="connsiteX2" fmla="*/ 2375445 w 2375445"/>
                <a:gd name="connsiteY2" fmla="*/ 6863402 h 6872927"/>
                <a:gd name="connsiteX3" fmla="*/ 0 w 2375445"/>
                <a:gd name="connsiteY3" fmla="*/ 6872927 h 6872927"/>
                <a:gd name="connsiteX4" fmla="*/ 474991 w 2375445"/>
                <a:gd name="connsiteY4" fmla="*/ 0 h 68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445" h="6872927">
                  <a:moveTo>
                    <a:pt x="474991" y="0"/>
                  </a:moveTo>
                  <a:lnTo>
                    <a:pt x="2375445" y="5402"/>
                  </a:lnTo>
                  <a:lnTo>
                    <a:pt x="2375445" y="6863402"/>
                  </a:lnTo>
                  <a:lnTo>
                    <a:pt x="0" y="6872927"/>
                  </a:lnTo>
                  <a:lnTo>
                    <a:pt x="47499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5">
                    <a:alpha val="63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66BB957A-A95B-0424-ED14-DE7325DA5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462" y="292735"/>
              <a:ext cx="1833562" cy="1571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1605374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sityksen loppudia">
            <a:extLst>
              <a:ext uri="{FF2B5EF4-FFF2-40B4-BE49-F238E27FC236}">
                <a16:creationId xmlns:a16="http://schemas.microsoft.com/office/drawing/2014/main" id="{8011D531-C477-E90E-BB81-1C49976BFE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573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2" preserve="1" userDrawn="1">
  <p:cSld name="otsikko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tsikko 1">
            <a:extLst>
              <a:ext uri="{FF2B5EF4-FFF2-40B4-BE49-F238E27FC236}">
                <a16:creationId xmlns:a16="http://schemas.microsoft.com/office/drawing/2014/main" id="{DFC2DB4D-F6F1-70BF-17DD-1AA29EFBC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457200"/>
            <a:ext cx="5198400" cy="1602000"/>
          </a:xfrm>
        </p:spPr>
        <p:txBody>
          <a:bodyPr anchor="ctr">
            <a:normAutofit/>
          </a:bodyPr>
          <a:lstStyle>
            <a:lvl1pPr algn="l">
              <a:defRPr sz="32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7" name="Alaotsikko 2">
            <a:extLst>
              <a:ext uri="{FF2B5EF4-FFF2-40B4-BE49-F238E27FC236}">
                <a16:creationId xmlns:a16="http://schemas.microsoft.com/office/drawing/2014/main" id="{6F168DCC-AB8D-D777-5744-5D09315B00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800" y="2059200"/>
            <a:ext cx="3931200" cy="986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34" name="Footer Placeholder 8">
            <a:extLst>
              <a:ext uri="{FF2B5EF4-FFF2-40B4-BE49-F238E27FC236}">
                <a16:creationId xmlns:a16="http://schemas.microsoft.com/office/drawing/2014/main" id="{3CAC7758-6477-FDA0-A312-E39FBF533C9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28800" y="3096000"/>
            <a:ext cx="2160000" cy="216000"/>
          </a:xfrm>
        </p:spPr>
        <p:txBody>
          <a:bodyPr vert="horz" lIns="0" tIns="0" rIns="0" bIns="0" rtlCol="0" anchor="t" anchorCtr="0"/>
          <a:lstStyle>
            <a:lvl1pPr>
              <a:defRPr lang="en-US" sz="1400" smtClean="0"/>
            </a:lvl1pPr>
          </a:lstStyle>
          <a:p>
            <a:r>
              <a:rPr lang="fi-FI"/>
              <a:t> </a:t>
            </a:r>
            <a:endParaRPr lang="fi-FI" dirty="0"/>
          </a:p>
        </p:txBody>
      </p:sp>
      <p:sp>
        <p:nvSpPr>
          <p:cNvPr id="22" name="duser_1">
            <a:extLst>
              <a:ext uri="{FF2B5EF4-FFF2-40B4-BE49-F238E27FC236}">
                <a16:creationId xmlns:a16="http://schemas.microsoft.com/office/drawing/2014/main" id="{96E05E4F-2793-6EFA-B9DE-D89A4CA0AA36}"/>
              </a:ext>
            </a:extLst>
          </p:cNvPr>
          <p:cNvSpPr txBox="1">
            <a:spLocks/>
          </p:cNvSpPr>
          <p:nvPr userDrawn="1"/>
        </p:nvSpPr>
        <p:spPr>
          <a:xfrm>
            <a:off x="928799" y="3420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23" name="duser_2">
            <a:extLst>
              <a:ext uri="{FF2B5EF4-FFF2-40B4-BE49-F238E27FC236}">
                <a16:creationId xmlns:a16="http://schemas.microsoft.com/office/drawing/2014/main" id="{98E864E4-8ADA-E257-0001-5B72FE7C0F82}"/>
              </a:ext>
            </a:extLst>
          </p:cNvPr>
          <p:cNvSpPr txBox="1">
            <a:spLocks/>
          </p:cNvSpPr>
          <p:nvPr userDrawn="1"/>
        </p:nvSpPr>
        <p:spPr>
          <a:xfrm>
            <a:off x="3239999" y="3096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33" name="duser_3">
            <a:extLst>
              <a:ext uri="{FF2B5EF4-FFF2-40B4-BE49-F238E27FC236}">
                <a16:creationId xmlns:a16="http://schemas.microsoft.com/office/drawing/2014/main" id="{909C2D96-06D0-78D4-C04E-8397680CD559}"/>
              </a:ext>
            </a:extLst>
          </p:cNvPr>
          <p:cNvSpPr txBox="1">
            <a:spLocks/>
          </p:cNvSpPr>
          <p:nvPr userDrawn="1"/>
        </p:nvSpPr>
        <p:spPr>
          <a:xfrm>
            <a:off x="3239999" y="3420000"/>
            <a:ext cx="21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A6038138-08D9-D7C9-A694-E9CF3C1484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800" y="3600000"/>
            <a:ext cx="165078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20.2.2023</a:t>
            </a:r>
            <a:endParaRPr lang="en-US"/>
          </a:p>
        </p:txBody>
      </p:sp>
      <p:sp>
        <p:nvSpPr>
          <p:cNvPr id="19" name="DConfidentiality">
            <a:extLst>
              <a:ext uri="{FF2B5EF4-FFF2-40B4-BE49-F238E27FC236}">
                <a16:creationId xmlns:a16="http://schemas.microsoft.com/office/drawing/2014/main" id="{FC7A8C6D-1D34-6242-745E-73CE1B9BA5CC}"/>
              </a:ext>
            </a:extLst>
          </p:cNvPr>
          <p:cNvSpPr txBox="1">
            <a:spLocks/>
          </p:cNvSpPr>
          <p:nvPr userDrawn="1"/>
        </p:nvSpPr>
        <p:spPr>
          <a:xfrm>
            <a:off x="838800" y="4320000"/>
            <a:ext cx="1811094" cy="216000"/>
          </a:xfrm>
          <a:prstGeom prst="rect">
            <a:avLst/>
          </a:prstGeom>
        </p:spPr>
        <p:txBody>
          <a:bodyPr vert="horz" lIns="91440" tIns="45720" rIns="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DDecree">
            <a:extLst>
              <a:ext uri="{FF2B5EF4-FFF2-40B4-BE49-F238E27FC236}">
                <a16:creationId xmlns:a16="http://schemas.microsoft.com/office/drawing/2014/main" id="{B412038A-9C06-5541-DDE0-39817F62FBAB}"/>
              </a:ext>
            </a:extLst>
          </p:cNvPr>
          <p:cNvSpPr txBox="1">
            <a:spLocks/>
          </p:cNvSpPr>
          <p:nvPr userDrawn="1"/>
        </p:nvSpPr>
        <p:spPr>
          <a:xfrm>
            <a:off x="2616249" y="4320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DSecrecy">
            <a:extLst>
              <a:ext uri="{FF2B5EF4-FFF2-40B4-BE49-F238E27FC236}">
                <a16:creationId xmlns:a16="http://schemas.microsoft.com/office/drawing/2014/main" id="{31AB12EB-ADA8-E3EB-1FF2-07370C7A067C}"/>
              </a:ext>
            </a:extLst>
          </p:cNvPr>
          <p:cNvSpPr txBox="1">
            <a:spLocks/>
          </p:cNvSpPr>
          <p:nvPr userDrawn="1"/>
        </p:nvSpPr>
        <p:spPr>
          <a:xfrm>
            <a:off x="838800" y="4572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ECF45415-D8F0-70FA-28BC-973F905675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37200" y="0"/>
            <a:ext cx="6156000" cy="2621118"/>
          </a:xfrm>
          <a:custGeom>
            <a:avLst/>
            <a:gdLst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3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5" fmla="*/ 0 w 6156000"/>
              <a:gd name="connsiteY5" fmla="*/ 3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47687 w 6156000"/>
              <a:gd name="connsiteY3" fmla="*/ 1739969 h 2621118"/>
              <a:gd name="connsiteX4" fmla="*/ 0 w 6156000"/>
              <a:gd name="connsiteY4" fmla="*/ 2621118 h 2621118"/>
              <a:gd name="connsiteX0" fmla="*/ 0 w 6164312"/>
              <a:gd name="connsiteY0" fmla="*/ 2621118 h 2621118"/>
              <a:gd name="connsiteX1" fmla="*/ 721043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  <a:gd name="connsiteX0" fmla="*/ 0 w 6164312"/>
              <a:gd name="connsiteY0" fmla="*/ 2621118 h 2621118"/>
              <a:gd name="connsiteX1" fmla="*/ 679479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312" h="2621118">
                <a:moveTo>
                  <a:pt x="0" y="2621118"/>
                </a:moveTo>
                <a:lnTo>
                  <a:pt x="679479" y="0"/>
                </a:lnTo>
                <a:lnTo>
                  <a:pt x="6156000" y="318"/>
                </a:lnTo>
                <a:cubicBezTo>
                  <a:pt x="6158771" y="643933"/>
                  <a:pt x="6161541" y="1287547"/>
                  <a:pt x="6164312" y="1931162"/>
                </a:cubicBezTo>
                <a:lnTo>
                  <a:pt x="0" y="2621118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1.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3" name="Kuvan paikkamerkki 11">
            <a:extLst>
              <a:ext uri="{FF2B5EF4-FFF2-40B4-BE49-F238E27FC236}">
                <a16:creationId xmlns:a16="http://schemas.microsoft.com/office/drawing/2014/main" id="{213398F5-290C-A9DF-6523-5B429DFCCF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30289" y="1998000"/>
            <a:ext cx="6459311" cy="3207600"/>
          </a:xfrm>
          <a:custGeom>
            <a:avLst/>
            <a:gdLst>
              <a:gd name="connsiteX0" fmla="*/ 0 w 6469200"/>
              <a:gd name="connsiteY0" fmla="*/ 0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0 w 6469200"/>
              <a:gd name="connsiteY4" fmla="*/ 0 h 3207600"/>
              <a:gd name="connsiteX0" fmla="*/ 261257 w 6469200"/>
              <a:gd name="connsiteY0" fmla="*/ 718457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261257 w 6469200"/>
              <a:gd name="connsiteY4" fmla="*/ 718457 h 3207600"/>
              <a:gd name="connsiteX0" fmla="*/ 111968 w 6319911"/>
              <a:gd name="connsiteY0" fmla="*/ 718457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11968 w 6319911"/>
              <a:gd name="connsiteY4" fmla="*/ 718457 h 3207600"/>
              <a:gd name="connsiteX0" fmla="*/ 158621 w 6319911"/>
              <a:gd name="connsiteY0" fmla="*/ 699796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58621 w 6319911"/>
              <a:gd name="connsiteY4" fmla="*/ 699796 h 3207600"/>
              <a:gd name="connsiteX0" fmla="*/ 270589 w 6431879"/>
              <a:gd name="connsiteY0" fmla="*/ 699796 h 3207600"/>
              <a:gd name="connsiteX1" fmla="*/ 6431879 w 6431879"/>
              <a:gd name="connsiteY1" fmla="*/ 0 h 3207600"/>
              <a:gd name="connsiteX2" fmla="*/ 6431879 w 6431879"/>
              <a:gd name="connsiteY2" fmla="*/ 3207600 h 3207600"/>
              <a:gd name="connsiteX3" fmla="*/ 0 w 6431879"/>
              <a:gd name="connsiteY3" fmla="*/ 1696040 h 3207600"/>
              <a:gd name="connsiteX4" fmla="*/ 270589 w 6431879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9311" h="3207600">
                <a:moveTo>
                  <a:pt x="298021" y="699796"/>
                </a:moveTo>
                <a:lnTo>
                  <a:pt x="6459311" y="0"/>
                </a:lnTo>
                <a:lnTo>
                  <a:pt x="6459311" y="3207600"/>
                </a:lnTo>
                <a:lnTo>
                  <a:pt x="0" y="1824056"/>
                </a:lnTo>
                <a:lnTo>
                  <a:pt x="298021" y="699796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2.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2" name="Kuvan paikkamerkki 11">
            <a:extLst>
              <a:ext uri="{FF2B5EF4-FFF2-40B4-BE49-F238E27FC236}">
                <a16:creationId xmlns:a16="http://schemas.microsoft.com/office/drawing/2014/main" id="{A1029FCA-64BC-6BB6-607F-AC980FC664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29540" y="3882368"/>
            <a:ext cx="7254877" cy="2972083"/>
          </a:xfrm>
          <a:custGeom>
            <a:avLst/>
            <a:gdLst>
              <a:gd name="connsiteX0" fmla="*/ 0 w 7250400"/>
              <a:gd name="connsiteY0" fmla="*/ 0 h 2966400"/>
              <a:gd name="connsiteX1" fmla="*/ 7250400 w 7250400"/>
              <a:gd name="connsiteY1" fmla="*/ 0 h 2966400"/>
              <a:gd name="connsiteX2" fmla="*/ 7250400 w 7250400"/>
              <a:gd name="connsiteY2" fmla="*/ 2966400 h 2966400"/>
              <a:gd name="connsiteX3" fmla="*/ 0 w 7250400"/>
              <a:gd name="connsiteY3" fmla="*/ 2966400 h 2966400"/>
              <a:gd name="connsiteX4" fmla="*/ 0 w 7250400"/>
              <a:gd name="connsiteY4" fmla="*/ 0 h 2966400"/>
              <a:gd name="connsiteX0" fmla="*/ 811764 w 7250400"/>
              <a:gd name="connsiteY0" fmla="*/ 0 h 3097028"/>
              <a:gd name="connsiteX1" fmla="*/ 7250400 w 7250400"/>
              <a:gd name="connsiteY1" fmla="*/ 130628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97028"/>
              <a:gd name="connsiteX1" fmla="*/ 7241069 w 7250400"/>
              <a:gd name="connsiteY1" fmla="*/ 1520890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97028"/>
              <a:gd name="connsiteX1" fmla="*/ 7241069 w 7250400"/>
              <a:gd name="connsiteY1" fmla="*/ 1425640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58928"/>
              <a:gd name="connsiteX1" fmla="*/ 7241069 w 7250400"/>
              <a:gd name="connsiteY1" fmla="*/ 1387540 h 3058928"/>
              <a:gd name="connsiteX2" fmla="*/ 7250400 w 7250400"/>
              <a:gd name="connsiteY2" fmla="*/ 3058928 h 3058928"/>
              <a:gd name="connsiteX3" fmla="*/ 0 w 7250400"/>
              <a:gd name="connsiteY3" fmla="*/ 3058928 h 3058928"/>
              <a:gd name="connsiteX4" fmla="*/ 811764 w 7250400"/>
              <a:gd name="connsiteY4" fmla="*/ 0 h 3058928"/>
              <a:gd name="connsiteX0" fmla="*/ 783189 w 7221825"/>
              <a:gd name="connsiteY0" fmla="*/ 0 h 3058928"/>
              <a:gd name="connsiteX1" fmla="*/ 7212494 w 7221825"/>
              <a:gd name="connsiteY1" fmla="*/ 1387540 h 3058928"/>
              <a:gd name="connsiteX2" fmla="*/ 7221825 w 7221825"/>
              <a:gd name="connsiteY2" fmla="*/ 3058928 h 3058928"/>
              <a:gd name="connsiteX3" fmla="*/ 0 w 7221825"/>
              <a:gd name="connsiteY3" fmla="*/ 2954153 h 3058928"/>
              <a:gd name="connsiteX4" fmla="*/ 783189 w 7221825"/>
              <a:gd name="connsiteY4" fmla="*/ 0 h 3058928"/>
              <a:gd name="connsiteX0" fmla="*/ 783189 w 7231350"/>
              <a:gd name="connsiteY0" fmla="*/ 0 h 2963678"/>
              <a:gd name="connsiteX1" fmla="*/ 7212494 w 7231350"/>
              <a:gd name="connsiteY1" fmla="*/ 1387540 h 2963678"/>
              <a:gd name="connsiteX2" fmla="*/ 7231350 w 7231350"/>
              <a:gd name="connsiteY2" fmla="*/ 2963678 h 2963678"/>
              <a:gd name="connsiteX3" fmla="*/ 0 w 7231350"/>
              <a:gd name="connsiteY3" fmla="*/ 2954153 h 2963678"/>
              <a:gd name="connsiteX4" fmla="*/ 783189 w 7231350"/>
              <a:gd name="connsiteY4" fmla="*/ 0 h 2963678"/>
              <a:gd name="connsiteX0" fmla="*/ 741353 w 7231350"/>
              <a:gd name="connsiteY0" fmla="*/ 0 h 2975631"/>
              <a:gd name="connsiteX1" fmla="*/ 7212494 w 7231350"/>
              <a:gd name="connsiteY1" fmla="*/ 1399493 h 2975631"/>
              <a:gd name="connsiteX2" fmla="*/ 7231350 w 7231350"/>
              <a:gd name="connsiteY2" fmla="*/ 2975631 h 2975631"/>
              <a:gd name="connsiteX3" fmla="*/ 0 w 7231350"/>
              <a:gd name="connsiteY3" fmla="*/ 2966106 h 2975631"/>
              <a:gd name="connsiteX4" fmla="*/ 741353 w 7231350"/>
              <a:gd name="connsiteY4" fmla="*/ 0 h 2975631"/>
              <a:gd name="connsiteX0" fmla="*/ 783188 w 7273185"/>
              <a:gd name="connsiteY0" fmla="*/ 0 h 2975631"/>
              <a:gd name="connsiteX1" fmla="*/ 7254329 w 7273185"/>
              <a:gd name="connsiteY1" fmla="*/ 1399493 h 2975631"/>
              <a:gd name="connsiteX2" fmla="*/ 7273185 w 7273185"/>
              <a:gd name="connsiteY2" fmla="*/ 2975631 h 2975631"/>
              <a:gd name="connsiteX3" fmla="*/ 0 w 7273185"/>
              <a:gd name="connsiteY3" fmla="*/ 2972083 h 2975631"/>
              <a:gd name="connsiteX4" fmla="*/ 783188 w 7273185"/>
              <a:gd name="connsiteY4" fmla="*/ 0 h 2975631"/>
              <a:gd name="connsiteX0" fmla="*/ 783188 w 7254877"/>
              <a:gd name="connsiteY0" fmla="*/ 0 h 2972083"/>
              <a:gd name="connsiteX1" fmla="*/ 7254329 w 7254877"/>
              <a:gd name="connsiteY1" fmla="*/ 1399493 h 2972083"/>
              <a:gd name="connsiteX2" fmla="*/ 7249279 w 7254877"/>
              <a:gd name="connsiteY2" fmla="*/ 2969655 h 2972083"/>
              <a:gd name="connsiteX3" fmla="*/ 0 w 7254877"/>
              <a:gd name="connsiteY3" fmla="*/ 2972083 h 2972083"/>
              <a:gd name="connsiteX4" fmla="*/ 783188 w 7254877"/>
              <a:gd name="connsiteY4" fmla="*/ 0 h 2972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4877" h="2972083">
                <a:moveTo>
                  <a:pt x="783188" y="0"/>
                </a:moveTo>
                <a:lnTo>
                  <a:pt x="7254329" y="1399493"/>
                </a:lnTo>
                <a:cubicBezTo>
                  <a:pt x="7257439" y="1924872"/>
                  <a:pt x="7246169" y="2444276"/>
                  <a:pt x="7249279" y="2969655"/>
                </a:cubicBezTo>
                <a:lnTo>
                  <a:pt x="0" y="2972083"/>
                </a:lnTo>
                <a:lnTo>
                  <a:pt x="783188" y="0"/>
                </a:lnTo>
                <a:close/>
              </a:path>
            </a:pathLst>
          </a:custGeom>
        </p:spPr>
        <p:txBody>
          <a:bodyPr anchor="b"/>
          <a:lstStyle>
            <a:lvl1pPr marL="0" indent="0" algn="ct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3.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pic>
        <p:nvPicPr>
          <p:cNvPr id="37" name="Picture 14" descr="Väyläviraston logo">
            <a:extLst>
              <a:ext uri="{FF2B5EF4-FFF2-40B4-BE49-F238E27FC236}">
                <a16:creationId xmlns:a16="http://schemas.microsoft.com/office/drawing/2014/main" id="{CFE18993-6749-2E5A-E9F6-584C91719FF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5124315"/>
            <a:ext cx="1673549" cy="1394625"/>
          </a:xfrm>
          <a:prstGeom prst="rect">
            <a:avLst/>
          </a:prstGeom>
        </p:spPr>
      </p:pic>
      <p:sp>
        <p:nvSpPr>
          <p:cNvPr id="4" name="eukarelialogoplaceholder">
            <a:extLst>
              <a:ext uri="{FF2B5EF4-FFF2-40B4-BE49-F238E27FC236}">
                <a16:creationId xmlns:a16="http://schemas.microsoft.com/office/drawing/2014/main" id="{C53F6C4E-C88D-EF31-98B0-560A45F90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64273"/>
            <a:ext cx="1115988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5" name="eulogotenplaceholder">
            <a:extLst>
              <a:ext uri="{FF2B5EF4-FFF2-40B4-BE49-F238E27FC236}">
                <a16:creationId xmlns:a16="http://schemas.microsoft.com/office/drawing/2014/main" id="{27EF32F5-1D17-FDC3-0035-304F4721B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6" name="eulogoplaceholder">
            <a:extLst>
              <a:ext uri="{FF2B5EF4-FFF2-40B4-BE49-F238E27FC236}">
                <a16:creationId xmlns:a16="http://schemas.microsoft.com/office/drawing/2014/main" id="{1B1B336A-30A5-31FB-0744-39B5981B4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44806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7" name="eufinancelogoplaceholder">
            <a:extLst>
              <a:ext uri="{FF2B5EF4-FFF2-40B4-BE49-F238E27FC236}">
                <a16:creationId xmlns:a16="http://schemas.microsoft.com/office/drawing/2014/main" id="{2EA21E00-D18D-3F08-9E5D-04C19AA74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379905" cy="37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</p:spTree>
    <p:extLst>
      <p:ext uri="{BB962C8B-B14F-4D97-AF65-F5344CB8AC3E}">
        <p14:creationId xmlns:p14="http://schemas.microsoft.com/office/powerpoint/2010/main" val="1997281149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tsikko ja sisältö_kuvapaikk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30BA86-66E1-4920-B322-934BA244E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7824" y="1519564"/>
            <a:ext cx="6399214" cy="1446941"/>
          </a:xfrm>
        </p:spPr>
        <p:txBody>
          <a:bodyPr anchor="t">
            <a:normAutofit/>
          </a:bodyPr>
          <a:lstStyle>
            <a:lvl1pPr>
              <a:defRPr sz="3600" b="1" spc="130" baseline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0" name="Sisällön paikkamerkki 2">
            <a:extLst>
              <a:ext uri="{FF2B5EF4-FFF2-40B4-BE49-F238E27FC236}">
                <a16:creationId xmlns:a16="http://schemas.microsoft.com/office/drawing/2014/main" id="{A772E7B5-4B13-04A2-205C-F0D5A752502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457824" y="306411"/>
            <a:ext cx="4114800" cy="217266"/>
          </a:xfrm>
        </p:spPr>
        <p:txBody>
          <a:bodyPr>
            <a:normAutofit/>
          </a:bodyPr>
          <a:lstStyle>
            <a:lvl1pPr marL="0" indent="0">
              <a:buNone/>
              <a:defRPr sz="1200" b="1" cap="all" spc="13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 dirty="0"/>
              <a:t>SIVUTUNNISTE / AIHE / POISTA TARVITTAESSA</a:t>
            </a:r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D37C0291-84E6-AACE-CF44-BF5D7895869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4313" y="368300"/>
            <a:ext cx="4572000" cy="6149137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fi-FI"/>
              <a:t>Voit lisätä kuvan tähän kuvapaikkaan suoraan KAMELEON-työkalurivin Kuvagalleria-valikosta. Voit myös lisätä muita kuvia Lisää kuva-painikkeella. Laitteesta=lisäys työaseman resurssinhallinnan kautta ja Kuvapankkikuvat=Microsoftin kuvavalikoima, joita voit käyttää vapaasti PowerPoint-esityksessä. Internetistä tai työaseman kautta haetuilla kuvilla voi olla käyttöä rajoittavia tekijänoikeuksia.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14BC2F7-C90F-7621-57DC-B049738A2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7824" y="3429001"/>
            <a:ext cx="6399214" cy="262889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 spc="0" baseline="0"/>
            </a:lvl1pPr>
            <a:lvl2pPr marL="742950" indent="-285750">
              <a:buFont typeface="Arial" panose="020B0604020202020204" pitchFamily="34" charset="0"/>
              <a:buChar char="•"/>
              <a:defRPr sz="1800" spc="0" baseline="0"/>
            </a:lvl2pPr>
            <a:lvl3pPr marL="1200150" indent="-285750">
              <a:buFont typeface="Arial" panose="020B0604020202020204" pitchFamily="34" charset="0"/>
              <a:buChar char="•"/>
              <a:defRPr sz="1800" spc="0" baseline="0"/>
            </a:lvl3pPr>
            <a:lvl4pPr marL="1657350" indent="-285750">
              <a:buFont typeface="Arial" panose="020B0604020202020204" pitchFamily="34" charset="0"/>
              <a:buChar char="•"/>
              <a:defRPr sz="1800" spc="0" baseline="0"/>
            </a:lvl4pPr>
            <a:lvl5pPr marL="2114550" indent="-285750">
              <a:buFont typeface="Arial" panose="020B0604020202020204" pitchFamily="34" charset="0"/>
              <a:buChar char="•"/>
              <a:defRPr sz="1800" spc="0" baseline="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6E13F549-4937-E9C4-FE7A-FDE8C880DC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57824" y="6295968"/>
            <a:ext cx="47341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fi-FI"/>
              <a:t>Petra Latvasalo</a:t>
            </a:r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E002834B-60C8-AAC0-D3D4-720701A620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76703" y="6295968"/>
            <a:ext cx="14803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AE750A-BEA5-4602-AF2D-333F945AECA2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65E6D89-9A07-0D95-FBDD-F842D4E74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6275" y="118776"/>
            <a:ext cx="728334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62309"/>
      </p:ext>
    </p:extLst>
  </p:cSld>
  <p:clrMapOvr>
    <a:masterClrMapping/>
  </p:clrMapOvr>
  <p:hf hdr="0" ftr="0"/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, sisältö ja kuvapaikka askelma tehtävä 1_3">
  <p:cSld name="Otsikko, sisältö ja kuvapaikka askelma tehtävä 1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apaamuotoinen: Muoto 2">
            <a:extLst>
              <a:ext uri="{FF2B5EF4-FFF2-40B4-BE49-F238E27FC236}">
                <a16:creationId xmlns:a16="http://schemas.microsoft.com/office/drawing/2014/main" id="{A1B46B69-CE1B-DA79-D68C-C26DD0FCEED4}"/>
              </a:ext>
            </a:extLst>
          </p:cNvPr>
          <p:cNvSpPr/>
          <p:nvPr/>
        </p:nvSpPr>
        <p:spPr>
          <a:xfrm>
            <a:off x="7607202" y="2355982"/>
            <a:ext cx="4617492" cy="4606764"/>
          </a:xfrm>
          <a:custGeom>
            <a:avLst/>
            <a:gdLst>
              <a:gd name="connsiteX0" fmla="*/ 4617493 w 4617492"/>
              <a:gd name="connsiteY0" fmla="*/ 4606765 h 4606764"/>
              <a:gd name="connsiteX1" fmla="*/ 4617493 w 4617492"/>
              <a:gd name="connsiteY1" fmla="*/ 0 h 4606764"/>
              <a:gd name="connsiteX2" fmla="*/ 4199369 w 4617492"/>
              <a:gd name="connsiteY2" fmla="*/ 1450022 h 4606764"/>
              <a:gd name="connsiteX3" fmla="*/ 4199369 w 4617492"/>
              <a:gd name="connsiteY3" fmla="*/ 1455003 h 4606764"/>
              <a:gd name="connsiteX4" fmla="*/ 4184172 w 4617492"/>
              <a:gd name="connsiteY4" fmla="*/ 1455003 h 4606764"/>
              <a:gd name="connsiteX5" fmla="*/ 1460239 w 4617492"/>
              <a:gd name="connsiteY5" fmla="*/ 4180851 h 4606764"/>
              <a:gd name="connsiteX6" fmla="*/ 0 w 4617492"/>
              <a:gd name="connsiteY6" fmla="*/ 4606765 h 4606764"/>
              <a:gd name="connsiteX7" fmla="*/ 4617493 w 4617492"/>
              <a:gd name="connsiteY7" fmla="*/ 4606765 h 4606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17492" h="4606764">
                <a:moveTo>
                  <a:pt x="4617493" y="4606765"/>
                </a:moveTo>
                <a:lnTo>
                  <a:pt x="4617493" y="0"/>
                </a:lnTo>
                <a:cubicBezTo>
                  <a:pt x="4352749" y="420422"/>
                  <a:pt x="4199369" y="917598"/>
                  <a:pt x="4199369" y="1450022"/>
                </a:cubicBezTo>
                <a:lnTo>
                  <a:pt x="4199369" y="1455003"/>
                </a:lnTo>
                <a:lnTo>
                  <a:pt x="4184172" y="1455003"/>
                </a:lnTo>
                <a:cubicBezTo>
                  <a:pt x="2682044" y="1455003"/>
                  <a:pt x="1460239" y="2677574"/>
                  <a:pt x="1460239" y="4180851"/>
                </a:cubicBezTo>
                <a:cubicBezTo>
                  <a:pt x="923473" y="4180851"/>
                  <a:pt x="422338" y="4337297"/>
                  <a:pt x="0" y="4606765"/>
                </a:cubicBezTo>
                <a:lnTo>
                  <a:pt x="4617493" y="4606765"/>
                </a:lnTo>
                <a:close/>
              </a:path>
            </a:pathLst>
          </a:custGeom>
          <a:solidFill>
            <a:schemeClr val="tx2"/>
          </a:solidFill>
          <a:ln w="1275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45C0A1F0-E50A-DBF9-F07F-E1F20ED25C9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955880" y="368300"/>
            <a:ext cx="4896412" cy="6165341"/>
          </a:xfrm>
          <a:custGeom>
            <a:avLst/>
            <a:gdLst>
              <a:gd name="connsiteX0" fmla="*/ 0 w 4896412"/>
              <a:gd name="connsiteY0" fmla="*/ 0 h 6165341"/>
              <a:gd name="connsiteX1" fmla="*/ 4896412 w 4896412"/>
              <a:gd name="connsiteY1" fmla="*/ 0 h 6165341"/>
              <a:gd name="connsiteX2" fmla="*/ 4896412 w 4896412"/>
              <a:gd name="connsiteY2" fmla="*/ 2939380 h 6165341"/>
              <a:gd name="connsiteX3" fmla="*/ 4850692 w 4896412"/>
              <a:gd name="connsiteY3" fmla="*/ 3437705 h 6165341"/>
              <a:gd name="connsiteX4" fmla="*/ 4850692 w 4896412"/>
              <a:gd name="connsiteY4" fmla="*/ 3442686 h 6165341"/>
              <a:gd name="connsiteX5" fmla="*/ 4835494 w 4896412"/>
              <a:gd name="connsiteY5" fmla="*/ 3442686 h 6165341"/>
              <a:gd name="connsiteX6" fmla="*/ 2111562 w 4896412"/>
              <a:gd name="connsiteY6" fmla="*/ 6165341 h 6165341"/>
              <a:gd name="connsiteX7" fmla="*/ 0 w 4896412"/>
              <a:gd name="connsiteY7" fmla="*/ 6165341 h 6165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96412" h="6165341">
                <a:moveTo>
                  <a:pt x="0" y="0"/>
                </a:moveTo>
                <a:lnTo>
                  <a:pt x="4896412" y="0"/>
                </a:lnTo>
                <a:lnTo>
                  <a:pt x="4896412" y="2939380"/>
                </a:lnTo>
                <a:cubicBezTo>
                  <a:pt x="4866400" y="3100933"/>
                  <a:pt x="4850692" y="3267595"/>
                  <a:pt x="4850692" y="3437705"/>
                </a:cubicBezTo>
                <a:lnTo>
                  <a:pt x="4850692" y="3442686"/>
                </a:lnTo>
                <a:lnTo>
                  <a:pt x="4835494" y="3442686"/>
                </a:lnTo>
                <a:cubicBezTo>
                  <a:pt x="3334387" y="3442686"/>
                  <a:pt x="2113350" y="4663596"/>
                  <a:pt x="2111562" y="6165341"/>
                </a:cubicBezTo>
                <a:lnTo>
                  <a:pt x="0" y="6165341"/>
                </a:lnTo>
                <a:close/>
              </a:path>
            </a:pathLst>
          </a:custGeom>
          <a:solidFill>
            <a:srgbClr val="E9EDF2"/>
          </a:solidFill>
        </p:spPr>
        <p:txBody>
          <a:bodyPr wrap="square">
            <a:noAutofit/>
          </a:bodyPr>
          <a:lstStyle>
            <a:lvl1pPr>
              <a:defRPr lang="fi-FI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Voit lisätä kuvan tähän kuvapaikkaan suoraan KAMELEON-työkalurivin Kuvagalleria-valikosta. Voit myös lisätä muita kuvia Lisää kuva-painikkeella. Laitteesta=lisäys työaseman resurssinhallinnan kautta ja Kuvapankkikuvat=Microsoftin kuvavalikoima, joita voit käyttää vapaasti PowerPoint-esityksessä. Internetistä tai työaseman kautta haetuilla kuvilla voi olla käyttöä rajoittavia tekijänoikeuksia.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630BA86-66E1-4920-B322-934BA244E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826" y="1109610"/>
            <a:ext cx="5529173" cy="1861802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F8B81A00-3E47-36A5-F21A-5E6BB3A41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826" y="3460025"/>
            <a:ext cx="5529173" cy="3072817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 spc="0" baseline="0"/>
            </a:lvl1pPr>
            <a:lvl2pPr marL="742950" indent="-285750">
              <a:buFont typeface="Arial" panose="020B0604020202020204" pitchFamily="34" charset="0"/>
              <a:buChar char="•"/>
              <a:defRPr sz="1800" spc="0" baseline="0"/>
            </a:lvl2pPr>
            <a:lvl3pPr marL="1200150" indent="-285750">
              <a:buFont typeface="Arial" panose="020B0604020202020204" pitchFamily="34" charset="0"/>
              <a:buChar char="•"/>
              <a:defRPr sz="1800" spc="0" baseline="0"/>
            </a:lvl3pPr>
            <a:lvl4pPr marL="1657350" indent="-285750">
              <a:buFont typeface="Arial" panose="020B0604020202020204" pitchFamily="34" charset="0"/>
              <a:buChar char="•"/>
              <a:defRPr sz="1800" spc="0" baseline="0"/>
            </a:lvl4pPr>
            <a:lvl5pPr marL="2114550" indent="-285750">
              <a:buFont typeface="Arial" panose="020B0604020202020204" pitchFamily="34" charset="0"/>
              <a:buChar char="•"/>
              <a:defRPr sz="1800" spc="0" baseline="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36" name="Kuva 35">
            <a:extLst>
              <a:ext uri="{FF2B5EF4-FFF2-40B4-BE49-F238E27FC236}">
                <a16:creationId xmlns:a16="http://schemas.microsoft.com/office/drawing/2014/main" id="{D68D4C57-B98C-A92B-8B62-9D864C93E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441193" y="6057986"/>
            <a:ext cx="454301" cy="454301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F331E49-FC4F-E967-E48D-00E7729DE45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72129" y="303113"/>
            <a:ext cx="4114800" cy="217266"/>
          </a:xfrm>
        </p:spPr>
        <p:txBody>
          <a:bodyPr>
            <a:normAutofit/>
          </a:bodyPr>
          <a:lstStyle>
            <a:lvl1pPr marL="0" indent="0">
              <a:buNone/>
              <a:defRPr sz="1200" b="1" cap="all" spc="13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 dirty="0"/>
              <a:t>SIVUTUNNISTE / AIHE / POISTA TARVITTAESSA</a:t>
            </a:r>
          </a:p>
        </p:txBody>
      </p:sp>
    </p:spTree>
    <p:extLst>
      <p:ext uri="{BB962C8B-B14F-4D97-AF65-F5344CB8AC3E}">
        <p14:creationId xmlns:p14="http://schemas.microsoft.com/office/powerpoint/2010/main" val="1559081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, sisältö ja kuvapaikka askelma tehtävä 1_1">
  <p:cSld name="Otsikko, sisältö ja kuvapaikka askelma tehtävä 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apaamuotoinen: Muoto 4">
            <a:extLst>
              <a:ext uri="{FF2B5EF4-FFF2-40B4-BE49-F238E27FC236}">
                <a16:creationId xmlns:a16="http://schemas.microsoft.com/office/drawing/2014/main" id="{9907B17D-86FE-1BC7-B57A-F398AB08F1BB}"/>
              </a:ext>
            </a:extLst>
          </p:cNvPr>
          <p:cNvSpPr/>
          <p:nvPr/>
        </p:nvSpPr>
        <p:spPr>
          <a:xfrm>
            <a:off x="7636675" y="2354350"/>
            <a:ext cx="4591813" cy="4581141"/>
          </a:xfrm>
          <a:custGeom>
            <a:avLst/>
            <a:gdLst>
              <a:gd name="connsiteX0" fmla="*/ 4591814 w 4591813"/>
              <a:gd name="connsiteY0" fmla="*/ 4581141 h 4581141"/>
              <a:gd name="connsiteX1" fmla="*/ 4591814 w 4591813"/>
              <a:gd name="connsiteY1" fmla="*/ 0 h 4581141"/>
              <a:gd name="connsiteX2" fmla="*/ 4176004 w 4591813"/>
              <a:gd name="connsiteY2" fmla="*/ 1441929 h 4581141"/>
              <a:gd name="connsiteX3" fmla="*/ 4176004 w 4591813"/>
              <a:gd name="connsiteY3" fmla="*/ 1446884 h 4581141"/>
              <a:gd name="connsiteX4" fmla="*/ 4160886 w 4591813"/>
              <a:gd name="connsiteY4" fmla="*/ 1446884 h 4581141"/>
              <a:gd name="connsiteX5" fmla="*/ 1452093 w 4591813"/>
              <a:gd name="connsiteY5" fmla="*/ 4157583 h 4581141"/>
              <a:gd name="connsiteX6" fmla="*/ 0 w 4591813"/>
              <a:gd name="connsiteY6" fmla="*/ 4581141 h 4581141"/>
              <a:gd name="connsiteX7" fmla="*/ 4591814 w 4591813"/>
              <a:gd name="connsiteY7" fmla="*/ 4581141 h 4581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91813" h="4581141">
                <a:moveTo>
                  <a:pt x="4591814" y="4581141"/>
                </a:moveTo>
                <a:lnTo>
                  <a:pt x="4591814" y="0"/>
                </a:lnTo>
                <a:cubicBezTo>
                  <a:pt x="4328582" y="418096"/>
                  <a:pt x="4176004" y="912544"/>
                  <a:pt x="4176004" y="1441929"/>
                </a:cubicBezTo>
                <a:lnTo>
                  <a:pt x="4176004" y="1446884"/>
                </a:lnTo>
                <a:lnTo>
                  <a:pt x="4160886" y="1446884"/>
                </a:lnTo>
                <a:cubicBezTo>
                  <a:pt x="2667124" y="1446884"/>
                  <a:pt x="1452093" y="2662677"/>
                  <a:pt x="1452093" y="4157583"/>
                </a:cubicBezTo>
                <a:cubicBezTo>
                  <a:pt x="918261" y="4157583"/>
                  <a:pt x="420002" y="4313209"/>
                  <a:pt x="0" y="4581141"/>
                </a:cubicBezTo>
                <a:lnTo>
                  <a:pt x="4591814" y="4581141"/>
                </a:lnTo>
                <a:close/>
              </a:path>
            </a:pathLst>
          </a:custGeom>
          <a:solidFill>
            <a:schemeClr val="tx2"/>
          </a:solidFill>
          <a:ln w="12685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630BA86-66E1-4920-B322-934BA244E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129" y="1645848"/>
            <a:ext cx="5913190" cy="1325563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F8B81A00-3E47-36A5-F21A-5E6BB3A41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129" y="3460025"/>
            <a:ext cx="5924365" cy="3073528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 spc="0" baseline="0"/>
            </a:lvl1pPr>
            <a:lvl2pPr marL="742950" indent="-285750">
              <a:buFont typeface="Arial" panose="020B0604020202020204" pitchFamily="34" charset="0"/>
              <a:buChar char="•"/>
              <a:defRPr sz="1800" spc="0" baseline="0"/>
            </a:lvl2pPr>
            <a:lvl3pPr marL="1200150" indent="-285750">
              <a:buFont typeface="Arial" panose="020B0604020202020204" pitchFamily="34" charset="0"/>
              <a:buChar char="•"/>
              <a:defRPr sz="1800" spc="0" baseline="0"/>
            </a:lvl3pPr>
            <a:lvl4pPr marL="1657350" indent="-285750">
              <a:buFont typeface="Arial" panose="020B0604020202020204" pitchFamily="34" charset="0"/>
              <a:buChar char="•"/>
              <a:defRPr sz="1800" spc="0" baseline="0"/>
            </a:lvl4pPr>
            <a:lvl5pPr marL="2114550" indent="-285750">
              <a:buFont typeface="Arial" panose="020B0604020202020204" pitchFamily="34" charset="0"/>
              <a:buChar char="•"/>
              <a:defRPr sz="1800" spc="0" baseline="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36" name="Kuva 35">
            <a:extLst>
              <a:ext uri="{FF2B5EF4-FFF2-40B4-BE49-F238E27FC236}">
                <a16:creationId xmlns:a16="http://schemas.microsoft.com/office/drawing/2014/main" id="{D68D4C57-B98C-A92B-8B62-9D864C93E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398661" y="6079252"/>
            <a:ext cx="454301" cy="454301"/>
          </a:xfrm>
          <a:prstGeom prst="rect">
            <a:avLst/>
          </a:prstGeom>
        </p:spPr>
      </p:pic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382C3C57-9F2A-1F12-390D-C095F02C033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72129" y="303113"/>
            <a:ext cx="4114800" cy="217266"/>
          </a:xfrm>
        </p:spPr>
        <p:txBody>
          <a:bodyPr>
            <a:normAutofit/>
          </a:bodyPr>
          <a:lstStyle>
            <a:lvl1pPr marL="0" indent="0">
              <a:buNone/>
              <a:defRPr sz="1200" b="1" cap="all" spc="13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 dirty="0"/>
              <a:t>SIVUTUNNISTE / AIHE / POISTA TARVITTAESSA</a:t>
            </a:r>
          </a:p>
        </p:txBody>
      </p:sp>
      <p:sp>
        <p:nvSpPr>
          <p:cNvPr id="3" name="Kuvan paikkamerkki 6">
            <a:extLst>
              <a:ext uri="{FF2B5EF4-FFF2-40B4-BE49-F238E27FC236}">
                <a16:creationId xmlns:a16="http://schemas.microsoft.com/office/drawing/2014/main" id="{26F962DA-F3BA-2516-78FA-E4DAB817A3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955880" y="368300"/>
            <a:ext cx="4896412" cy="6165341"/>
          </a:xfrm>
          <a:custGeom>
            <a:avLst/>
            <a:gdLst>
              <a:gd name="connsiteX0" fmla="*/ 0 w 4896412"/>
              <a:gd name="connsiteY0" fmla="*/ 0 h 6165341"/>
              <a:gd name="connsiteX1" fmla="*/ 4896412 w 4896412"/>
              <a:gd name="connsiteY1" fmla="*/ 0 h 6165341"/>
              <a:gd name="connsiteX2" fmla="*/ 4896412 w 4896412"/>
              <a:gd name="connsiteY2" fmla="*/ 2939380 h 6165341"/>
              <a:gd name="connsiteX3" fmla="*/ 4850692 w 4896412"/>
              <a:gd name="connsiteY3" fmla="*/ 3437705 h 6165341"/>
              <a:gd name="connsiteX4" fmla="*/ 4850692 w 4896412"/>
              <a:gd name="connsiteY4" fmla="*/ 3442686 h 6165341"/>
              <a:gd name="connsiteX5" fmla="*/ 4835494 w 4896412"/>
              <a:gd name="connsiteY5" fmla="*/ 3442686 h 6165341"/>
              <a:gd name="connsiteX6" fmla="*/ 2111562 w 4896412"/>
              <a:gd name="connsiteY6" fmla="*/ 6165341 h 6165341"/>
              <a:gd name="connsiteX7" fmla="*/ 0 w 4896412"/>
              <a:gd name="connsiteY7" fmla="*/ 6165341 h 6165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96412" h="6165341">
                <a:moveTo>
                  <a:pt x="0" y="0"/>
                </a:moveTo>
                <a:lnTo>
                  <a:pt x="4896412" y="0"/>
                </a:lnTo>
                <a:lnTo>
                  <a:pt x="4896412" y="2939380"/>
                </a:lnTo>
                <a:cubicBezTo>
                  <a:pt x="4866400" y="3100933"/>
                  <a:pt x="4850692" y="3267595"/>
                  <a:pt x="4850692" y="3437705"/>
                </a:cubicBezTo>
                <a:lnTo>
                  <a:pt x="4850692" y="3442686"/>
                </a:lnTo>
                <a:lnTo>
                  <a:pt x="4835494" y="3442686"/>
                </a:lnTo>
                <a:cubicBezTo>
                  <a:pt x="3334387" y="3442686"/>
                  <a:pt x="2113350" y="4663596"/>
                  <a:pt x="2111562" y="6165341"/>
                </a:cubicBezTo>
                <a:lnTo>
                  <a:pt x="0" y="6165341"/>
                </a:lnTo>
                <a:close/>
              </a:path>
            </a:pathLst>
          </a:custGeom>
          <a:solidFill>
            <a:srgbClr val="E9EDF2"/>
          </a:solidFill>
        </p:spPr>
        <p:txBody>
          <a:bodyPr wrap="square">
            <a:noAutofit/>
          </a:bodyPr>
          <a:lstStyle>
            <a:lvl1pPr>
              <a:defRPr lang="fi-FI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Voit lisätä kuvan tähän kuvapaikkaan suoraan KAMELEON-työkalurivin Kuvagalleria-valikosta. Voit myös lisätä muita kuvia Lisää kuva-painikkeella. Laitteesta=lisäys työaseman resurssinhallinnan kautta ja Kuvapankkikuvat=Microsoftin kuvavalikoima, joita voit käyttää vapaasti PowerPoint-esityksessä. Internetistä tai työaseman kautta haetuilla kuvilla voi olla käyttöä rajoittavia tekijänoikeuksia.</a:t>
            </a:r>
          </a:p>
        </p:txBody>
      </p:sp>
    </p:spTree>
    <p:extLst>
      <p:ext uri="{BB962C8B-B14F-4D97-AF65-F5344CB8AC3E}">
        <p14:creationId xmlns:p14="http://schemas.microsoft.com/office/powerpoint/2010/main" val="25475515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tsikko, sisältö ja kuvapaikka askelma tehtävä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apaamuotoinen: Muoto 2">
            <a:extLst>
              <a:ext uri="{FF2B5EF4-FFF2-40B4-BE49-F238E27FC236}">
                <a16:creationId xmlns:a16="http://schemas.microsoft.com/office/drawing/2014/main" id="{7E80CD26-3678-CE44-70F6-01D089963565}"/>
              </a:ext>
            </a:extLst>
          </p:cNvPr>
          <p:cNvSpPr/>
          <p:nvPr/>
        </p:nvSpPr>
        <p:spPr>
          <a:xfrm>
            <a:off x="7607202" y="2355982"/>
            <a:ext cx="4617492" cy="4606764"/>
          </a:xfrm>
          <a:custGeom>
            <a:avLst/>
            <a:gdLst>
              <a:gd name="connsiteX0" fmla="*/ 4617493 w 4617492"/>
              <a:gd name="connsiteY0" fmla="*/ 4606765 h 4606764"/>
              <a:gd name="connsiteX1" fmla="*/ 4617493 w 4617492"/>
              <a:gd name="connsiteY1" fmla="*/ 0 h 4606764"/>
              <a:gd name="connsiteX2" fmla="*/ 4199369 w 4617492"/>
              <a:gd name="connsiteY2" fmla="*/ 1450022 h 4606764"/>
              <a:gd name="connsiteX3" fmla="*/ 4199369 w 4617492"/>
              <a:gd name="connsiteY3" fmla="*/ 1455003 h 4606764"/>
              <a:gd name="connsiteX4" fmla="*/ 4184172 w 4617492"/>
              <a:gd name="connsiteY4" fmla="*/ 1455003 h 4606764"/>
              <a:gd name="connsiteX5" fmla="*/ 1460239 w 4617492"/>
              <a:gd name="connsiteY5" fmla="*/ 4180851 h 4606764"/>
              <a:gd name="connsiteX6" fmla="*/ 0 w 4617492"/>
              <a:gd name="connsiteY6" fmla="*/ 4606765 h 4606764"/>
              <a:gd name="connsiteX7" fmla="*/ 4617493 w 4617492"/>
              <a:gd name="connsiteY7" fmla="*/ 4606765 h 4606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17492" h="4606764">
                <a:moveTo>
                  <a:pt x="4617493" y="4606765"/>
                </a:moveTo>
                <a:lnTo>
                  <a:pt x="4617493" y="0"/>
                </a:lnTo>
                <a:cubicBezTo>
                  <a:pt x="4352749" y="420422"/>
                  <a:pt x="4199369" y="917598"/>
                  <a:pt x="4199369" y="1450022"/>
                </a:cubicBezTo>
                <a:lnTo>
                  <a:pt x="4199369" y="1455003"/>
                </a:lnTo>
                <a:lnTo>
                  <a:pt x="4184172" y="1455003"/>
                </a:lnTo>
                <a:cubicBezTo>
                  <a:pt x="2682044" y="1455003"/>
                  <a:pt x="1460239" y="2677574"/>
                  <a:pt x="1460239" y="4180851"/>
                </a:cubicBezTo>
                <a:cubicBezTo>
                  <a:pt x="923473" y="4180851"/>
                  <a:pt x="422338" y="4337297"/>
                  <a:pt x="0" y="4606765"/>
                </a:cubicBezTo>
                <a:lnTo>
                  <a:pt x="4617493" y="4606765"/>
                </a:lnTo>
                <a:close/>
              </a:path>
            </a:pathLst>
          </a:custGeom>
          <a:solidFill>
            <a:schemeClr val="tx2"/>
          </a:solidFill>
          <a:ln w="1275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8F53EBD3-6321-53E6-1F52-FC45E96D67B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955880" y="368300"/>
            <a:ext cx="4896412" cy="6165341"/>
          </a:xfrm>
          <a:custGeom>
            <a:avLst/>
            <a:gdLst>
              <a:gd name="connsiteX0" fmla="*/ 0 w 4896412"/>
              <a:gd name="connsiteY0" fmla="*/ 0 h 6165341"/>
              <a:gd name="connsiteX1" fmla="*/ 4896412 w 4896412"/>
              <a:gd name="connsiteY1" fmla="*/ 0 h 6165341"/>
              <a:gd name="connsiteX2" fmla="*/ 4896412 w 4896412"/>
              <a:gd name="connsiteY2" fmla="*/ 2939380 h 6165341"/>
              <a:gd name="connsiteX3" fmla="*/ 4850692 w 4896412"/>
              <a:gd name="connsiteY3" fmla="*/ 3437705 h 6165341"/>
              <a:gd name="connsiteX4" fmla="*/ 4850692 w 4896412"/>
              <a:gd name="connsiteY4" fmla="*/ 3442686 h 6165341"/>
              <a:gd name="connsiteX5" fmla="*/ 4835494 w 4896412"/>
              <a:gd name="connsiteY5" fmla="*/ 3442686 h 6165341"/>
              <a:gd name="connsiteX6" fmla="*/ 2111562 w 4896412"/>
              <a:gd name="connsiteY6" fmla="*/ 6165341 h 6165341"/>
              <a:gd name="connsiteX7" fmla="*/ 0 w 4896412"/>
              <a:gd name="connsiteY7" fmla="*/ 6165341 h 6165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96412" h="6165341">
                <a:moveTo>
                  <a:pt x="0" y="0"/>
                </a:moveTo>
                <a:lnTo>
                  <a:pt x="4896412" y="0"/>
                </a:lnTo>
                <a:lnTo>
                  <a:pt x="4896412" y="2939380"/>
                </a:lnTo>
                <a:cubicBezTo>
                  <a:pt x="4866400" y="3100933"/>
                  <a:pt x="4850692" y="3267595"/>
                  <a:pt x="4850692" y="3437705"/>
                </a:cubicBezTo>
                <a:lnTo>
                  <a:pt x="4850692" y="3442686"/>
                </a:lnTo>
                <a:lnTo>
                  <a:pt x="4835494" y="3442686"/>
                </a:lnTo>
                <a:cubicBezTo>
                  <a:pt x="3334387" y="3442686"/>
                  <a:pt x="2113350" y="4663596"/>
                  <a:pt x="2111562" y="6165341"/>
                </a:cubicBezTo>
                <a:lnTo>
                  <a:pt x="0" y="6165341"/>
                </a:lnTo>
                <a:close/>
              </a:path>
            </a:pathLst>
          </a:custGeom>
          <a:solidFill>
            <a:srgbClr val="E9EDF2"/>
          </a:solidFill>
        </p:spPr>
        <p:txBody>
          <a:bodyPr wrap="square">
            <a:noAutofit/>
          </a:bodyPr>
          <a:lstStyle>
            <a:lvl1pPr>
              <a:defRPr lang="fi-FI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Voit lisätä kuvan tähän kuvapaikkaan suoraan KAMELEON-työkalurivin Kuvagalleria-valikosta. Voit myös lisätä muita kuvia Lisää kuva-painikkeella. Laitteesta=lisäys työaseman resurssinhallinnan kautta ja Kuvapankkikuvat=Microsoftin kuvavalikoima, joita voit käyttää vapaasti PowerPoint-esityksessä. Internetistä tai työaseman kautta haetuilla kuvilla voi olla käyttöä rajoittavia tekijänoikeuksia.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630BA86-66E1-4920-B322-934BA244E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826" y="1222626"/>
            <a:ext cx="6071863" cy="1748786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F8B81A00-3E47-36A5-F21A-5E6BB3A41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351" y="3267183"/>
            <a:ext cx="6071863" cy="2790718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 spc="0" baseline="0"/>
            </a:lvl1pPr>
            <a:lvl2pPr marL="742950" indent="-285750">
              <a:buFont typeface="Arial" panose="020B0604020202020204" pitchFamily="34" charset="0"/>
              <a:buChar char="•"/>
              <a:defRPr sz="1800" spc="0" baseline="0"/>
            </a:lvl2pPr>
            <a:lvl3pPr marL="1200150" indent="-285750">
              <a:buFont typeface="Arial" panose="020B0604020202020204" pitchFamily="34" charset="0"/>
              <a:buChar char="•"/>
              <a:defRPr sz="1800" spc="0" baseline="0"/>
            </a:lvl3pPr>
            <a:lvl4pPr marL="1657350" indent="-285750">
              <a:buFont typeface="Arial" panose="020B0604020202020204" pitchFamily="34" charset="0"/>
              <a:buChar char="•"/>
              <a:defRPr sz="1800" spc="0" baseline="0"/>
            </a:lvl4pPr>
            <a:lvl5pPr marL="2114550" indent="-285750">
              <a:buFont typeface="Arial" panose="020B0604020202020204" pitchFamily="34" charset="0"/>
              <a:buChar char="•"/>
              <a:defRPr sz="1800" spc="0" baseline="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36" name="Kuva 35">
            <a:extLst>
              <a:ext uri="{FF2B5EF4-FFF2-40B4-BE49-F238E27FC236}">
                <a16:creationId xmlns:a16="http://schemas.microsoft.com/office/drawing/2014/main" id="{D68D4C57-B98C-A92B-8B62-9D864C93E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398661" y="6079252"/>
            <a:ext cx="454301" cy="454301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8C8B2DDB-E25D-0B1C-A028-1A155A546A1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72129" y="303113"/>
            <a:ext cx="4114800" cy="217266"/>
          </a:xfrm>
        </p:spPr>
        <p:txBody>
          <a:bodyPr>
            <a:normAutofit/>
          </a:bodyPr>
          <a:lstStyle>
            <a:lvl1pPr marL="0" indent="0">
              <a:buNone/>
              <a:defRPr sz="1200" b="1" cap="all" spc="13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 dirty="0"/>
              <a:t>SIVUTUNNISTE / AIHE / POISTA TARVITTAESSA</a:t>
            </a:r>
          </a:p>
        </p:txBody>
      </p:sp>
    </p:spTree>
    <p:extLst>
      <p:ext uri="{BB962C8B-B14F-4D97-AF65-F5344CB8AC3E}">
        <p14:creationId xmlns:p14="http://schemas.microsoft.com/office/powerpoint/2010/main" val="42467864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aka_kuva_sininen" preserve="1" userDrawn="1">
  <p:cSld name="vaaka_kuva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AB4047D7-75ED-C176-9F2B-759FC5065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kuva kuvagalleriasta, Väylän kuvapankista tai omista tiedostoista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68E480F-6969-9C85-3F13-C2581A92F7D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89338"/>
            <a:ext cx="12192000" cy="792000"/>
          </a:xfrm>
          <a:gradFill>
            <a:gsLst>
              <a:gs pos="100000">
                <a:schemeClr val="accent1">
                  <a:alpha val="11000"/>
                </a:schemeClr>
              </a:gs>
              <a:gs pos="0">
                <a:schemeClr val="tx2">
                  <a:alpha val="70000"/>
                </a:schemeClr>
              </a:gs>
            </a:gsLst>
            <a:lin ang="0" scaled="0"/>
          </a:gradFill>
        </p:spPr>
        <p:txBody>
          <a:bodyPr lIns="1080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6A058AD-20D3-103F-BE1A-6A66EEE2A881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3510000"/>
            <a:ext cx="12192000" cy="1080000"/>
          </a:xfrm>
          <a:gradFill>
            <a:gsLst>
              <a:gs pos="100000">
                <a:schemeClr val="accent1">
                  <a:alpha val="11000"/>
                </a:schemeClr>
              </a:gs>
              <a:gs pos="0">
                <a:schemeClr val="tx2">
                  <a:alpha val="70000"/>
                </a:schemeClr>
              </a:gs>
            </a:gsLst>
            <a:lin ang="0" scaled="0"/>
          </a:gradFill>
        </p:spPr>
        <p:txBody>
          <a:bodyPr lIns="1080000" anchor="b"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636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aka_kuva_vihrea" preserve="1" userDrawn="1">
  <p:cSld name="vaaka_kuva_vih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37D1F390-B184-4B82-1464-B4F5FE461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kuva kuvagalleriasta, Väylän kuvapankista tai omista tiedostoista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01834BC-D657-9433-05AE-301C6EFE0B6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89338"/>
            <a:ext cx="12192000" cy="792000"/>
          </a:xfrm>
          <a:gradFill>
            <a:gsLst>
              <a:gs pos="100000">
                <a:schemeClr val="bg2">
                  <a:alpha val="11000"/>
                </a:schemeClr>
              </a:gs>
              <a:gs pos="0">
                <a:schemeClr val="accent4">
                  <a:alpha val="71000"/>
                </a:schemeClr>
              </a:gs>
            </a:gsLst>
            <a:lin ang="0" scaled="0"/>
          </a:gradFill>
        </p:spPr>
        <p:txBody>
          <a:bodyPr lIns="1080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391C4EA-1BDA-2FE2-EC62-4C09E203DD3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3510000"/>
            <a:ext cx="12192000" cy="1080000"/>
          </a:xfrm>
          <a:gradFill>
            <a:gsLst>
              <a:gs pos="100000">
                <a:schemeClr val="bg2">
                  <a:alpha val="11000"/>
                </a:schemeClr>
              </a:gs>
              <a:gs pos="0">
                <a:schemeClr val="accent4">
                  <a:alpha val="71000"/>
                </a:schemeClr>
              </a:gs>
            </a:gsLst>
            <a:lin ang="0" scaled="0"/>
          </a:gradFill>
        </p:spPr>
        <p:txBody>
          <a:bodyPr lIns="1080000" anchor="b"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19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aka_kuva_pinkki" preserve="1" userDrawn="1">
  <p:cSld name="vaaka_kuva_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552D661D-62EC-E4F9-7F2D-E30CA1F0A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kuva kuvagalleriasta, Väylän kuvapankista tai omista tiedostoista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F83D4C-14C0-1A7B-8488-471A0D5995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89338"/>
            <a:ext cx="12192000" cy="792000"/>
          </a:xfrm>
          <a:gradFill>
            <a:gsLst>
              <a:gs pos="100000">
                <a:schemeClr val="accent5">
                  <a:alpha val="14000"/>
                </a:schemeClr>
              </a:gs>
              <a:gs pos="0">
                <a:schemeClr val="accent5">
                  <a:alpha val="77000"/>
                </a:schemeClr>
              </a:gs>
            </a:gsLst>
            <a:lin ang="0" scaled="0"/>
          </a:gradFill>
        </p:spPr>
        <p:txBody>
          <a:bodyPr lIns="1080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CB0C59-FB4D-3FDE-13BC-9E175336B7A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3510000"/>
            <a:ext cx="12192000" cy="1080000"/>
          </a:xfrm>
          <a:gradFill>
            <a:gsLst>
              <a:gs pos="100000">
                <a:schemeClr val="accent5">
                  <a:alpha val="14000"/>
                </a:schemeClr>
              </a:gs>
              <a:gs pos="0">
                <a:schemeClr val="accent5">
                  <a:alpha val="77000"/>
                </a:schemeClr>
              </a:gs>
            </a:gsLst>
            <a:lin ang="0" scaled="0"/>
          </a:gradFill>
        </p:spPr>
        <p:txBody>
          <a:bodyPr lIns="1080000" anchor="b"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581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_teksti" preserve="1" userDrawn="1">
  <p:cSld name="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955970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6955971" cy="432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920000" y="0"/>
            <a:ext cx="42840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4832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kuva_teksti" preserve="1" userDrawn="1">
  <p:cSld name="levea_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162006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13968"/>
            <a:ext cx="4177938" cy="432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32800" y="0"/>
            <a:ext cx="74592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42974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ma_kuva_teksti" preserve="1" userDrawn="1">
  <p:cSld name="oma_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5276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fi-FI" dirty="0"/>
              <a:t>Kirjoita tähän nimi</a:t>
            </a:r>
            <a:endParaRPr lang="en-US" dirty="0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744339" y="8709"/>
            <a:ext cx="54396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oma kuva</a:t>
            </a:r>
            <a:endParaRPr lang="en-US" dirty="0"/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FE7494B-1547-CA50-9CF3-C058329BD5D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1793876"/>
            <a:ext cx="5527675" cy="4320000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fi-FI" dirty="0"/>
              <a:t>Kirjoita tähän nimike</a:t>
            </a:r>
            <a:br>
              <a:rPr lang="fi-FI" dirty="0"/>
            </a:br>
            <a:r>
              <a:rPr lang="fi-FI" dirty="0"/>
              <a:t>Osasto/Yksikkö</a:t>
            </a:r>
            <a:br>
              <a:rPr lang="fi-FI" dirty="0"/>
            </a:br>
            <a:r>
              <a:rPr lang="fi-FI" dirty="0"/>
              <a:t>Sähköpostiosoite</a:t>
            </a:r>
            <a:br>
              <a:rPr lang="fi-FI" dirty="0"/>
            </a:br>
            <a:r>
              <a:rPr lang="fi-FI" dirty="0"/>
              <a:t>some</a:t>
            </a:r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33060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ripalkki_teksti_sininen" preserve="1" userDrawn="1">
  <p:cSld name="varipalkki_teksti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8029576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6460D66B-6E51-6FDF-D981-ABB668FF8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36194" y="0"/>
            <a:ext cx="2548020" cy="6858000"/>
            <a:chOff x="9636194" y="0"/>
            <a:chExt cx="2548020" cy="6858000"/>
          </a:xfrm>
        </p:grpSpPr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F3ED7395-83A3-3DD8-B91B-C6FD2DD51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7226" y="292735"/>
              <a:ext cx="1833562" cy="1571625"/>
            </a:xfrm>
            <a:prstGeom prst="rect">
              <a:avLst/>
            </a:prstGeom>
          </p:spPr>
        </p:pic>
        <p:grpSp>
          <p:nvGrpSpPr>
            <p:cNvPr id="15" name="Ryhmä 14">
              <a:extLst>
                <a:ext uri="{FF2B5EF4-FFF2-40B4-BE49-F238E27FC236}">
                  <a16:creationId xmlns:a16="http://schemas.microsoft.com/office/drawing/2014/main" id="{AB624DEC-2732-7717-5E45-E5C24426D1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9636194" y="0"/>
              <a:ext cx="2548020" cy="6858000"/>
              <a:chOff x="9636194" y="0"/>
              <a:chExt cx="2548020" cy="6858000"/>
            </a:xfrm>
          </p:grpSpPr>
          <p:sp>
            <p:nvSpPr>
              <p:cNvPr id="9" name="Suorakulmio 8">
                <a:extLst>
                  <a:ext uri="{FF2B5EF4-FFF2-40B4-BE49-F238E27FC236}">
                    <a16:creationId xmlns:a16="http://schemas.microsoft.com/office/drawing/2014/main" id="{9B5879DD-5458-8E90-5B78-B61A4B3E2A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9636194" y="0"/>
                <a:ext cx="2548020" cy="6858000"/>
              </a:xfrm>
              <a:custGeom>
                <a:avLst/>
                <a:gdLst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0 w 2246811"/>
                  <a:gd name="connsiteY3" fmla="*/ 6858000 h 6858000"/>
                  <a:gd name="connsiteX4" fmla="*/ 0 w 2246811"/>
                  <a:gd name="connsiteY4" fmla="*/ 0 h 6858000"/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627017 w 2246811"/>
                  <a:gd name="connsiteY3" fmla="*/ 6858000 h 6858000"/>
                  <a:gd name="connsiteX4" fmla="*/ 0 w 2246811"/>
                  <a:gd name="connsiteY4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6811" h="6858000">
                    <a:moveTo>
                      <a:pt x="0" y="0"/>
                    </a:moveTo>
                    <a:lnTo>
                      <a:pt x="2246811" y="0"/>
                    </a:lnTo>
                    <a:lnTo>
                      <a:pt x="2246811" y="6858000"/>
                    </a:lnTo>
                    <a:lnTo>
                      <a:pt x="627017" y="685800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27000">
                    <a:schemeClr val="tx2"/>
                  </a:gs>
                  <a:gs pos="100000">
                    <a:schemeClr val="accent1"/>
                  </a:gs>
                </a:gsLst>
                <a:lin ang="0" scaled="0"/>
              </a:gradFill>
              <a:ln>
                <a:gradFill flip="none" rotWithShape="1">
                  <a:gsLst>
                    <a:gs pos="27000">
                      <a:schemeClr val="tx2"/>
                    </a:gs>
                    <a:gs pos="100000">
                      <a:schemeClr val="accent1"/>
                    </a:gs>
                  </a:gsLst>
                  <a:lin ang="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id="{66BB957A-A95B-0424-ED14-DE7325DA53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7462" y="292735"/>
                <a:ext cx="1833562" cy="1571625"/>
              </a:xfrm>
              <a:prstGeom prst="rect">
                <a:avLst/>
              </a:prstGeom>
            </p:spPr>
          </p:pic>
        </p:grpSp>
      </p:grp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28943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00350" y="6356350"/>
            <a:ext cx="22124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175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20.2.2023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249" y="6356350"/>
            <a:ext cx="561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04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62" r:id="rId2"/>
    <p:sldLayoutId id="2147483764" r:id="rId3"/>
    <p:sldLayoutId id="2147483765" r:id="rId4"/>
    <p:sldLayoutId id="2147483763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  <p:sldLayoutId id="2147483780" r:id="rId20"/>
    <p:sldLayoutId id="2147483781" r:id="rId21"/>
    <p:sldLayoutId id="2147483782" r:id="rId22"/>
    <p:sldLayoutId id="2147483783" r:id="rId2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4400" indent="-284400" algn="l" defTabSz="914400" rtl="0" eaLnBrk="1" latinLnBrk="0" hangingPunct="1">
        <a:lnSpc>
          <a:spcPct val="150000"/>
        </a:lnSpc>
        <a:spcBef>
          <a:spcPts val="1000"/>
        </a:spcBef>
        <a:buClr>
          <a:srgbClr val="0065AF"/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44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087200" indent="-1728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1728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1728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.jpeg"/><Relationship Id="rId11" Type="http://schemas.openxmlformats.org/officeDocument/2006/relationships/image" Target="../media/image30.svg"/><Relationship Id="rId5" Type="http://schemas.openxmlformats.org/officeDocument/2006/relationships/image" Target="../media/image24.jpeg"/><Relationship Id="rId10" Type="http://schemas.openxmlformats.org/officeDocument/2006/relationships/image" Target="../media/image29.pn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ohje.velho.vaylapilvi.fi/tievelho/koulutukset-ja-tilaisuudet/tievelhon-tietojen-yllapidon-tukiklinikka/" TargetMode="Externa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ohje.velho.vaylapilvi.fi/tievelho/tietorakenne/tietorakennemuutokset/" TargetMode="Externa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hje.velho.vaylapilvi.fi/tievelho/koulutukset-ja-tilaisuudet/tievelhon-tietojen-yllapidon-tukiklinikka/" TargetMode="External"/><Relationship Id="rId2" Type="http://schemas.openxmlformats.org/officeDocument/2006/relationships/hyperlink" Target="https://ohje.velho.vaylapilvi.fi/tievelho/koulutukset-ja-tilaisuudet/tievelho-vartit/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ohje.velho.vaylapilvi.fi/syksyn-tievelho-koulutukset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1A0C6F-A31C-8334-209D-2C8ECB5D2C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sz="4000" dirty="0"/>
              <a:t>Tievelhovartti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DAB159A-C79D-DE07-5221-862DA47718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19.05.2026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3366CF5-84D5-62DD-5D7D-65004FC6D00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07" b="17907"/>
          <a:stretch/>
        </p:blipFill>
        <p:spPr>
          <a:xfrm>
            <a:off x="6037263" y="0"/>
            <a:ext cx="6156325" cy="2633663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3ACE3E1B-36E1-F186-1A73-FEE93FEECDA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9" b="5859"/>
          <a:stretch/>
        </p:blipFill>
        <p:spPr/>
      </p:pic>
    </p:spTree>
    <p:extLst>
      <p:ext uri="{BB962C8B-B14F-4D97-AF65-F5344CB8AC3E}">
        <p14:creationId xmlns:p14="http://schemas.microsoft.com/office/powerpoint/2010/main" val="1260623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n paikkamerkki 5">
            <a:extLst>
              <a:ext uri="{FF2B5EF4-FFF2-40B4-BE49-F238E27FC236}">
                <a16:creationId xmlns:a16="http://schemas.microsoft.com/office/drawing/2014/main" id="{9411C68B-08F1-7ACD-A560-42506FCFB3C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alphaModFix amt="70000"/>
          </a:blip>
          <a:srcRect l="170" r="170"/>
          <a:stretch>
            <a:fillRect/>
          </a:stretch>
        </p:blipFill>
        <p:spPr>
          <a:xfrm>
            <a:off x="7009180" y="0"/>
            <a:ext cx="5182820" cy="6527260"/>
          </a:xfrm>
          <a:prstGeom prst="rect">
            <a:avLst/>
          </a:prstGeom>
        </p:spPr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CE9E8BD9-E0A9-171C-36CD-CF626A51B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732" y="464327"/>
            <a:ext cx="5007123" cy="641369"/>
          </a:xfrm>
        </p:spPr>
        <p:txBody>
          <a:bodyPr>
            <a:normAutofit/>
          </a:bodyPr>
          <a:lstStyle/>
          <a:p>
            <a:r>
              <a:rPr lang="fi-FI" sz="3600" dirty="0"/>
              <a:t>Elinvoimakeskukset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D1CC6C1-B3A3-7518-6EBD-65FBB6ACA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826" y="1263118"/>
            <a:ext cx="6442353" cy="3300772"/>
          </a:xfrm>
        </p:spPr>
        <p:txBody>
          <a:bodyPr>
            <a:normAutofit fontScale="77500" lnSpcReduction="20000"/>
          </a:bodyPr>
          <a:lstStyle/>
          <a:p>
            <a:r>
              <a:rPr lang="fi-FI" sz="2000" dirty="0"/>
              <a:t>Aluehallintouudistuksen myötä 1.1.2026 aloittaneet elinvoimakeskukset (10 kpl) korvasivat ELY-keskukset (15 kpl).  </a:t>
            </a:r>
          </a:p>
          <a:p>
            <a:r>
              <a:rPr lang="fi-FI" sz="2000" dirty="0"/>
              <a:t>Elinvoimakeskusten liikenneosastojen tehtävänkuvat pysyivät pääosin samoina. Joukkoliikenteen asiantuntijat siirtyivät Traficomille.</a:t>
            </a:r>
          </a:p>
          <a:p>
            <a:r>
              <a:rPr lang="fi-FI" sz="2000" dirty="0"/>
              <a:t>Elinvoimakeskusten liikenneosastojen tehtäviä ovat muun muassa tienpidon- ja kunnossapidon suunnittelu, liikenneverkon suunnittelu, liikenneturvallisuustehtävät, nopeusrajoituspäätösten sekä liittymälupien myöntämiset.</a:t>
            </a:r>
          </a:p>
          <a:p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072E53DB-F04F-BD98-0EDF-8980199AEC3A}"/>
              </a:ext>
            </a:extLst>
          </p:cNvPr>
          <p:cNvSpPr txBox="1"/>
          <p:nvPr/>
        </p:nvSpPr>
        <p:spPr>
          <a:xfrm>
            <a:off x="993243" y="4572230"/>
            <a:ext cx="18925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Lapin</a:t>
            </a:r>
            <a:r>
              <a:rPr lang="fi-FI" sz="1400" dirty="0"/>
              <a:t> </a:t>
            </a:r>
          </a:p>
          <a:p>
            <a:r>
              <a:rPr lang="fi-FI" sz="1400" dirty="0">
                <a:solidFill>
                  <a:schemeClr val="bg1"/>
                </a:solidFill>
              </a:rPr>
              <a:t>elinvoimakeskus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D61D4F1A-24A3-B2C1-3637-2D86894361B0}"/>
              </a:ext>
            </a:extLst>
          </p:cNvPr>
          <p:cNvSpPr txBox="1"/>
          <p:nvPr/>
        </p:nvSpPr>
        <p:spPr>
          <a:xfrm>
            <a:off x="2506254" y="4571207"/>
            <a:ext cx="18925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Pohjois-Suomen </a:t>
            </a:r>
          </a:p>
          <a:p>
            <a:r>
              <a:rPr lang="fi-FI" sz="1400" dirty="0">
                <a:solidFill>
                  <a:schemeClr val="bg1"/>
                </a:solidFill>
              </a:rPr>
              <a:t>elinvoimakeskus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8C58FE0A-ABBE-0A61-B46C-9A1A92B9768B}"/>
              </a:ext>
            </a:extLst>
          </p:cNvPr>
          <p:cNvSpPr txBox="1"/>
          <p:nvPr/>
        </p:nvSpPr>
        <p:spPr>
          <a:xfrm>
            <a:off x="5911768" y="4536224"/>
            <a:ext cx="20189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Etelä-Pohjanmaan </a:t>
            </a:r>
          </a:p>
          <a:p>
            <a:r>
              <a:rPr lang="fi-FI" sz="1400" dirty="0">
                <a:solidFill>
                  <a:schemeClr val="bg1"/>
                </a:solidFill>
              </a:rPr>
              <a:t>elinvoimakeskus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EF0083EB-056D-7A82-EBC6-0CF88195EFC6}"/>
              </a:ext>
            </a:extLst>
          </p:cNvPr>
          <p:cNvSpPr txBox="1"/>
          <p:nvPr/>
        </p:nvSpPr>
        <p:spPr>
          <a:xfrm>
            <a:off x="4200440" y="4560785"/>
            <a:ext cx="1478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Pohjanmaan </a:t>
            </a:r>
          </a:p>
          <a:p>
            <a:r>
              <a:rPr lang="fi-FI" sz="1400" dirty="0">
                <a:solidFill>
                  <a:schemeClr val="bg1"/>
                </a:solidFill>
              </a:rPr>
              <a:t>elinvoimakeskus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2E6FACCF-6B99-40BE-0460-CFB88D3BE926}"/>
              </a:ext>
            </a:extLst>
          </p:cNvPr>
          <p:cNvSpPr txBox="1"/>
          <p:nvPr/>
        </p:nvSpPr>
        <p:spPr>
          <a:xfrm>
            <a:off x="5910491" y="5196022"/>
            <a:ext cx="21843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Lounais-Suomen </a:t>
            </a:r>
          </a:p>
          <a:p>
            <a:r>
              <a:rPr lang="fi-FI" sz="1400" dirty="0">
                <a:solidFill>
                  <a:schemeClr val="bg1"/>
                </a:solidFill>
              </a:rPr>
              <a:t>elinvoimakeskus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82988798-451D-1B54-696E-BD5126EDDB26}"/>
              </a:ext>
            </a:extLst>
          </p:cNvPr>
          <p:cNvSpPr txBox="1"/>
          <p:nvPr/>
        </p:nvSpPr>
        <p:spPr>
          <a:xfrm>
            <a:off x="2530616" y="5870453"/>
            <a:ext cx="26961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Uudenmaan </a:t>
            </a:r>
          </a:p>
          <a:p>
            <a:r>
              <a:rPr lang="fi-FI" sz="1400" dirty="0">
                <a:solidFill>
                  <a:schemeClr val="bg1"/>
                </a:solidFill>
              </a:rPr>
              <a:t>elinvoimakeskus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642A273D-FA04-4402-1B9F-070A6E24AAE8}"/>
              </a:ext>
            </a:extLst>
          </p:cNvPr>
          <p:cNvSpPr txBox="1"/>
          <p:nvPr/>
        </p:nvSpPr>
        <p:spPr>
          <a:xfrm>
            <a:off x="967438" y="5216866"/>
            <a:ext cx="19441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Keski-Suomen</a:t>
            </a:r>
            <a:r>
              <a:rPr lang="fi-FI" sz="1400" b="1" dirty="0">
                <a:solidFill>
                  <a:schemeClr val="bg1"/>
                </a:solidFill>
              </a:rPr>
              <a:t> </a:t>
            </a:r>
            <a:r>
              <a:rPr lang="fi-FI" sz="1400" dirty="0">
                <a:solidFill>
                  <a:schemeClr val="bg1"/>
                </a:solidFill>
              </a:rPr>
              <a:t>elinvoimakeskus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B5579E0F-0E3D-9D26-7AF1-449E016E8543}"/>
              </a:ext>
            </a:extLst>
          </p:cNvPr>
          <p:cNvSpPr txBox="1"/>
          <p:nvPr/>
        </p:nvSpPr>
        <p:spPr>
          <a:xfrm>
            <a:off x="4194906" y="5216866"/>
            <a:ext cx="19441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Sisä-Suomen elinvoimakeskus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49A25EB8-6704-A761-1D9B-92CBE3F9E3D0}"/>
              </a:ext>
            </a:extLst>
          </p:cNvPr>
          <p:cNvSpPr txBox="1"/>
          <p:nvPr/>
        </p:nvSpPr>
        <p:spPr>
          <a:xfrm>
            <a:off x="2556421" y="5220830"/>
            <a:ext cx="15693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Itä-Suomen </a:t>
            </a:r>
          </a:p>
          <a:p>
            <a:r>
              <a:rPr lang="fi-FI" sz="1400" dirty="0">
                <a:solidFill>
                  <a:schemeClr val="bg1"/>
                </a:solidFill>
              </a:rPr>
              <a:t>elinvoimakeskus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3D6A0130-70B1-D99A-AA50-3369ED6BD2BD}"/>
              </a:ext>
            </a:extLst>
          </p:cNvPr>
          <p:cNvSpPr txBox="1"/>
          <p:nvPr/>
        </p:nvSpPr>
        <p:spPr>
          <a:xfrm>
            <a:off x="967438" y="5870453"/>
            <a:ext cx="20586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Kaakkois-Suomen elinvoimakeskus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15DE0232-AF41-58B5-62F1-482DBD6847C2}"/>
              </a:ext>
            </a:extLst>
          </p:cNvPr>
          <p:cNvSpPr txBox="1"/>
          <p:nvPr/>
        </p:nvSpPr>
        <p:spPr>
          <a:xfrm>
            <a:off x="879545" y="4748467"/>
            <a:ext cx="18925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Lapin </a:t>
            </a:r>
          </a:p>
          <a:p>
            <a:r>
              <a:rPr lang="fi-FI" sz="1400" dirty="0"/>
              <a:t>elinvoimakeskus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F3CEF166-0ABE-D7AC-D04A-68ABD7A17D90}"/>
              </a:ext>
            </a:extLst>
          </p:cNvPr>
          <p:cNvSpPr txBox="1"/>
          <p:nvPr/>
        </p:nvSpPr>
        <p:spPr>
          <a:xfrm>
            <a:off x="2471441" y="4747444"/>
            <a:ext cx="18925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Pohjois-Suomen </a:t>
            </a:r>
          </a:p>
          <a:p>
            <a:r>
              <a:rPr lang="fi-FI" sz="1400" dirty="0"/>
              <a:t>elinvoimakeskus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700F277C-D4FB-A55C-77B2-AF1338A73DA4}"/>
              </a:ext>
            </a:extLst>
          </p:cNvPr>
          <p:cNvSpPr txBox="1"/>
          <p:nvPr/>
        </p:nvSpPr>
        <p:spPr>
          <a:xfrm>
            <a:off x="5467544" y="4741645"/>
            <a:ext cx="20189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Etelä-Pohjanmaan </a:t>
            </a:r>
          </a:p>
          <a:p>
            <a:r>
              <a:rPr lang="fi-FI" sz="1400" dirty="0"/>
              <a:t>elinvoimakeskus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C10A32F5-9E83-83FC-8496-FBB5B2FE0650}"/>
              </a:ext>
            </a:extLst>
          </p:cNvPr>
          <p:cNvSpPr txBox="1"/>
          <p:nvPr/>
        </p:nvSpPr>
        <p:spPr>
          <a:xfrm>
            <a:off x="3950773" y="4746750"/>
            <a:ext cx="1478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/>
              <a:t>Pohjanmaan </a:t>
            </a:r>
          </a:p>
          <a:p>
            <a:r>
              <a:rPr lang="fi-FI" sz="1400" dirty="0"/>
              <a:t>elinvoimakeskus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F537CC88-7343-FE70-6DF8-CE93A61AABC7}"/>
              </a:ext>
            </a:extLst>
          </p:cNvPr>
          <p:cNvSpPr txBox="1"/>
          <p:nvPr/>
        </p:nvSpPr>
        <p:spPr>
          <a:xfrm>
            <a:off x="5466267" y="5401443"/>
            <a:ext cx="21843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Lounais-Suomen </a:t>
            </a:r>
          </a:p>
          <a:p>
            <a:r>
              <a:rPr lang="fi-FI" sz="1400" dirty="0"/>
              <a:t>elinvoimakeskus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83DAFAAB-F484-2F66-EEDD-32DB8C026334}"/>
              </a:ext>
            </a:extLst>
          </p:cNvPr>
          <p:cNvSpPr txBox="1"/>
          <p:nvPr/>
        </p:nvSpPr>
        <p:spPr>
          <a:xfrm>
            <a:off x="2513567" y="5988325"/>
            <a:ext cx="26961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Uudenmaan </a:t>
            </a:r>
          </a:p>
          <a:p>
            <a:r>
              <a:rPr lang="fi-FI" sz="1400" dirty="0"/>
              <a:t>elinvoimakeskus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194F250B-3571-6205-03C1-4AFCCC0ACF94}"/>
              </a:ext>
            </a:extLst>
          </p:cNvPr>
          <p:cNvSpPr txBox="1"/>
          <p:nvPr/>
        </p:nvSpPr>
        <p:spPr>
          <a:xfrm>
            <a:off x="863688" y="5402831"/>
            <a:ext cx="19441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Keski-Suomen</a:t>
            </a:r>
            <a:r>
              <a:rPr lang="fi-FI" sz="1400" b="1" dirty="0"/>
              <a:t> </a:t>
            </a:r>
            <a:r>
              <a:rPr lang="fi-FI" sz="1400" dirty="0"/>
              <a:t>elinvoimakeskus</a:t>
            </a: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D8B49092-9629-866D-25CA-8E016C14CCA7}"/>
              </a:ext>
            </a:extLst>
          </p:cNvPr>
          <p:cNvSpPr txBox="1"/>
          <p:nvPr/>
        </p:nvSpPr>
        <p:spPr>
          <a:xfrm>
            <a:off x="3983308" y="5402831"/>
            <a:ext cx="19441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Sisä-Suomen elinvoimakeskus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2277AA1A-7B15-4B3A-5911-10D04841C9BD}"/>
              </a:ext>
            </a:extLst>
          </p:cNvPr>
          <p:cNvSpPr txBox="1"/>
          <p:nvPr/>
        </p:nvSpPr>
        <p:spPr>
          <a:xfrm>
            <a:off x="2490737" y="5397067"/>
            <a:ext cx="15693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Itä-Suomen </a:t>
            </a:r>
          </a:p>
          <a:p>
            <a:r>
              <a:rPr lang="fi-FI" sz="1400" dirty="0"/>
              <a:t>elinvoimakeskus</a:t>
            </a: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EB636C67-FA6C-5899-13D6-F55F27A05647}"/>
              </a:ext>
            </a:extLst>
          </p:cNvPr>
          <p:cNvSpPr txBox="1"/>
          <p:nvPr/>
        </p:nvSpPr>
        <p:spPr>
          <a:xfrm>
            <a:off x="863737" y="5988328"/>
            <a:ext cx="20586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Kaakkois-Suomen elinvoimakeskus</a:t>
            </a:r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14217EB0-DB30-0F24-FB26-D9A9DAA9792F}"/>
              </a:ext>
            </a:extLst>
          </p:cNvPr>
          <p:cNvSpPr txBox="1"/>
          <p:nvPr/>
        </p:nvSpPr>
        <p:spPr>
          <a:xfrm>
            <a:off x="8628291" y="6629641"/>
            <a:ext cx="611383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</a:rPr>
              <a:t>Kuva: elinvoimakeskus.fi/organisaatio</a:t>
            </a:r>
          </a:p>
        </p:txBody>
      </p:sp>
    </p:spTree>
    <p:extLst>
      <p:ext uri="{BB962C8B-B14F-4D97-AF65-F5344CB8AC3E}">
        <p14:creationId xmlns:p14="http://schemas.microsoft.com/office/powerpoint/2010/main" val="303609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AC66C-F9DB-596D-F76A-CFF16EB77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F638D7-C367-9F2E-4FBB-9F4928458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1AE750A-BEA5-4602-AF2D-333F945AECA2}" type="slidenum">
              <a:rPr lang="fi-FI" smtClean="0"/>
              <a:t>11</a:t>
            </a:fld>
            <a:endParaRPr lang="fi-FI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39E12F52-41C1-47A6-8897-1981A2366791}"/>
              </a:ext>
            </a:extLst>
          </p:cNvPr>
          <p:cNvSpPr txBox="1"/>
          <p:nvPr/>
        </p:nvSpPr>
        <p:spPr>
          <a:xfrm>
            <a:off x="1725584" y="1210501"/>
            <a:ext cx="43575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Kimmo Lohela</a:t>
            </a:r>
          </a:p>
          <a:p>
            <a:r>
              <a:rPr lang="fi-FI" sz="1800" dirty="0"/>
              <a:t>Tiestö- ja paikkatietoasiantuntija</a:t>
            </a:r>
          </a:p>
          <a:p>
            <a:r>
              <a:rPr lang="fi-FI" sz="1800" dirty="0"/>
              <a:t>Lapin </a:t>
            </a:r>
            <a:r>
              <a:rPr lang="fi-FI" sz="1800" dirty="0" err="1"/>
              <a:t>elinvoimakeskus</a:t>
            </a:r>
            <a:endParaRPr lang="fi-FI" sz="1800" dirty="0"/>
          </a:p>
        </p:txBody>
      </p:sp>
      <p:pic>
        <p:nvPicPr>
          <p:cNvPr id="10" name="Kuva 9" descr="Kuva, joka sisältää kohteen Ihmisen kasvot, henkilö, Otsa, kulmakarva&#10;&#10;Tekoälyllä luotu sisältö voi olla virheellistä.">
            <a:extLst>
              <a:ext uri="{FF2B5EF4-FFF2-40B4-BE49-F238E27FC236}">
                <a16:creationId xmlns:a16="http://schemas.microsoft.com/office/drawing/2014/main" id="{E8227BEF-F7C9-31B5-8E60-06E31DE74A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91" y="1209750"/>
            <a:ext cx="923330" cy="923330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EF9FC67A-BB21-6257-0CA1-A58C212B252F}"/>
              </a:ext>
            </a:extLst>
          </p:cNvPr>
          <p:cNvSpPr txBox="1"/>
          <p:nvPr/>
        </p:nvSpPr>
        <p:spPr>
          <a:xfrm>
            <a:off x="1750911" y="2237505"/>
            <a:ext cx="35707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Jussi Sääskilahti</a:t>
            </a:r>
          </a:p>
          <a:p>
            <a:r>
              <a:rPr lang="fi-FI" sz="1800" dirty="0"/>
              <a:t>Johtava tienpidon asiantuntija</a:t>
            </a:r>
          </a:p>
          <a:p>
            <a:r>
              <a:rPr lang="fi-FI" sz="1800" dirty="0"/>
              <a:t>Pohjois-Suomen </a:t>
            </a:r>
            <a:r>
              <a:rPr lang="fi-FI" sz="1800" dirty="0" err="1"/>
              <a:t>elinvoimakeskus</a:t>
            </a:r>
            <a:endParaRPr lang="fi-FI" sz="1800" dirty="0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5CB0DC3D-84D5-B254-AAA6-05E947BAE2F5}"/>
              </a:ext>
            </a:extLst>
          </p:cNvPr>
          <p:cNvSpPr txBox="1"/>
          <p:nvPr/>
        </p:nvSpPr>
        <p:spPr>
          <a:xfrm>
            <a:off x="1725584" y="3294525"/>
            <a:ext cx="47570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Petra Latvasalo</a:t>
            </a:r>
          </a:p>
          <a:p>
            <a:r>
              <a:rPr lang="fi-FI" sz="1800" dirty="0"/>
              <a:t>Tiestötietovastaava</a:t>
            </a:r>
          </a:p>
          <a:p>
            <a:r>
              <a:rPr lang="fi-FI" sz="1800" dirty="0"/>
              <a:t>Etelä-Pohjanmaan </a:t>
            </a:r>
            <a:r>
              <a:rPr lang="fi-FI" sz="1800" dirty="0" err="1"/>
              <a:t>elinvoimakeskus</a:t>
            </a:r>
            <a:endParaRPr lang="fi-FI" sz="1800" dirty="0"/>
          </a:p>
        </p:txBody>
      </p:sp>
      <p:pic>
        <p:nvPicPr>
          <p:cNvPr id="15" name="Kuva 14" descr="Kuva, joka sisältää kohteen Ihmisen kasvot, henkilö, vaate, muotokuva&#10;&#10;Tekoälyllä luotu sisältö voi olla virheellistä.">
            <a:extLst>
              <a:ext uri="{FF2B5EF4-FFF2-40B4-BE49-F238E27FC236}">
                <a16:creationId xmlns:a16="http://schemas.microsoft.com/office/drawing/2014/main" id="{E11E1866-3846-56B7-CBCA-0EF1AC191A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91" y="3186186"/>
            <a:ext cx="923330" cy="923330"/>
          </a:xfrm>
          <a:prstGeom prst="rect">
            <a:avLst/>
          </a:prstGeom>
        </p:spPr>
      </p:pic>
      <p:sp>
        <p:nvSpPr>
          <p:cNvPr id="17" name="Tekstiruutu 16">
            <a:extLst>
              <a:ext uri="{FF2B5EF4-FFF2-40B4-BE49-F238E27FC236}">
                <a16:creationId xmlns:a16="http://schemas.microsoft.com/office/drawing/2014/main" id="{1CE7EF80-EA1D-B722-F8F1-962E6F3C1244}"/>
              </a:ext>
            </a:extLst>
          </p:cNvPr>
          <p:cNvSpPr txBox="1"/>
          <p:nvPr/>
        </p:nvSpPr>
        <p:spPr>
          <a:xfrm>
            <a:off x="1750911" y="4389050"/>
            <a:ext cx="46060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Päivi Leino</a:t>
            </a:r>
          </a:p>
          <a:p>
            <a:r>
              <a:rPr lang="fi-FI" sz="1800" dirty="0"/>
              <a:t>Paikkatietoasiantuntija</a:t>
            </a:r>
          </a:p>
          <a:p>
            <a:r>
              <a:rPr lang="fi-FI" sz="1800" dirty="0"/>
              <a:t>Lounais-Suomen </a:t>
            </a:r>
            <a:r>
              <a:rPr lang="fi-FI" sz="1800" dirty="0" err="1"/>
              <a:t>elinvoimakeskus</a:t>
            </a:r>
            <a:endParaRPr lang="fi-FI" sz="1800" dirty="0"/>
          </a:p>
        </p:txBody>
      </p:sp>
      <p:pic>
        <p:nvPicPr>
          <p:cNvPr id="18" name="Kuva 17" descr="Kuva, joka sisältää kohteen Ihmisen kasvot, henkilö, hymy, Selfie&#10;&#10;Tekoälyllä luotu sisältö voi olla virheellistä.">
            <a:extLst>
              <a:ext uri="{FF2B5EF4-FFF2-40B4-BE49-F238E27FC236}">
                <a16:creationId xmlns:a16="http://schemas.microsoft.com/office/drawing/2014/main" id="{9AE517BA-F008-CB68-D6AB-0F33598F1A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15" y="4239291"/>
            <a:ext cx="923331" cy="923331"/>
          </a:xfrm>
          <a:prstGeom prst="rect">
            <a:avLst/>
          </a:prstGeom>
        </p:spPr>
      </p:pic>
      <p:sp>
        <p:nvSpPr>
          <p:cNvPr id="20" name="Tekstiruutu 19">
            <a:extLst>
              <a:ext uri="{FF2B5EF4-FFF2-40B4-BE49-F238E27FC236}">
                <a16:creationId xmlns:a16="http://schemas.microsoft.com/office/drawing/2014/main" id="{51BAB987-2842-1848-D8A2-F8415495B826}"/>
              </a:ext>
            </a:extLst>
          </p:cNvPr>
          <p:cNvSpPr txBox="1"/>
          <p:nvPr/>
        </p:nvSpPr>
        <p:spPr>
          <a:xfrm>
            <a:off x="1753988" y="5483575"/>
            <a:ext cx="34370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Ari Tuppurainen</a:t>
            </a:r>
          </a:p>
          <a:p>
            <a:r>
              <a:rPr lang="fi-FI" sz="1800" dirty="0"/>
              <a:t>Liikennetietoasiantuntija</a:t>
            </a:r>
          </a:p>
          <a:p>
            <a:r>
              <a:rPr lang="fi-FI" sz="1800" dirty="0"/>
              <a:t>Uudenmaan </a:t>
            </a:r>
            <a:r>
              <a:rPr lang="fi-FI" sz="1800" dirty="0" err="1"/>
              <a:t>elinvoimakeskus</a:t>
            </a:r>
            <a:endParaRPr lang="fi-FI" sz="1800" dirty="0"/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761599B8-6105-7C14-2DCA-5C0152EB2EA0}"/>
              </a:ext>
            </a:extLst>
          </p:cNvPr>
          <p:cNvSpPr txBox="1"/>
          <p:nvPr/>
        </p:nvSpPr>
        <p:spPr>
          <a:xfrm>
            <a:off x="7132773" y="1199964"/>
            <a:ext cx="32578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Tiina Salmi</a:t>
            </a:r>
          </a:p>
          <a:p>
            <a:r>
              <a:rPr lang="fi-FI" sz="1800" dirty="0"/>
              <a:t>Tienpidon asiantuntija</a:t>
            </a:r>
          </a:p>
          <a:p>
            <a:r>
              <a:rPr lang="fi-FI" sz="1800" dirty="0"/>
              <a:t>Lapin </a:t>
            </a:r>
            <a:r>
              <a:rPr lang="fi-FI" sz="1800" dirty="0" err="1"/>
              <a:t>elinvoimakeskus</a:t>
            </a:r>
            <a:endParaRPr lang="fi-FI" sz="1800" dirty="0"/>
          </a:p>
        </p:txBody>
      </p:sp>
      <p:pic>
        <p:nvPicPr>
          <p:cNvPr id="23" name="Kuva 22" descr="Kuva, joka sisältää kohteen vaate, henkilö, Ihmisen kasvot, huuli&#10;&#10;Tekoälyllä luotu sisältö voi olla virheellistä.">
            <a:extLst>
              <a:ext uri="{FF2B5EF4-FFF2-40B4-BE49-F238E27FC236}">
                <a16:creationId xmlns:a16="http://schemas.microsoft.com/office/drawing/2014/main" id="{1AE55CF6-EAD6-63AD-7574-97566F750A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643" y="1199964"/>
            <a:ext cx="923330" cy="923330"/>
          </a:xfrm>
          <a:prstGeom prst="rect">
            <a:avLst/>
          </a:prstGeom>
        </p:spPr>
      </p:pic>
      <p:sp>
        <p:nvSpPr>
          <p:cNvPr id="25" name="Tekstiruutu 24">
            <a:extLst>
              <a:ext uri="{FF2B5EF4-FFF2-40B4-BE49-F238E27FC236}">
                <a16:creationId xmlns:a16="http://schemas.microsoft.com/office/drawing/2014/main" id="{8CD9C2BA-C989-0E03-5E65-6D4C714A1C0F}"/>
              </a:ext>
            </a:extLst>
          </p:cNvPr>
          <p:cNvSpPr txBox="1"/>
          <p:nvPr/>
        </p:nvSpPr>
        <p:spPr>
          <a:xfrm>
            <a:off x="7140112" y="2207326"/>
            <a:ext cx="32578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Tuula Hyttinen</a:t>
            </a:r>
          </a:p>
          <a:p>
            <a:r>
              <a:rPr lang="fi-FI" sz="1800" dirty="0"/>
              <a:t>Tiestötietoasiantuntija</a:t>
            </a:r>
          </a:p>
          <a:p>
            <a:r>
              <a:rPr lang="fi-FI" sz="1800" dirty="0"/>
              <a:t>Itä-Suomen </a:t>
            </a:r>
            <a:r>
              <a:rPr lang="fi-FI" sz="1800" dirty="0" err="1"/>
              <a:t>elinvoimakeskus</a:t>
            </a:r>
            <a:endParaRPr lang="fi-FI" sz="1800" dirty="0"/>
          </a:p>
        </p:txBody>
      </p:sp>
      <p:pic>
        <p:nvPicPr>
          <p:cNvPr id="26" name="Kuva 25" descr="Kuva, joka sisältää kohteen Ihmisen kasvot, henkilö, vaate, muotokuva&#10;&#10;Tekoälyllä luotu sisältö voi olla virheellistä.">
            <a:extLst>
              <a:ext uri="{FF2B5EF4-FFF2-40B4-BE49-F238E27FC236}">
                <a16:creationId xmlns:a16="http://schemas.microsoft.com/office/drawing/2014/main" id="{DA33C233-32F6-9363-4089-EDAA2EFA4E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507" y="2236847"/>
            <a:ext cx="893987" cy="893987"/>
          </a:xfrm>
          <a:prstGeom prst="rect">
            <a:avLst/>
          </a:prstGeom>
        </p:spPr>
      </p:pic>
      <p:sp>
        <p:nvSpPr>
          <p:cNvPr id="28" name="Tekstiruutu 27">
            <a:extLst>
              <a:ext uri="{FF2B5EF4-FFF2-40B4-BE49-F238E27FC236}">
                <a16:creationId xmlns:a16="http://schemas.microsoft.com/office/drawing/2014/main" id="{4B9836CE-C55F-87CF-D018-1F50965E8B41}"/>
              </a:ext>
            </a:extLst>
          </p:cNvPr>
          <p:cNvSpPr txBox="1"/>
          <p:nvPr/>
        </p:nvSpPr>
        <p:spPr>
          <a:xfrm>
            <a:off x="7155973" y="3429000"/>
            <a:ext cx="34296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Asta Perosvuo</a:t>
            </a:r>
          </a:p>
          <a:p>
            <a:r>
              <a:rPr lang="fi-FI" sz="1800" dirty="0"/>
              <a:t>Tiestötietovastaava</a:t>
            </a:r>
          </a:p>
          <a:p>
            <a:r>
              <a:rPr lang="fi-FI" sz="1800" dirty="0"/>
              <a:t>Keski-Suomen </a:t>
            </a:r>
            <a:r>
              <a:rPr lang="fi-FI" sz="1800" dirty="0" err="1"/>
              <a:t>elinvoimakeskus</a:t>
            </a:r>
            <a:endParaRPr lang="fi-FI" sz="1800" dirty="0"/>
          </a:p>
        </p:txBody>
      </p:sp>
      <p:pic>
        <p:nvPicPr>
          <p:cNvPr id="29" name="Kuva 28" descr="Kuva, joka sisältää kohteen Ihmisen kasvot, henkilö, hymy, kulmakarva&#10;&#10;Tekoälyllä luotu sisältö voi olla virheellistä.">
            <a:extLst>
              <a:ext uri="{FF2B5EF4-FFF2-40B4-BE49-F238E27FC236}">
                <a16:creationId xmlns:a16="http://schemas.microsoft.com/office/drawing/2014/main" id="{B2B4BEED-F158-92AB-C628-5C8639D95C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507" y="3385743"/>
            <a:ext cx="893987" cy="893987"/>
          </a:xfrm>
          <a:prstGeom prst="rect">
            <a:avLst/>
          </a:prstGeom>
        </p:spPr>
      </p:pic>
      <p:sp>
        <p:nvSpPr>
          <p:cNvPr id="31" name="Tekstiruutu 30">
            <a:extLst>
              <a:ext uri="{FF2B5EF4-FFF2-40B4-BE49-F238E27FC236}">
                <a16:creationId xmlns:a16="http://schemas.microsoft.com/office/drawing/2014/main" id="{B727C0CF-56B3-480F-2BA0-B735ED68A2F1}"/>
              </a:ext>
            </a:extLst>
          </p:cNvPr>
          <p:cNvSpPr txBox="1"/>
          <p:nvPr/>
        </p:nvSpPr>
        <p:spPr>
          <a:xfrm>
            <a:off x="7147450" y="4449663"/>
            <a:ext cx="32578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Joni Tepponen</a:t>
            </a:r>
          </a:p>
          <a:p>
            <a:r>
              <a:rPr lang="fi-FI" sz="1800" dirty="0"/>
              <a:t>Paikkatietoasiantuntija</a:t>
            </a:r>
          </a:p>
          <a:p>
            <a:r>
              <a:rPr lang="fi-FI" sz="1800" dirty="0"/>
              <a:t>Sisä-Suomen </a:t>
            </a:r>
            <a:r>
              <a:rPr lang="fi-FI" sz="1800" dirty="0" err="1"/>
              <a:t>elinvoimakeskus</a:t>
            </a:r>
            <a:endParaRPr lang="fi-FI" sz="1800" dirty="0"/>
          </a:p>
        </p:txBody>
      </p:sp>
      <p:sp>
        <p:nvSpPr>
          <p:cNvPr id="33" name="Tekstiruutu 32">
            <a:extLst>
              <a:ext uri="{FF2B5EF4-FFF2-40B4-BE49-F238E27FC236}">
                <a16:creationId xmlns:a16="http://schemas.microsoft.com/office/drawing/2014/main" id="{D9B44493-66E5-24DC-24DA-89FCA9884449}"/>
              </a:ext>
            </a:extLst>
          </p:cNvPr>
          <p:cNvSpPr txBox="1"/>
          <p:nvPr/>
        </p:nvSpPr>
        <p:spPr>
          <a:xfrm>
            <a:off x="7137925" y="5555200"/>
            <a:ext cx="36635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Tommy Ulmanen</a:t>
            </a:r>
          </a:p>
          <a:p>
            <a:r>
              <a:rPr lang="fi-FI" sz="1800" dirty="0"/>
              <a:t>Liikennejärjestelmäasiantuntija</a:t>
            </a:r>
          </a:p>
          <a:p>
            <a:r>
              <a:rPr lang="fi-FI" sz="1800" dirty="0"/>
              <a:t>Kaakkois-Suomen </a:t>
            </a:r>
            <a:r>
              <a:rPr lang="fi-FI" sz="1800" dirty="0" err="1"/>
              <a:t>elinvoimakeskus</a:t>
            </a:r>
            <a:endParaRPr lang="fi-FI" sz="1800" dirty="0"/>
          </a:p>
        </p:txBody>
      </p:sp>
      <p:pic>
        <p:nvPicPr>
          <p:cNvPr id="34" name="Kuva 33" descr="Kuva, joka sisältää kohteen Ihmisen kasvot, henkilö, mies, Ihmisen parta&#10;&#10;Tekoälyllä luotu sisältö voi olla virheellistä.">
            <a:extLst>
              <a:ext uri="{FF2B5EF4-FFF2-40B4-BE49-F238E27FC236}">
                <a16:creationId xmlns:a16="http://schemas.microsoft.com/office/drawing/2014/main" id="{02E1242C-3F92-E0C1-99A0-52657068CC3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507" y="5584543"/>
            <a:ext cx="893987" cy="893987"/>
          </a:xfrm>
          <a:prstGeom prst="rect">
            <a:avLst/>
          </a:prstGeom>
        </p:spPr>
      </p:pic>
      <p:pic>
        <p:nvPicPr>
          <p:cNvPr id="35" name="Kuva 34" descr="Kuva, joka sisältää kohteen Ihmisen kasvot, henkilö, Otsa, Leuka&#10;&#10;Tekoälyllä luotu sisältö voi olla virheellistä.">
            <a:extLst>
              <a:ext uri="{FF2B5EF4-FFF2-40B4-BE49-F238E27FC236}">
                <a16:creationId xmlns:a16="http://schemas.microsoft.com/office/drawing/2014/main" id="{F317FE77-5248-34C2-A3C0-82C84B1638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507" y="4487171"/>
            <a:ext cx="885466" cy="885466"/>
          </a:xfrm>
          <a:prstGeom prst="rect">
            <a:avLst/>
          </a:prstGeom>
        </p:spPr>
      </p:pic>
      <p:pic>
        <p:nvPicPr>
          <p:cNvPr id="39" name="Kuva 38" descr="Ohjelmoija mies tasaisella täytöllä">
            <a:extLst>
              <a:ext uri="{FF2B5EF4-FFF2-40B4-BE49-F238E27FC236}">
                <a16:creationId xmlns:a16="http://schemas.microsoft.com/office/drawing/2014/main" id="{CABA6C88-C463-E4A4-7706-80727343F7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90325" y="5372637"/>
            <a:ext cx="914400" cy="914400"/>
          </a:xfrm>
          <a:prstGeom prst="rect">
            <a:avLst/>
          </a:prstGeom>
        </p:spPr>
      </p:pic>
      <p:pic>
        <p:nvPicPr>
          <p:cNvPr id="40" name="Kuva 39" descr="Ohjelmoija mies tasaisella täytöllä">
            <a:extLst>
              <a:ext uri="{FF2B5EF4-FFF2-40B4-BE49-F238E27FC236}">
                <a16:creationId xmlns:a16="http://schemas.microsoft.com/office/drawing/2014/main" id="{D37F66BC-69FC-66BE-73F4-7B3E03E81C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6715" y="2123294"/>
            <a:ext cx="914400" cy="91440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F2505A71-6E00-E7CE-4228-67CFE5C0B20D}"/>
              </a:ext>
            </a:extLst>
          </p:cNvPr>
          <p:cNvSpPr txBox="1"/>
          <p:nvPr/>
        </p:nvSpPr>
        <p:spPr>
          <a:xfrm>
            <a:off x="657991" y="237204"/>
            <a:ext cx="9019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b="1" dirty="0">
                <a:solidFill>
                  <a:srgbClr val="002060"/>
                </a:solidFill>
              </a:rPr>
              <a:t>Tiestötiedoista vastaavat asiantuntijat</a:t>
            </a:r>
          </a:p>
        </p:txBody>
      </p:sp>
    </p:spTree>
    <p:extLst>
      <p:ext uri="{BB962C8B-B14F-4D97-AF65-F5344CB8AC3E}">
        <p14:creationId xmlns:p14="http://schemas.microsoft.com/office/powerpoint/2010/main" val="954423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35898FBA-997B-A31F-AD75-C6331A065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130" y="368300"/>
            <a:ext cx="5924364" cy="829723"/>
          </a:xfrm>
        </p:spPr>
        <p:txBody>
          <a:bodyPr anchor="ctr">
            <a:normAutofit/>
          </a:bodyPr>
          <a:lstStyle/>
          <a:p>
            <a:r>
              <a:rPr lang="fi-FI" sz="3600" dirty="0"/>
              <a:t>Tiestötiedot ja Tievelho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6B9BB76-9B0A-50CD-CC6E-EEF07F0E7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129" y="2046514"/>
            <a:ext cx="5924365" cy="26136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sz="2000" dirty="0"/>
              <a:t>Tiedonhallinta: tiestötietojen ylläpito ja laadunvarmistus.</a:t>
            </a:r>
          </a:p>
          <a:p>
            <a:pPr marL="0" indent="0">
              <a:buNone/>
            </a:pPr>
            <a:r>
              <a:rPr lang="fi-FI" sz="2000" dirty="0"/>
              <a:t>Inventointien suunnittelu ja tilaaminen: hanketiedot, varuste- ja laiteinventoinnit, viherinventoinnit, mahdolliset erillisinventoinnit.</a:t>
            </a:r>
          </a:p>
          <a:p>
            <a:pPr marL="0" indent="0">
              <a:buNone/>
            </a:pPr>
            <a:r>
              <a:rPr lang="fi-FI" sz="2000" dirty="0"/>
              <a:t>Yksittäisten kohdetietojen päivitykset.</a:t>
            </a:r>
          </a:p>
          <a:p>
            <a:endParaRPr lang="fi-FI" dirty="0"/>
          </a:p>
        </p:txBody>
      </p:sp>
      <p:pic>
        <p:nvPicPr>
          <p:cNvPr id="7" name="Kuvan paikkamerkki 6" descr="Ilmakuva sillasta ja Hooverin padosta joen yllä">
            <a:extLst>
              <a:ext uri="{FF2B5EF4-FFF2-40B4-BE49-F238E27FC236}">
                <a16:creationId xmlns:a16="http://schemas.microsoft.com/office/drawing/2014/main" id="{5B31295F-FB76-6071-3680-DE471977976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6" r="2" b="2"/>
          <a:stretch>
            <a:fillRect/>
          </a:stretch>
        </p:blipFill>
        <p:spPr>
          <a:xfrm>
            <a:off x="6955880" y="368300"/>
            <a:ext cx="4896412" cy="6165341"/>
          </a:xfrm>
          <a:noFill/>
        </p:spPr>
      </p:pic>
    </p:spTree>
    <p:extLst>
      <p:ext uri="{BB962C8B-B14F-4D97-AF65-F5344CB8AC3E}">
        <p14:creationId xmlns:p14="http://schemas.microsoft.com/office/powerpoint/2010/main" val="3797470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C01EBE-B326-1679-A7C3-C4DAB57FB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827" y="324359"/>
            <a:ext cx="5660238" cy="1111249"/>
          </a:xfrm>
        </p:spPr>
        <p:txBody>
          <a:bodyPr anchor="ctr">
            <a:normAutofit fontScale="90000"/>
          </a:bodyPr>
          <a:lstStyle/>
          <a:p>
            <a:r>
              <a:rPr lang="fi-FI" sz="4000" dirty="0"/>
              <a:t>Tievelhon päätöstiedot</a:t>
            </a:r>
            <a:br>
              <a:rPr lang="fi-FI" sz="3700" dirty="0"/>
            </a:br>
            <a:endParaRPr lang="fi-FI" sz="3700" dirty="0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ABE98D1F-1510-11F6-ABEB-022BA3256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518" y="1088571"/>
            <a:ext cx="6308506" cy="5404812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endParaRPr lang="fi-FI" sz="2000" dirty="0"/>
          </a:p>
          <a:p>
            <a:pPr marL="0" indent="0">
              <a:buNone/>
            </a:pPr>
            <a:r>
              <a:rPr lang="fi-FI" sz="2000" dirty="0"/>
              <a:t>Elinvoimakeskuksissa tehdään päätöksiä ja rajoituksia tien tai tiealueen käyttöön liittyen. Näitä ovat esimerkiksi nopeusrajoituspäätökset, luvat tienvarsimainosten sijoituksista tiealueella ja luvat suoja-alueelle rakentamisesta. </a:t>
            </a:r>
          </a:p>
          <a:p>
            <a:pPr marL="0" indent="0">
              <a:buNone/>
            </a:pPr>
            <a:r>
              <a:rPr lang="fi-FI" sz="2000" dirty="0"/>
              <a:t>Elinvoimakeskuksissa lupia ja rajoituksia käsitellään sekä keskitetysti että paikallisesti. Osa päätöksistä kulkeutuu automaattisesti elinvoimakeskusten asianhallintajärjestelmistä Tievelhoon ja osa lupapäätöksistä viedään elinvoimakeskusten tiestötiedoista vastaavien asiantuntijoiden toimesta manuaalisesti Excel-toimituspohjia käyttäen.</a:t>
            </a:r>
            <a:endParaRPr lang="fi-FI" sz="1400" dirty="0"/>
          </a:p>
        </p:txBody>
      </p:sp>
      <p:sp>
        <p:nvSpPr>
          <p:cNvPr id="6" name="Dian numeron paikkamerkki 5" hidden="1">
            <a:extLst>
              <a:ext uri="{FF2B5EF4-FFF2-40B4-BE49-F238E27FC236}">
                <a16:creationId xmlns:a16="http://schemas.microsoft.com/office/drawing/2014/main" id="{F86EC6B2-D527-8559-B825-E5FEE16DE81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376703" y="6295968"/>
            <a:ext cx="1480335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1AE750A-BEA5-4602-AF2D-333F945AECA2}" type="slidenum">
              <a:rPr lang="fi-FI" smtClean="0"/>
              <a:pPr>
                <a:spcAft>
                  <a:spcPts val="600"/>
                </a:spcAft>
              </a:pPr>
              <a:t>13</a:t>
            </a:fld>
            <a:endParaRPr lang="fi-FI"/>
          </a:p>
        </p:txBody>
      </p:sp>
      <p:pic>
        <p:nvPicPr>
          <p:cNvPr id="7" name="Kuvan paikkamerkki 7">
            <a:extLst>
              <a:ext uri="{FF2B5EF4-FFF2-40B4-BE49-F238E27FC236}">
                <a16:creationId xmlns:a16="http://schemas.microsoft.com/office/drawing/2014/main" id="{472DB496-7A71-1B2C-CDD1-18C9C4A0A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" r="13813" b="-2"/>
          <a:stretch>
            <a:fillRect/>
          </a:stretch>
        </p:blipFill>
        <p:spPr>
          <a:xfrm>
            <a:off x="6965024" y="364617"/>
            <a:ext cx="4896412" cy="6165341"/>
          </a:xfrm>
          <a:custGeom>
            <a:avLst/>
            <a:gdLst>
              <a:gd name="connsiteX0" fmla="*/ 0 w 4896412"/>
              <a:gd name="connsiteY0" fmla="*/ 0 h 6165341"/>
              <a:gd name="connsiteX1" fmla="*/ 4896412 w 4896412"/>
              <a:gd name="connsiteY1" fmla="*/ 0 h 6165341"/>
              <a:gd name="connsiteX2" fmla="*/ 4896412 w 4896412"/>
              <a:gd name="connsiteY2" fmla="*/ 2939380 h 6165341"/>
              <a:gd name="connsiteX3" fmla="*/ 4850692 w 4896412"/>
              <a:gd name="connsiteY3" fmla="*/ 3437705 h 6165341"/>
              <a:gd name="connsiteX4" fmla="*/ 4850692 w 4896412"/>
              <a:gd name="connsiteY4" fmla="*/ 3442686 h 6165341"/>
              <a:gd name="connsiteX5" fmla="*/ 4835494 w 4896412"/>
              <a:gd name="connsiteY5" fmla="*/ 3442686 h 6165341"/>
              <a:gd name="connsiteX6" fmla="*/ 2111562 w 4896412"/>
              <a:gd name="connsiteY6" fmla="*/ 6165341 h 6165341"/>
              <a:gd name="connsiteX7" fmla="*/ 0 w 4896412"/>
              <a:gd name="connsiteY7" fmla="*/ 6165341 h 6165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96412" h="6165341">
                <a:moveTo>
                  <a:pt x="0" y="0"/>
                </a:moveTo>
                <a:lnTo>
                  <a:pt x="4896412" y="0"/>
                </a:lnTo>
                <a:lnTo>
                  <a:pt x="4896412" y="2939380"/>
                </a:lnTo>
                <a:cubicBezTo>
                  <a:pt x="4866400" y="3100933"/>
                  <a:pt x="4850692" y="3267595"/>
                  <a:pt x="4850692" y="3437705"/>
                </a:cubicBezTo>
                <a:lnTo>
                  <a:pt x="4850692" y="3442686"/>
                </a:lnTo>
                <a:lnTo>
                  <a:pt x="4835494" y="3442686"/>
                </a:lnTo>
                <a:cubicBezTo>
                  <a:pt x="3334387" y="3442686"/>
                  <a:pt x="2113350" y="4663596"/>
                  <a:pt x="2111562" y="6165341"/>
                </a:cubicBezTo>
                <a:lnTo>
                  <a:pt x="0" y="6165341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237813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43E4835B-77EB-AC7F-FBED-5389090D2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840" y="391886"/>
            <a:ext cx="10094054" cy="1197427"/>
          </a:xfrm>
        </p:spPr>
        <p:txBody>
          <a:bodyPr>
            <a:normAutofit fontScale="90000"/>
          </a:bodyPr>
          <a:lstStyle/>
          <a:p>
            <a:r>
              <a:rPr lang="fi-FI" sz="4000" dirty="0"/>
              <a:t>Palveluntuottajat</a:t>
            </a:r>
            <a:r>
              <a:rPr lang="fi-FI" sz="3600" dirty="0"/>
              <a:t> </a:t>
            </a:r>
            <a:br>
              <a:rPr lang="fi-FI" dirty="0"/>
            </a:b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B694A36-77E2-A2A9-36EA-8C0362BFB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840" y="1796143"/>
            <a:ext cx="7373565" cy="505971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i-FI" sz="2000" dirty="0"/>
              <a:t>Elinvoimakeskukset voivat hankkia tiestötietojen ylläpitoa asiantuntijapalveluna Väyläviraston palveluntuottajien kanssa tekemän tiestötietojen asiantuntijapalveluiden puitesopimuksen kautta.</a:t>
            </a:r>
          </a:p>
          <a:p>
            <a:pPr marL="0" indent="0">
              <a:buNone/>
            </a:pPr>
            <a:r>
              <a:rPr lang="fi-FI" sz="2000" dirty="0"/>
              <a:t>Elinvoimakeskuksissa käytetään inventointitietojen Tievelhoon toimittamisessa pääasiassa palveluntuottajia. </a:t>
            </a:r>
          </a:p>
          <a:p>
            <a:pPr marL="0" indent="0">
              <a:buNone/>
            </a:pPr>
            <a:r>
              <a:rPr lang="fi-FI" sz="2000" dirty="0"/>
              <a:t>Palveluntuottajia käytetään elinvoimakeskuksissa myös erilaisten tiestötietojen laadunparantamiseen liittyvissä selvityksissä sekä yksittäisten tiestötietojen korjaamiseen ja täydentämiseen.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r>
              <a:rPr lang="fi-FI" sz="2000" dirty="0"/>
              <a:t>Osassa elinvoimakeskuksia tilataan palveluntuottajilta lähes kaikki tiestötietojen toimittaminen Tievelhoon.</a:t>
            </a:r>
          </a:p>
          <a:p>
            <a:endParaRPr lang="fi-FI" sz="2000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38229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CCD62668-6018-7B34-C8E0-DE629F51C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350" y="394699"/>
            <a:ext cx="6695307" cy="810800"/>
          </a:xfrm>
        </p:spPr>
        <p:txBody>
          <a:bodyPr>
            <a:noAutofit/>
          </a:bodyPr>
          <a:lstStyle/>
          <a:p>
            <a:r>
              <a:rPr lang="fi-FI" sz="3600" dirty="0"/>
              <a:t>Maanteiden hoidon urakoitsijat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6024268-FC7E-29BC-B856-9C4BB781C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350" y="1611086"/>
            <a:ext cx="6071863" cy="49225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 dirty="0"/>
              <a:t>Maanteiden hoidon urakoitsijoiden tiedon toimittamisen Tievelhoon työllistää elinvoimakeskusten tiestötiedosta vastaavia asiantuntijoita vaihtelevasti. </a:t>
            </a:r>
          </a:p>
          <a:p>
            <a:pPr marL="0" indent="0">
              <a:buNone/>
            </a:pPr>
            <a:r>
              <a:rPr lang="fi-FI" sz="2000" dirty="0"/>
              <a:t>Urakoitsijat toimittavat tietoa Tievelhoon joko päivityssovelluksilla tai Excel toimituspohjilla. </a:t>
            </a:r>
          </a:p>
          <a:p>
            <a:pPr marL="0" indent="0">
              <a:buNone/>
            </a:pPr>
            <a:r>
              <a:rPr lang="fi-FI" sz="2000" dirty="0"/>
              <a:t>Osassa elinvoimakeskuksia pidetään säännöllisesti yhteyttä urakoitsijoihin koskien Tievelhon tiedon toimittamista ja perehdytetään heitä tiedon toimittamisen prosesseihin. 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DB23DB5-3743-F490-4570-42E56CA1BA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746" y="184923"/>
            <a:ext cx="4065291" cy="6348718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6EF984FE-89D0-75B3-30B3-960F328BA5BC}"/>
              </a:ext>
            </a:extLst>
          </p:cNvPr>
          <p:cNvSpPr txBox="1"/>
          <p:nvPr/>
        </p:nvSpPr>
        <p:spPr>
          <a:xfrm>
            <a:off x="9308378" y="6581001"/>
            <a:ext cx="1406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dirty="0">
                <a:solidFill>
                  <a:schemeClr val="bg1">
                    <a:lumMod val="95000"/>
                  </a:schemeClr>
                </a:solidFill>
              </a:rPr>
              <a:t>Kuva: N. Latvasalo</a:t>
            </a:r>
          </a:p>
        </p:txBody>
      </p:sp>
    </p:spTree>
    <p:extLst>
      <p:ext uri="{BB962C8B-B14F-4D97-AF65-F5344CB8AC3E}">
        <p14:creationId xmlns:p14="http://schemas.microsoft.com/office/powerpoint/2010/main" val="2185946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Binaarimuodossa">
            <a:extLst>
              <a:ext uri="{FF2B5EF4-FFF2-40B4-BE49-F238E27FC236}">
                <a16:creationId xmlns:a16="http://schemas.microsoft.com/office/drawing/2014/main" id="{873FC7B1-2C0B-AD83-D3CD-5FE09BB381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14" r="26624" b="1"/>
          <a:stretch>
            <a:fillRect/>
          </a:stretch>
        </p:blipFill>
        <p:spPr>
          <a:xfrm>
            <a:off x="6955880" y="368300"/>
            <a:ext cx="4896412" cy="6165341"/>
          </a:xfrm>
          <a:custGeom>
            <a:avLst/>
            <a:gdLst>
              <a:gd name="connsiteX0" fmla="*/ 0 w 4896412"/>
              <a:gd name="connsiteY0" fmla="*/ 0 h 6165341"/>
              <a:gd name="connsiteX1" fmla="*/ 4896412 w 4896412"/>
              <a:gd name="connsiteY1" fmla="*/ 0 h 6165341"/>
              <a:gd name="connsiteX2" fmla="*/ 4896412 w 4896412"/>
              <a:gd name="connsiteY2" fmla="*/ 2939380 h 6165341"/>
              <a:gd name="connsiteX3" fmla="*/ 4850692 w 4896412"/>
              <a:gd name="connsiteY3" fmla="*/ 3437705 h 6165341"/>
              <a:gd name="connsiteX4" fmla="*/ 4850692 w 4896412"/>
              <a:gd name="connsiteY4" fmla="*/ 3442686 h 6165341"/>
              <a:gd name="connsiteX5" fmla="*/ 4835494 w 4896412"/>
              <a:gd name="connsiteY5" fmla="*/ 3442686 h 6165341"/>
              <a:gd name="connsiteX6" fmla="*/ 2111562 w 4896412"/>
              <a:gd name="connsiteY6" fmla="*/ 6165341 h 6165341"/>
              <a:gd name="connsiteX7" fmla="*/ 0 w 4896412"/>
              <a:gd name="connsiteY7" fmla="*/ 6165341 h 6165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96412" h="6165341">
                <a:moveTo>
                  <a:pt x="0" y="0"/>
                </a:moveTo>
                <a:lnTo>
                  <a:pt x="4896412" y="0"/>
                </a:lnTo>
                <a:lnTo>
                  <a:pt x="4896412" y="2939380"/>
                </a:lnTo>
                <a:cubicBezTo>
                  <a:pt x="4866400" y="3100933"/>
                  <a:pt x="4850692" y="3267595"/>
                  <a:pt x="4850692" y="3437705"/>
                </a:cubicBezTo>
                <a:lnTo>
                  <a:pt x="4850692" y="3442686"/>
                </a:lnTo>
                <a:lnTo>
                  <a:pt x="4835494" y="3442686"/>
                </a:lnTo>
                <a:cubicBezTo>
                  <a:pt x="3334387" y="3442686"/>
                  <a:pt x="2113350" y="4663596"/>
                  <a:pt x="2111562" y="6165341"/>
                </a:cubicBezTo>
                <a:lnTo>
                  <a:pt x="0" y="6165341"/>
                </a:lnTo>
                <a:close/>
              </a:path>
            </a:pathLst>
          </a:custGeom>
          <a:noFill/>
        </p:spPr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8FED4520-B45A-194D-2310-E37794F3B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349" y="368300"/>
            <a:ext cx="6379530" cy="816041"/>
          </a:xfrm>
        </p:spPr>
        <p:txBody>
          <a:bodyPr anchor="ctr">
            <a:noAutofit/>
          </a:bodyPr>
          <a:lstStyle/>
          <a:p>
            <a:r>
              <a:rPr lang="fi-FI" sz="3600" dirty="0"/>
              <a:t>Tiestötiedon laadun tarkistus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DCEC5B5-6B36-D00F-B0F1-16BF7BCDA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349" y="2135068"/>
            <a:ext cx="6071863" cy="27907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sz="2000" dirty="0"/>
              <a:t>Tievelhon tiestötietojen laaduntarkastuksia tehdään elinvoimakeskuksissa satunnaisilla otannoilla Tievelhossa ja karttatarkasteluilla. </a:t>
            </a:r>
          </a:p>
          <a:p>
            <a:pPr marL="0" indent="0">
              <a:buNone/>
            </a:pPr>
            <a:r>
              <a:rPr lang="fi-FI" sz="2000" dirty="0"/>
              <a:t>Aikaa ja mahdollisuuksia kaiken Tievelhoon toimitettavan tiedon tarkistamiseen koetaan olevan rajallisesti. 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66451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210F07-65EA-D0F9-CDE0-57C337C5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809" y="321275"/>
            <a:ext cx="4349334" cy="527811"/>
          </a:xfrm>
        </p:spPr>
        <p:txBody>
          <a:bodyPr>
            <a:noAutofit/>
          </a:bodyPr>
          <a:lstStyle/>
          <a:p>
            <a:r>
              <a:rPr lang="fi-FI" dirty="0"/>
              <a:t>Muita työtehtäviä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213AD74B-D418-D6C4-097D-E12207861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" y="1034143"/>
            <a:ext cx="11943208" cy="5747656"/>
          </a:xfr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r>
              <a:rPr lang="fi-FI" dirty="0"/>
              <a:t>Liikenteen varautumisasiat</a:t>
            </a:r>
          </a:p>
          <a:p>
            <a:r>
              <a:rPr lang="fi-FI" dirty="0"/>
              <a:t>Paikkatietoaineistojen laatiminen ja tietojen analysointia paikkatieto-ohjelmilla, ja järjestelmätuki (QGIS), paikka- ja</a:t>
            </a:r>
          </a:p>
          <a:p>
            <a:pPr marL="0" indent="0">
              <a:buNone/>
            </a:pPr>
            <a:r>
              <a:rPr lang="fi-FI" dirty="0"/>
              <a:t>       tiestötietojen hyödyntäminen tienpidossa ja liikennejärjestelmätyössä </a:t>
            </a:r>
          </a:p>
          <a:p>
            <a:r>
              <a:rPr lang="fi-FI" dirty="0"/>
              <a:t>Hallinnollinen käsittely (tiesuunnitelmien kuulutusasiakirjat, liikenteelle luovutus ilmoitukset)</a:t>
            </a:r>
          </a:p>
          <a:p>
            <a:r>
              <a:rPr lang="fi-FI" dirty="0"/>
              <a:t>Liikenteen asiakaspalveluvastaavien verkosto</a:t>
            </a:r>
          </a:p>
          <a:p>
            <a:r>
              <a:rPr lang="fi-FI" dirty="0"/>
              <a:t>Tietopyyntöihin vastaaminen/koordinointi</a:t>
            </a:r>
          </a:p>
          <a:p>
            <a:r>
              <a:rPr lang="fi-FI" dirty="0"/>
              <a:t>Lainmuutoksen mukaisten liikennemerkkivaihtotöiden koordinointi</a:t>
            </a:r>
          </a:p>
          <a:p>
            <a:r>
              <a:rPr lang="fi-FI" dirty="0"/>
              <a:t>Maanteiden hoitourakoiden kilpailutukseen liittyvät tiestötiedot</a:t>
            </a:r>
          </a:p>
          <a:p>
            <a:r>
              <a:rPr lang="fi-FI" dirty="0"/>
              <a:t>Pysäkkiasiat (pysäkkien kehittämistarpeet, katokset, pysäkkitietojen ylläpito)</a:t>
            </a:r>
          </a:p>
          <a:p>
            <a:r>
              <a:rPr lang="fi-FI" dirty="0"/>
              <a:t>Tienpitoon liittyvien toimenpidealoitteiden käsittely</a:t>
            </a:r>
          </a:p>
          <a:p>
            <a:r>
              <a:rPr lang="fi-FI" dirty="0"/>
              <a:t>Onnettomuustutkijalautakuntatyö (OTI)</a:t>
            </a:r>
          </a:p>
          <a:p>
            <a:r>
              <a:rPr lang="fi-FI" dirty="0"/>
              <a:t>HEVA-laskennat</a:t>
            </a:r>
          </a:p>
          <a:p>
            <a:r>
              <a:rPr lang="fi-FI" dirty="0"/>
              <a:t>Esisuunnittelutehtävät</a:t>
            </a:r>
          </a:p>
          <a:p>
            <a:r>
              <a:rPr lang="fi-FI" dirty="0"/>
              <a:t>Tiesää-tiekamera- ja LAM-asiat</a:t>
            </a:r>
          </a:p>
          <a:p>
            <a:r>
              <a:rPr lang="fi-FI" dirty="0"/>
              <a:t>Liikennelaskennat</a:t>
            </a:r>
          </a:p>
          <a:p>
            <a:r>
              <a:rPr lang="fi-FI" dirty="0"/>
              <a:t>Tiekuvaukset</a:t>
            </a:r>
          </a:p>
          <a:p>
            <a:r>
              <a:rPr lang="fi-FI" dirty="0"/>
              <a:t>Tiestötietojen ylläpitoon ja niiden hyödyntämiseen liittyvien järjestelmien kehittämistyö</a:t>
            </a:r>
          </a:p>
          <a:p>
            <a:r>
              <a:rPr lang="fi-FI" dirty="0"/>
              <a:t>MHU sovellusten kehittämistyö</a:t>
            </a:r>
          </a:p>
          <a:p>
            <a:endParaRPr lang="fi-FI" dirty="0">
              <a:solidFill>
                <a:srgbClr val="FF0000"/>
              </a:solidFill>
            </a:endParaRPr>
          </a:p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B0DB5F7-7335-E9F6-3FFA-B11C7696E5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1AE750A-BEA5-4602-AF2D-333F945AECA2}" type="slidenum">
              <a:rPr lang="fi-FI" smtClean="0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61656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B968BE-EE67-05E1-140D-CD1857059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Kiitos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D89183FA-A9FD-E92A-EA42-5602F56C4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Petra Latvasalo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5353D4A-E176-91D3-2E02-3370430CEA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1AE750A-BEA5-4602-AF2D-333F945AECA2}" type="slidenum">
              <a:rPr lang="fi-FI" smtClean="0"/>
              <a:t>18</a:t>
            </a:fld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48C66F9-54A0-A45F-D35A-BE0C203C55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FC2A4211-B5FE-8F13-BAB3-FA9A4165B6DA}"/>
              </a:ext>
            </a:extLst>
          </p:cNvPr>
          <p:cNvSpPr txBox="1"/>
          <p:nvPr/>
        </p:nvSpPr>
        <p:spPr>
          <a:xfrm>
            <a:off x="1001485" y="3429000"/>
            <a:ext cx="324394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000" dirty="0"/>
              <a:t>Kiitos</a:t>
            </a:r>
          </a:p>
          <a:p>
            <a:endParaRPr lang="fi-FI" dirty="0"/>
          </a:p>
          <a:p>
            <a:r>
              <a:rPr lang="fi-FI" dirty="0"/>
              <a:t>Petra Latvasalo</a:t>
            </a:r>
          </a:p>
        </p:txBody>
      </p:sp>
    </p:spTree>
    <p:extLst>
      <p:ext uri="{BB962C8B-B14F-4D97-AF65-F5344CB8AC3E}">
        <p14:creationId xmlns:p14="http://schemas.microsoft.com/office/powerpoint/2010/main" val="3795400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02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217D81-D574-FA01-DC1E-FD581914A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62006" cy="1325563"/>
          </a:xfrm>
        </p:spPr>
        <p:txBody>
          <a:bodyPr anchor="ctr">
            <a:normAutofit/>
          </a:bodyPr>
          <a:lstStyle/>
          <a:p>
            <a:r>
              <a:rPr lang="fi-FI" dirty="0"/>
              <a:t>Agenda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71CB4AB-6C0E-2837-DFD5-1EDB0E74A2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13968"/>
            <a:ext cx="4177938" cy="4320000"/>
          </a:xfrm>
        </p:spPr>
        <p:txBody>
          <a:bodyPr>
            <a:normAutofit/>
          </a:bodyPr>
          <a:lstStyle/>
          <a:p>
            <a:r>
              <a:rPr lang="fi-FI" sz="2000" dirty="0"/>
              <a:t>Ajankohtaiset kuulumiset</a:t>
            </a:r>
            <a:br>
              <a:rPr lang="fi-FI" sz="2000" dirty="0"/>
            </a:br>
            <a:r>
              <a:rPr lang="fi-FI" sz="2000" dirty="0"/>
              <a:t>Ilkka Aaltonen, Väylävirasto</a:t>
            </a:r>
          </a:p>
          <a:p>
            <a:r>
              <a:rPr lang="fi-FI" sz="2000" dirty="0"/>
              <a:t>Elinvoimakeskuksen tiestötietoasiantuntijoiden työnkuvan esittelyä</a:t>
            </a:r>
          </a:p>
          <a:p>
            <a:r>
              <a:rPr lang="fi-FI" dirty="0"/>
              <a:t>Petra Latvasalo, Etelä-Pohjanmaan </a:t>
            </a:r>
            <a:r>
              <a:rPr lang="fi-FI" dirty="0" err="1"/>
              <a:t>elinvoimakeskus</a:t>
            </a:r>
            <a:endParaRPr lang="fi-FI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12460A8-342A-7E81-0AD9-26F39BD48FD4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9" r="19409"/>
          <a:stretch/>
        </p:blipFill>
        <p:spPr>
          <a:xfrm>
            <a:off x="4732800" y="10"/>
            <a:ext cx="7459200" cy="6857990"/>
          </a:xfr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ED2E65-B025-4001-B944-5417E97FEE9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57249" y="6356350"/>
            <a:ext cx="5619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BD4A0EF-951A-4343-A672-F31B58E6828E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ED2BF26-9EBB-E9A2-0423-07F46079ECA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0" cy="6857990"/>
          </a:xfrm>
          <a:noFill/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99188E9-759D-A41F-B371-7FD8009BC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4589338"/>
            <a:ext cx="12192000" cy="792000"/>
          </a:xfrm>
        </p:spPr>
        <p:txBody>
          <a:bodyPr>
            <a:normAutofit/>
          </a:bodyPr>
          <a:lstStyle/>
          <a:p>
            <a:r>
              <a:rPr lang="fi-FI" dirty="0"/>
              <a:t>Ilkka Aaltonen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2DFC2DE-EAA8-9122-95BB-58537E96A69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0" y="3510000"/>
            <a:ext cx="12192000" cy="1080000"/>
          </a:xfrm>
        </p:spPr>
        <p:txBody>
          <a:bodyPr anchor="b">
            <a:normAutofit/>
          </a:bodyPr>
          <a:lstStyle/>
          <a:p>
            <a:r>
              <a:rPr lang="fi-FI" dirty="0"/>
              <a:t>Ajankohtaiset kuulumiset</a:t>
            </a:r>
          </a:p>
        </p:txBody>
      </p:sp>
    </p:spTree>
    <p:extLst>
      <p:ext uri="{BB962C8B-B14F-4D97-AF65-F5344CB8AC3E}">
        <p14:creationId xmlns:p14="http://schemas.microsoft.com/office/powerpoint/2010/main" val="2692123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21DC2-4EF7-F7F6-DFD1-93178A21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333" y="127001"/>
            <a:ext cx="8029575" cy="596900"/>
          </a:xfrm>
        </p:spPr>
        <p:txBody>
          <a:bodyPr/>
          <a:lstStyle/>
          <a:p>
            <a:r>
              <a:rPr lang="fi-FI" dirty="0"/>
              <a:t>Ajankohtaiset kuulumiset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B522AD-0328-DC00-FB8F-FFD87DCFB85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C957CFA-6EC1-5D78-D589-889EA065796B}"/>
              </a:ext>
            </a:extLst>
          </p:cNvPr>
          <p:cNvSpPr txBox="1">
            <a:spLocks/>
          </p:cNvSpPr>
          <p:nvPr/>
        </p:nvSpPr>
        <p:spPr>
          <a:xfrm>
            <a:off x="60384" y="723901"/>
            <a:ext cx="4871861" cy="613410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84400" indent="-2844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6400" b="1" dirty="0">
                <a:solidFill>
                  <a:schemeClr val="accent4"/>
                </a:solidFill>
              </a:rPr>
              <a:t>Data</a:t>
            </a:r>
          </a:p>
          <a:p>
            <a:pPr lvl="1"/>
            <a:r>
              <a:rPr lang="fi-FI" sz="40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Tiemerkintöjen vienti alkanut järjestelmään</a:t>
            </a:r>
          </a:p>
          <a:p>
            <a:pPr lvl="2"/>
            <a:r>
              <a:rPr lang="fi-FI" sz="3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Lapin elinvoimakeskuksen osalta viety järjestelmään pienmerkinnät, pituussuuntaiset merkinnät ja täristävät jyrsinnät</a:t>
            </a:r>
          </a:p>
          <a:p>
            <a:pPr lvl="2"/>
            <a:r>
              <a:rPr lang="fi-FI" sz="3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Seuraavaksi siirrytään Kaakkois-Suomen elinvoimakeskuksen alueelle</a:t>
            </a:r>
          </a:p>
          <a:p>
            <a:pPr lvl="1"/>
            <a:r>
              <a:rPr lang="fi-FI" sz="42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PTM mittausten mittausohjelmat järjestelmässä molempien toimittajien osalta</a:t>
            </a:r>
          </a:p>
          <a:p>
            <a:pPr lvl="2"/>
            <a:r>
              <a:rPr lang="fi-FI" sz="36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Mittaukseen liittyviä tunnuslukuja viety järjestelmään ja tietojen viennin takaraja on Toukokuun loppu.</a:t>
            </a:r>
          </a:p>
          <a:p>
            <a:pPr lvl="1"/>
            <a:r>
              <a:rPr lang="fi-FI" sz="40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Operointi on muuttanut kaikki vanhat viherhoitoluokat uusiin VH luokkiin lukuun ottamatta Y -luokkia uusille 2027 alkaville hoidon urakoille.</a:t>
            </a:r>
          </a:p>
          <a:p>
            <a:pPr lvl="1"/>
            <a:endParaRPr lang="fi-FI" sz="3800" dirty="0"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endParaRPr lang="fi-FI" sz="4000" dirty="0"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endParaRPr lang="fi-FI" sz="4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fi-FI" sz="4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fi-FI" sz="4000" dirty="0">
                <a:ea typeface="Calibri" panose="020F0502020204030204" pitchFamily="34" charset="0"/>
                <a:cs typeface="Calibri" panose="020F0502020204030204" pitchFamily="34" charset="0"/>
              </a:rPr>
              <a:t>Uusia valaistusurakoihin liittyä palvelusopimuksia viedään Uudenmaan osalta järjestelmään kun tieto saadaan operointiin. </a:t>
            </a:r>
          </a:p>
          <a:p>
            <a:pPr marL="457200" lvl="1" indent="0">
              <a:buNone/>
            </a:pPr>
            <a:endParaRPr lang="fi-FI" sz="4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fi-FI" sz="4000" dirty="0">
                <a:ea typeface="Calibri" panose="020F0502020204030204" pitchFamily="34" charset="0"/>
                <a:cs typeface="Calibri" panose="020F0502020204030204" pitchFamily="34" charset="0"/>
              </a:rPr>
              <a:t>Tukiklinikka materiaaleissa lisää dataan liittyvää: </a:t>
            </a:r>
            <a:r>
              <a:rPr lang="fi-FI" sz="4000" dirty="0"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https://ohje.velho.vaylapilvi.fi/tievelho/koulutukset-ja-tilaisuudet/tievelhon-tietojen-yllapidon-tukiklinikka/</a:t>
            </a:r>
            <a:endParaRPr lang="fi-FI" sz="4000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42E21A-2BE3-E190-1F2E-ADB8F9E3EEED}"/>
              </a:ext>
            </a:extLst>
          </p:cNvPr>
          <p:cNvSpPr txBox="1">
            <a:spLocks/>
          </p:cNvSpPr>
          <p:nvPr/>
        </p:nvSpPr>
        <p:spPr>
          <a:xfrm>
            <a:off x="4932246" y="1388853"/>
            <a:ext cx="4771662" cy="41666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84400" indent="-2844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2800" b="1" dirty="0">
                <a:solidFill>
                  <a:schemeClr val="accent4"/>
                </a:solidFill>
              </a:rPr>
              <a:t>Määrittely</a:t>
            </a:r>
          </a:p>
          <a:p>
            <a:pPr lvl="1"/>
            <a:r>
              <a:rPr lang="fi-FI" sz="2300" dirty="0">
                <a:latin typeface="+mj-lt"/>
              </a:rPr>
              <a:t>Tiealueen poikkileikkauksen kohteiden sijaintigeometrian mallinnussäännöt</a:t>
            </a:r>
          </a:p>
          <a:p>
            <a:pPr lvl="2"/>
            <a:r>
              <a:rPr lang="fi-FI" sz="2300" dirty="0">
                <a:latin typeface="+mj-lt"/>
              </a:rPr>
              <a:t>On aloitettu mallintamiseen liittyvien sääntöjen määrittely.</a:t>
            </a:r>
          </a:p>
          <a:p>
            <a:pPr lvl="2"/>
            <a:r>
              <a:rPr lang="fi-FI" sz="2300" dirty="0">
                <a:latin typeface="+mj-lt"/>
              </a:rPr>
              <a:t>Tarkoitus tehdä esimerkkejä muutamista tieosuuksista, jotta asia konkretisoituu.</a:t>
            </a:r>
          </a:p>
          <a:p>
            <a:pPr marL="1427400" lvl="3" indent="0">
              <a:buNone/>
            </a:pPr>
            <a:endParaRPr lang="fi-FI" sz="2300" dirty="0">
              <a:latin typeface="+mj-lt"/>
            </a:endParaRPr>
          </a:p>
          <a:p>
            <a:pPr lvl="1"/>
            <a:r>
              <a:rPr lang="fi-FI" sz="2300" dirty="0">
                <a:latin typeface="+mj-lt"/>
              </a:rPr>
              <a:t>Ohjesivujen uudistaminen aloitettu</a:t>
            </a:r>
          </a:p>
          <a:p>
            <a:pPr lvl="2"/>
            <a:r>
              <a:rPr lang="fi-FI" sz="2300" dirty="0">
                <a:latin typeface="+mj-lt"/>
              </a:rPr>
              <a:t>Ohjesivujen rakenne suunniteltu ja käytännön toteutus etenee hyvin</a:t>
            </a:r>
          </a:p>
          <a:p>
            <a:pPr lvl="2"/>
            <a:r>
              <a:rPr lang="fi-FI" sz="2300" dirty="0">
                <a:latin typeface="+mj-lt"/>
              </a:rPr>
              <a:t>Uuden ohjesivun julkaisu alkusyksystä</a:t>
            </a:r>
          </a:p>
          <a:p>
            <a:pPr lvl="3"/>
            <a:endParaRPr lang="fi-FI" sz="2300" dirty="0">
              <a:latin typeface="+mj-lt"/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F38B084A-800F-84FC-4FE1-838B5FCED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49" y="4055575"/>
            <a:ext cx="1403137" cy="87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186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A9178-C4BE-4FA5-A646-7705E4806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8C1CD-B924-39FC-CD44-0B894E8BE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8029575" cy="687298"/>
          </a:xfrm>
        </p:spPr>
        <p:txBody>
          <a:bodyPr>
            <a:normAutofit fontScale="90000"/>
          </a:bodyPr>
          <a:lstStyle/>
          <a:p>
            <a:r>
              <a:rPr lang="fi-FI" dirty="0"/>
              <a:t>Ajankohtaiset kuulumiset — tekniset asiat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A5262-FD70-DA89-46F0-551141DD029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3950BDA-4EF2-0451-76B5-A274FE3E637C}"/>
              </a:ext>
            </a:extLst>
          </p:cNvPr>
          <p:cNvSpPr txBox="1">
            <a:spLocks/>
          </p:cNvSpPr>
          <p:nvPr/>
        </p:nvSpPr>
        <p:spPr>
          <a:xfrm>
            <a:off x="405442" y="1052424"/>
            <a:ext cx="4058607" cy="5141342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84400" indent="-2844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1400" b="1" dirty="0">
                <a:solidFill>
                  <a:schemeClr val="accent4"/>
                </a:solidFill>
              </a:rPr>
              <a:t>Käyttöliittymä</a:t>
            </a:r>
          </a:p>
          <a:p>
            <a:pPr marL="0" indent="0">
              <a:buFont typeface="Arial"/>
              <a:buNone/>
            </a:pPr>
            <a:r>
              <a:rPr lang="fi-FI" sz="1400" b="1" dirty="0">
                <a:solidFill>
                  <a:schemeClr val="accent4"/>
                </a:solidFill>
              </a:rPr>
              <a:t>Tuotantoon uutta torstaina</a:t>
            </a:r>
          </a:p>
          <a:p>
            <a:r>
              <a:rPr lang="fi-FI" sz="1400" dirty="0"/>
              <a:t>Välimäisissä varustevauriossa ja –toimenpiteissä kohdeluokka näkyviin tulosnäkymään. Tämän lisäksi myös muutoksen lähde ominaisuus avataan omaan kenttään.</a:t>
            </a:r>
          </a:p>
          <a:p>
            <a:pPr lvl="1"/>
            <a:r>
              <a:rPr lang="fi-FI" sz="1200" dirty="0"/>
              <a:t>Vielä ei pysty hakemaan kuitenkaan kohdeluokalla</a:t>
            </a:r>
          </a:p>
          <a:p>
            <a:pPr marL="0" indent="0">
              <a:buFont typeface="Arial"/>
              <a:buNone/>
            </a:pPr>
            <a:r>
              <a:rPr lang="fi-FI" sz="1400" b="1" dirty="0">
                <a:solidFill>
                  <a:schemeClr val="accent4"/>
                </a:solidFill>
              </a:rPr>
              <a:t>Työn alla</a:t>
            </a:r>
          </a:p>
          <a:p>
            <a:r>
              <a:rPr lang="fi-FI" dirty="0"/>
              <a:t>PTM 100 metrin tunnusluvut tiekohdehakuun katseltavaksi testauksessa.</a:t>
            </a:r>
          </a:p>
          <a:p>
            <a:r>
              <a:rPr lang="fi-FI" dirty="0"/>
              <a:t>Tieosuushaussa voi valita hakutuloksen myös siten, että kaksiajorataisuus huomioidaan tuloksissa</a:t>
            </a:r>
          </a:p>
          <a:p>
            <a:r>
              <a:rPr lang="fi-FI" dirty="0"/>
              <a:t>Kohdekortin ylläpitotoiminnallisuudet.</a:t>
            </a:r>
          </a:p>
          <a:p>
            <a:pPr lvl="1"/>
            <a:r>
              <a:rPr lang="fi-FI" sz="1600" dirty="0"/>
              <a:t>Uuden luonnin osalta viimeisiä parannuksia menossa</a:t>
            </a:r>
          </a:p>
          <a:p>
            <a:r>
              <a:rPr lang="fi-FI" dirty="0"/>
              <a:t>Hakutoiminnallisuuksien pienkehitystä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9D1099D-7DB4-EF1C-58EE-EE951E7E2787}"/>
              </a:ext>
            </a:extLst>
          </p:cNvPr>
          <p:cNvSpPr txBox="1">
            <a:spLocks/>
          </p:cNvSpPr>
          <p:nvPr/>
        </p:nvSpPr>
        <p:spPr>
          <a:xfrm>
            <a:off x="4636721" y="1690688"/>
            <a:ext cx="5447557" cy="4283392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84400" indent="-2844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1400" b="1" dirty="0">
                <a:solidFill>
                  <a:schemeClr val="accent4"/>
                </a:solidFill>
              </a:rPr>
              <a:t>Tietorakennemuutokset</a:t>
            </a:r>
          </a:p>
          <a:p>
            <a:r>
              <a:rPr lang="fi-FI" dirty="0"/>
              <a:t>Numerointi ominaisuus poistuu tiealueen poikkileikkaus kohteilta, koska päällekkäistä tietoa </a:t>
            </a:r>
            <a:r>
              <a:rPr lang="fi-FI" dirty="0" err="1"/>
              <a:t>sijaintitarkenteen</a:t>
            </a:r>
            <a:r>
              <a:rPr lang="fi-FI" dirty="0"/>
              <a:t> kanssa.</a:t>
            </a:r>
          </a:p>
          <a:p>
            <a:r>
              <a:rPr lang="fi-FI" dirty="0"/>
              <a:t>Liikennemerkeille uusi ominaisuus kriittisyysluokka tuotantoon torstaina.</a:t>
            </a:r>
          </a:p>
          <a:p>
            <a:r>
              <a:rPr lang="fi-FI" dirty="0"/>
              <a:t>Suoja-aluerakentaminen kohdeluokka muuttuu välimäisestä pistemäiseksi.</a:t>
            </a:r>
          </a:p>
          <a:p>
            <a:pPr marL="0" indent="0">
              <a:buNone/>
            </a:pPr>
            <a:endParaRPr lang="fi-FI" dirty="0">
              <a:ea typeface="Calibri" panose="020F0502020204030204" pitchFamily="34" charset="0"/>
              <a:cs typeface="Calibri" panose="020F0502020204030204" pitchFamily="34" charset="0"/>
              <a:hlinkClick r:id="rId2"/>
            </a:endParaRPr>
          </a:p>
          <a:p>
            <a:pPr marL="0" indent="0">
              <a:buNone/>
            </a:pPr>
            <a:endParaRPr lang="fi-FI" dirty="0">
              <a:ea typeface="Calibri" panose="020F0502020204030204" pitchFamily="34" charset="0"/>
              <a:cs typeface="Calibri" panose="020F0502020204030204" pitchFamily="34" charset="0"/>
              <a:hlinkClick r:id="rId2"/>
            </a:endParaRPr>
          </a:p>
          <a:p>
            <a:pPr marL="0" indent="0">
              <a:buNone/>
            </a:pPr>
            <a:r>
              <a:rPr lang="fi-FI" dirty="0"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https://ohje.velho.vaylapilvi.fi/tievelho/tietorakenne/tietorakennemuutokset/</a:t>
            </a:r>
            <a:endParaRPr lang="fi-FI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i-FI" sz="1500" dirty="0"/>
          </a:p>
          <a:p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1077556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2835F-908A-0E9D-AE5A-B44BAE5CB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Koulutukset, klinikat &amp; vartit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317C63-C25A-6B11-5D84-A27B86643B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883728"/>
            <a:ext cx="5275272" cy="4161600"/>
          </a:xfrm>
        </p:spPr>
        <p:txBody>
          <a:bodyPr>
            <a:normAutofit/>
          </a:bodyPr>
          <a:lstStyle/>
          <a:p>
            <a:r>
              <a:rPr lang="fi-FI" sz="1400" dirty="0">
                <a:hlinkClick r:id="rId2"/>
              </a:rPr>
              <a:t>Tievelhovartit</a:t>
            </a:r>
            <a:endParaRPr lang="fi-FI" sz="1400" dirty="0"/>
          </a:p>
          <a:p>
            <a:pPr lvl="1"/>
            <a:r>
              <a:rPr lang="fi-FI" dirty="0"/>
              <a:t>Kevätkauden viimeinen vartti 2.6.2026.</a:t>
            </a:r>
          </a:p>
          <a:p>
            <a:pPr lvl="1"/>
            <a:r>
              <a:rPr lang="fi-FI" dirty="0"/>
              <a:t>Kesätauon jälkeen ensimmäinen syksykauden vartti 25.8.2026.</a:t>
            </a:r>
            <a:endParaRPr lang="fi-FI" dirty="0">
              <a:hlinkClick r:id="rId3"/>
            </a:endParaRPr>
          </a:p>
          <a:p>
            <a:r>
              <a:rPr lang="fi-FI" sz="1400" dirty="0">
                <a:hlinkClick r:id="rId3"/>
              </a:rPr>
              <a:t>Velhon tukiklinikka</a:t>
            </a:r>
            <a:r>
              <a:rPr lang="fi-FI" sz="1400" dirty="0"/>
              <a:t>, 12.6 viimeinen tukiklinikka, 14.8 syksyllä alkavat uudestaan.</a:t>
            </a:r>
          </a:p>
          <a:p>
            <a:r>
              <a:rPr lang="fi-FI" sz="1400" dirty="0">
                <a:hlinkClick r:id="rId4"/>
              </a:rPr>
              <a:t>Velhon koulutukset</a:t>
            </a:r>
            <a:r>
              <a:rPr lang="fi-FI" sz="1400" dirty="0"/>
              <a:t>, uusista koulutuksista lisätietoa uutiskirjeessä, kutsut lähetetty</a:t>
            </a:r>
          </a:p>
          <a:p>
            <a:r>
              <a:rPr lang="fi-FI" sz="1400" dirty="0"/>
              <a:t>Seuraava uutiskirje alkusyksystä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CCD3FE-2C8C-71A1-B777-8AA4D013F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Scroll: Vertical 4">
            <a:extLst>
              <a:ext uri="{FF2B5EF4-FFF2-40B4-BE49-F238E27FC236}">
                <a16:creationId xmlns:a16="http://schemas.microsoft.com/office/drawing/2014/main" id="{D07AE0B2-71EF-E8CB-FCFE-D9D7981C6909}"/>
              </a:ext>
            </a:extLst>
          </p:cNvPr>
          <p:cNvSpPr/>
          <p:nvPr/>
        </p:nvSpPr>
        <p:spPr>
          <a:xfrm>
            <a:off x="6587131" y="1883728"/>
            <a:ext cx="4064000" cy="4161600"/>
          </a:xfrm>
          <a:prstGeom prst="roundRect">
            <a:avLst>
              <a:gd name="adj" fmla="val 7843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108000"/>
            <a:br>
              <a:rPr lang="fi-FI" sz="1400" b="1" dirty="0">
                <a:solidFill>
                  <a:schemeClr val="bg1"/>
                </a:solidFill>
              </a:rPr>
            </a:br>
            <a:r>
              <a:rPr lang="fi-FI" sz="1400" b="1" dirty="0">
                <a:solidFill>
                  <a:schemeClr val="bg1"/>
                </a:solidFill>
              </a:rPr>
              <a:t>19.5.2026</a:t>
            </a:r>
            <a:r>
              <a:rPr lang="fi-FI" sz="1400" dirty="0">
                <a:solidFill>
                  <a:schemeClr val="bg1"/>
                </a:solidFill>
              </a:rPr>
              <a:t> Elinvoimakeskuksen tiestötietoasiantuntijoiden työnkuvan esittelyä</a:t>
            </a:r>
          </a:p>
          <a:p>
            <a:pPr marL="108000"/>
            <a:br>
              <a:rPr lang="fi-FI" sz="1400" b="1" dirty="0">
                <a:solidFill>
                  <a:schemeClr val="bg1"/>
                </a:solidFill>
              </a:rPr>
            </a:br>
            <a:r>
              <a:rPr lang="fi-FI" sz="1400" b="1" dirty="0">
                <a:solidFill>
                  <a:schemeClr val="bg1"/>
                </a:solidFill>
              </a:rPr>
              <a:t>2.6.2026</a:t>
            </a:r>
            <a:r>
              <a:rPr lang="fi-FI" sz="1400" dirty="0">
                <a:solidFill>
                  <a:schemeClr val="bg1"/>
                </a:solidFill>
              </a:rPr>
              <a:t> Teiden kunnossapitotiedot analytiikkaraporteilla</a:t>
            </a:r>
          </a:p>
        </p:txBody>
      </p:sp>
    </p:spTree>
    <p:extLst>
      <p:ext uri="{BB962C8B-B14F-4D97-AF65-F5344CB8AC3E}">
        <p14:creationId xmlns:p14="http://schemas.microsoft.com/office/powerpoint/2010/main" val="1659715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FD29A-563A-0065-45AA-C61F4613A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F4D16-AE72-83A0-3FF4-6D92E364A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620329" cy="506143"/>
          </a:xfrm>
        </p:spPr>
        <p:txBody>
          <a:bodyPr>
            <a:normAutofit fontScale="90000"/>
          </a:bodyPr>
          <a:lstStyle/>
          <a:p>
            <a:r>
              <a:rPr lang="fi-FI" dirty="0"/>
              <a:t>Muuta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B84C5F-B20B-9CC8-4A06-A259F6CF93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10553" y="1369488"/>
            <a:ext cx="6543930" cy="35400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663678-2569-20C0-3214-FF8DB9913FB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633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DD29D-D1B2-7530-E7FF-A6E2A8342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B455F5B-4F1A-D4EA-57E8-83DCFDC2AAA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A2D91BF-BF02-BA22-AFE2-C75E01B164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/>
              <a:t>Petra Latvasalo, Etelä-Pohjanmaan </a:t>
            </a:r>
            <a:r>
              <a:rPr lang="fi-FI" dirty="0" err="1"/>
              <a:t>elinvoimakeskus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7FC0194-DFF7-4A80-90C4-0BC5DD2A5D15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dirty="0"/>
              <a:t>Elinvoimakeskuksen tiestötietoasiantuntijoiden työnkuvan esittelyä</a:t>
            </a:r>
          </a:p>
        </p:txBody>
      </p:sp>
    </p:spTree>
    <p:extLst>
      <p:ext uri="{BB962C8B-B14F-4D97-AF65-F5344CB8AC3E}">
        <p14:creationId xmlns:p14="http://schemas.microsoft.com/office/powerpoint/2010/main" val="1784196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77BB9A0B-8ED8-EDDC-0841-553A0023F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7824" y="1519564"/>
            <a:ext cx="6399214" cy="1446941"/>
          </a:xfrm>
        </p:spPr>
        <p:txBody>
          <a:bodyPr anchor="t">
            <a:normAutofit/>
          </a:bodyPr>
          <a:lstStyle/>
          <a:p>
            <a:r>
              <a:rPr lang="fi-FI" dirty="0"/>
              <a:t>Tiestötietoasiantuntijoiden työnkuva</a:t>
            </a:r>
          </a:p>
        </p:txBody>
      </p:sp>
      <p:pic>
        <p:nvPicPr>
          <p:cNvPr id="2" name="Kuva 1" descr="Pikajuna ja liikejuovat">
            <a:extLst>
              <a:ext uri="{FF2B5EF4-FFF2-40B4-BE49-F238E27FC236}">
                <a16:creationId xmlns:a16="http://schemas.microsoft.com/office/drawing/2014/main" id="{0E9FF9DD-2354-84E7-C243-1FC4F1D44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1" r="38728" b="-2"/>
          <a:stretch>
            <a:fillRect/>
          </a:stretch>
        </p:blipFill>
        <p:spPr>
          <a:xfrm>
            <a:off x="414313" y="368300"/>
            <a:ext cx="4572000" cy="6149137"/>
          </a:xfrm>
          <a:prstGeom prst="rect">
            <a:avLst/>
          </a:prstGeom>
          <a:noFill/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A8D6464-00C8-F711-29AB-CE7C30E91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6088" y="5680305"/>
            <a:ext cx="3431343" cy="79822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i-FI" dirty="0"/>
              <a:t>Tievelhovartti 19.5.2026</a:t>
            </a:r>
          </a:p>
          <a:p>
            <a:pPr marL="0" indent="0">
              <a:buNone/>
            </a:pPr>
            <a:r>
              <a:rPr lang="fi-FI" dirty="0"/>
              <a:t>Petra Latvasalo 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63419BB5-9DD3-2870-2790-DFBA194D21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76703" y="6295968"/>
            <a:ext cx="1480335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1AE750A-BEA5-4602-AF2D-333F945AECA2}" type="slidenum">
              <a:rPr lang="fi-FI" smtClean="0"/>
              <a:pPr>
                <a:spcAft>
                  <a:spcPts val="600"/>
                </a:spcAft>
              </a:pPr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1824889"/>
      </p:ext>
    </p:extLst>
  </p:cSld>
  <p:clrMapOvr>
    <a:masterClrMapping/>
  </p:clrMapOvr>
</p:sld>
</file>

<file path=ppt/theme/theme1.xml><?xml version="1.0" encoding="utf-8"?>
<a:theme xmlns:a="http://schemas.openxmlformats.org/drawingml/2006/main" name="vayla_uusi2023">
  <a:themeElements>
    <a:clrScheme name="Vayla_PP">
      <a:dk1>
        <a:srgbClr val="000000"/>
      </a:dk1>
      <a:lt1>
        <a:srgbClr val="FFFFFF"/>
      </a:lt1>
      <a:dk2>
        <a:srgbClr val="0065AF"/>
      </a:dk2>
      <a:lt2>
        <a:srgbClr val="8DCB6D"/>
      </a:lt2>
      <a:accent1>
        <a:srgbClr val="009BFF"/>
      </a:accent1>
      <a:accent2>
        <a:srgbClr val="00AFCB"/>
      </a:accent2>
      <a:accent3>
        <a:srgbClr val="FF5100"/>
      </a:accent3>
      <a:accent4>
        <a:srgbClr val="228848"/>
      </a:accent4>
      <a:accent5>
        <a:srgbClr val="E50083"/>
      </a:accent5>
      <a:accent6>
        <a:srgbClr val="FFC300"/>
      </a:accent6>
      <a:hlink>
        <a:srgbClr val="00AFCB"/>
      </a:hlink>
      <a:folHlink>
        <a:srgbClr val="49C2EF"/>
      </a:folHlink>
    </a:clrScheme>
    <a:fontScheme name="Mukautettu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yla_ilmeella_fi_uusi.potx" id="{6C74D751-B986-4A33-B5A6-081296BA73BF}" vid="{407FEAC4-691F-4246-A9FD-22A5F0DA5B18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livi_kameleon xmlns="" xmlns:xsi="http://www.w3.org/2001/XMLSchema-instance">
  <tyyppi>Esitys</tyyppi>
  <title/>
  <author/>
  <paivays>20.2.2023</paivays>
</livi_kameleon>
</file>

<file path=customXml/item2.xml><?xml version="1.0" encoding="utf-8"?>
<xml_kameleon>
  <dlevelofprotection/>
  <dconfidentiality/>
  <dsecrecy/>
  <ddecree/>
  <subtitle/>
</xml_kameleon>
</file>

<file path=customXml/itemProps1.xml><?xml version="1.0" encoding="utf-8"?>
<ds:datastoreItem xmlns:ds="http://schemas.openxmlformats.org/officeDocument/2006/customXml" ds:itemID="{7773B08A-1F14-4429-934D-0DFB4799E154}">
  <ds:schemaRefs>
    <ds:schemaRef ds:uri=""/>
  </ds:schemaRefs>
</ds:datastoreItem>
</file>

<file path=customXml/itemProps2.xml><?xml version="1.0" encoding="utf-8"?>
<ds:datastoreItem xmlns:ds="http://schemas.openxmlformats.org/officeDocument/2006/customXml" ds:itemID="{013051D8-32D5-4880-AAFB-8D74750EA7D2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vayla_ilmeella_fi_uusi</Template>
  <TotalTime>4445</TotalTime>
  <Words>809</Words>
  <Application>Microsoft Office PowerPoint</Application>
  <PresentationFormat>Laajakuva</PresentationFormat>
  <Paragraphs>191</Paragraphs>
  <Slides>19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19</vt:i4>
      </vt:variant>
    </vt:vector>
  </HeadingPairs>
  <TitlesOfParts>
    <vt:vector size="24" baseType="lpstr">
      <vt:lpstr>Arial</vt:lpstr>
      <vt:lpstr>Calibri</vt:lpstr>
      <vt:lpstr>Felbridge Pro</vt:lpstr>
      <vt:lpstr>Tahoma</vt:lpstr>
      <vt:lpstr>vayla_uusi2023</vt:lpstr>
      <vt:lpstr>Tievelhovartti</vt:lpstr>
      <vt:lpstr>Agenda</vt:lpstr>
      <vt:lpstr>PowerPoint-esitys</vt:lpstr>
      <vt:lpstr>Ajankohtaiset kuulumiset</vt:lpstr>
      <vt:lpstr>Ajankohtaiset kuulumiset — tekniset asiat</vt:lpstr>
      <vt:lpstr>Koulutukset, klinikat &amp; vartit</vt:lpstr>
      <vt:lpstr>Muuta</vt:lpstr>
      <vt:lpstr>PowerPoint-esitys</vt:lpstr>
      <vt:lpstr>Tiestötietoasiantuntijoiden työnkuva</vt:lpstr>
      <vt:lpstr>Elinvoimakeskukset</vt:lpstr>
      <vt:lpstr>PowerPoint-esitys</vt:lpstr>
      <vt:lpstr>Tiestötiedot ja Tievelho</vt:lpstr>
      <vt:lpstr>Tievelhon päätöstiedot </vt:lpstr>
      <vt:lpstr>Palveluntuottajat  </vt:lpstr>
      <vt:lpstr>Maanteiden hoidon urakoitsijat</vt:lpstr>
      <vt:lpstr>Tiestötiedon laadun tarkistus</vt:lpstr>
      <vt:lpstr>Muita työtehtäviä</vt:lpstr>
      <vt:lpstr>Kiitos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Tielinen Joonas</dc:creator>
  <cp:keywords>Esitys</cp:keywords>
  <cp:lastModifiedBy>Aaltonen Ilkka</cp:lastModifiedBy>
  <cp:revision>54</cp:revision>
  <dcterms:created xsi:type="dcterms:W3CDTF">2023-02-20T12:09:21Z</dcterms:created>
  <dcterms:modified xsi:type="dcterms:W3CDTF">2026-05-19T07:41:04Z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473.707.02.001</vt:lpwstr>
  </property>
  <property fmtid="{D5CDD505-2E9C-101B-9397-08002B2CF9AE}" pid="3" name="dvSaved">
    <vt:lpwstr>1</vt:lpwstr>
  </property>
  <property fmtid="{D5CDD505-2E9C-101B-9397-08002B2CF9AE}" pid="4" name="dvLanguage">
    <vt:lpwstr>1035</vt:lpwstr>
  </property>
  <property fmtid="{D5CDD505-2E9C-101B-9397-08002B2CF9AE}" pid="5" name="dvTemplate">
    <vt:lpwstr>vayla_ilmeella_fi_uusi.potx</vt:lpwstr>
  </property>
  <property fmtid="{D5CDD505-2E9C-101B-9397-08002B2CF9AE}" pid="6" name="dvDefinition">
    <vt:lpwstr>707 (dd_default.xml)</vt:lpwstr>
  </property>
  <property fmtid="{D5CDD505-2E9C-101B-9397-08002B2CF9AE}" pid="7" name="dvDefinitionID">
    <vt:lpwstr>707</vt:lpwstr>
  </property>
  <property fmtid="{D5CDD505-2E9C-101B-9397-08002B2CF9AE}" pid="8" name="dvContentFile">
    <vt:lpwstr>dd_default.xml</vt:lpwstr>
  </property>
  <property fmtid="{D5CDD505-2E9C-101B-9397-08002B2CF9AE}" pid="9" name="dvGlobalVerID">
    <vt:lpwstr>473.85.02.257</vt:lpwstr>
  </property>
  <property fmtid="{D5CDD505-2E9C-101B-9397-08002B2CF9AE}" pid="10" name="dvDefinitionVersion">
    <vt:lpwstr>02.001 / 30.1.2023</vt:lpwstr>
  </property>
  <property fmtid="{D5CDD505-2E9C-101B-9397-08002B2CF9AE}" pid="11" name="filename">
    <vt:lpwstr>false</vt:lpwstr>
  </property>
  <property fmtid="{D5CDD505-2E9C-101B-9397-08002B2CF9AE}" pid="12" name="filenameandpath">
    <vt:lpwstr>false</vt:lpwstr>
  </property>
  <property fmtid="{D5CDD505-2E9C-101B-9397-08002B2CF9AE}" pid="13" name="dvPagenumberExist">
    <vt:lpwstr>1</vt:lpwstr>
  </property>
  <property fmtid="{D5CDD505-2E9C-101B-9397-08002B2CF9AE}" pid="14" name="dvAuthorExist">
    <vt:lpwstr>1</vt:lpwstr>
  </property>
  <property fmtid="{D5CDD505-2E9C-101B-9397-08002B2CF9AE}" pid="15" name="dvDateExist">
    <vt:lpwstr>-1</vt:lpwstr>
  </property>
  <property fmtid="{D5CDD505-2E9C-101B-9397-08002B2CF9AE}" pid="16" name="dvCategory">
    <vt:lpwstr>2</vt:lpwstr>
  </property>
  <property fmtid="{D5CDD505-2E9C-101B-9397-08002B2CF9AE}" pid="17" name="dvCategory_2">
    <vt:lpwstr>0</vt:lpwstr>
  </property>
  <property fmtid="{D5CDD505-2E9C-101B-9397-08002B2CF9AE}" pid="18" name="dvSavepath">
    <vt:lpwstr/>
  </property>
  <property fmtid="{D5CDD505-2E9C-101B-9397-08002B2CF9AE}" pid="19" name="dvUsed">
    <vt:lpwstr>1</vt:lpwstr>
  </property>
  <property fmtid="{D5CDD505-2E9C-101B-9397-08002B2CF9AE}" pid="20" name="dvCompany">
    <vt:lpwstr/>
  </property>
  <property fmtid="{D5CDD505-2E9C-101B-9397-08002B2CF9AE}" pid="21" name="dvSite">
    <vt:lpwstr/>
  </property>
  <property fmtid="{D5CDD505-2E9C-101B-9397-08002B2CF9AE}" pid="22" name="dvNumbering">
    <vt:lpwstr>0</vt:lpwstr>
  </property>
  <property fmtid="{D5CDD505-2E9C-101B-9397-08002B2CF9AE}" pid="23" name="dvDUname">
    <vt:lpwstr/>
  </property>
  <property fmtid="{D5CDD505-2E9C-101B-9397-08002B2CF9AE}" pid="24" name="dvDUFname">
    <vt:lpwstr/>
  </property>
  <property fmtid="{D5CDD505-2E9C-101B-9397-08002B2CF9AE}" pid="25" name="dvDULname">
    <vt:lpwstr/>
  </property>
  <property fmtid="{D5CDD505-2E9C-101B-9397-08002B2CF9AE}" pid="26" name="dvDUBusinessarea">
    <vt:lpwstr/>
  </property>
  <property fmtid="{D5CDD505-2E9C-101B-9397-08002B2CF9AE}" pid="27" name="dvDUdepartment">
    <vt:lpwstr/>
  </property>
  <property fmtid="{D5CDD505-2E9C-101B-9397-08002B2CF9AE}" pid="28" name="dvLogoExist">
    <vt:lpwstr>0</vt:lpwstr>
  </property>
  <property fmtid="{D5CDD505-2E9C-101B-9397-08002B2CF9AE}" pid="29" name="dvCurrentlogo">
    <vt:lpwstr/>
  </property>
  <property fmtid="{D5CDD505-2E9C-101B-9397-08002B2CF9AE}" pid="30" name="dvEULogoExist">
    <vt:lpwstr>0</vt:lpwstr>
  </property>
  <property fmtid="{D5CDD505-2E9C-101B-9397-08002B2CF9AE}" pid="31" name="dvCurrentEUListLogo">
    <vt:lpwstr/>
  </property>
  <property fmtid="{D5CDD505-2E9C-101B-9397-08002B2CF9AE}" pid="32" name="dvCurrentEUlogo">
    <vt:lpwstr/>
  </property>
  <property fmtid="{D5CDD505-2E9C-101B-9397-08002B2CF9AE}" pid="33" name="dlevelofprotection">
    <vt:lpwstr/>
  </property>
  <property fmtid="{D5CDD505-2E9C-101B-9397-08002B2CF9AE}" pid="34" name="tyyppi">
    <vt:lpwstr>Esitys</vt:lpwstr>
  </property>
  <property fmtid="{D5CDD505-2E9C-101B-9397-08002B2CF9AE}" pid="35" name="dconfidentiality">
    <vt:lpwstr/>
  </property>
  <property fmtid="{D5CDD505-2E9C-101B-9397-08002B2CF9AE}" pid="36" name="dsecrecy">
    <vt:lpwstr/>
  </property>
  <property fmtid="{D5CDD505-2E9C-101B-9397-08002B2CF9AE}" pid="37" name="ddecree">
    <vt:lpwstr/>
  </property>
  <property fmtid="{D5CDD505-2E9C-101B-9397-08002B2CF9AE}" pid="38" name="author">
    <vt:lpwstr/>
  </property>
  <property fmtid="{D5CDD505-2E9C-101B-9397-08002B2CF9AE}" pid="39" name="paivays">
    <vt:filetime>2023-02-19T22:00:00Z</vt:filetime>
  </property>
</Properties>
</file>