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6"/>
  </p:notesMasterIdLst>
  <p:sldIdLst>
    <p:sldId id="258" r:id="rId3"/>
    <p:sldId id="352" r:id="rId4"/>
    <p:sldId id="349" r:id="rId5"/>
    <p:sldId id="340" r:id="rId6"/>
    <p:sldId id="351" r:id="rId7"/>
    <p:sldId id="347" r:id="rId8"/>
    <p:sldId id="350" r:id="rId9"/>
    <p:sldId id="341" r:id="rId10"/>
    <p:sldId id="293" r:id="rId11"/>
    <p:sldId id="344" r:id="rId12"/>
    <p:sldId id="343" r:id="rId13"/>
    <p:sldId id="353" r:id="rId14"/>
    <p:sldId id="27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077AA-C8D5-4730-952D-AFCA64A65637}" v="4" dt="2026-06-09T07:37:23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3" autoAdjust="0"/>
    <p:restoredTop sz="93086" autoAdjust="0"/>
  </p:normalViewPr>
  <p:slideViewPr>
    <p:cSldViewPr snapToGrid="0">
      <p:cViewPr varScale="1">
        <p:scale>
          <a:sx n="144" d="100"/>
          <a:sy n="144" d="100"/>
        </p:scale>
        <p:origin x="12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i-Jussi Korpinen" userId="6709ef50-a910-4b99-968e-7b2546303f73" providerId="ADAL" clId="{A79D5FB5-C70D-4FEF-964F-316291B2C535}"/>
    <pc:docChg chg="undo redo custSel addSld delSld modSld">
      <pc:chgData name="Olli-Jussi Korpinen" userId="6709ef50-a910-4b99-968e-7b2546303f73" providerId="ADAL" clId="{A79D5FB5-C70D-4FEF-964F-316291B2C535}" dt="2026-06-09T09:56:39.468" v="981" actId="20577"/>
      <pc:docMkLst>
        <pc:docMk/>
      </pc:docMkLst>
      <pc:sldChg chg="addSp modSp mod">
        <pc:chgData name="Olli-Jussi Korpinen" userId="6709ef50-a910-4b99-968e-7b2546303f73" providerId="ADAL" clId="{A79D5FB5-C70D-4FEF-964F-316291B2C535}" dt="2026-05-12T05:22:04.295" v="105" actId="14100"/>
        <pc:sldMkLst>
          <pc:docMk/>
          <pc:sldMk cId="21194666" sldId="258"/>
        </pc:sldMkLst>
        <pc:spChg chg="add mod">
          <ac:chgData name="Olli-Jussi Korpinen" userId="6709ef50-a910-4b99-968e-7b2546303f73" providerId="ADAL" clId="{A79D5FB5-C70D-4FEF-964F-316291B2C535}" dt="2026-05-12T05:22:04.295" v="105" actId="14100"/>
          <ac:spMkLst>
            <pc:docMk/>
            <pc:sldMk cId="21194666" sldId="258"/>
            <ac:spMk id="2" creationId="{7AF3849E-525C-2A33-9940-6A3588BFF33E}"/>
          </ac:spMkLst>
        </pc:spChg>
        <pc:spChg chg="mod">
          <ac:chgData name="Olli-Jussi Korpinen" userId="6709ef50-a910-4b99-968e-7b2546303f73" providerId="ADAL" clId="{A79D5FB5-C70D-4FEF-964F-316291B2C535}" dt="2026-05-12T05:21:18.257" v="55" actId="20577"/>
          <ac:spMkLst>
            <pc:docMk/>
            <pc:sldMk cId="21194666" sldId="258"/>
            <ac:spMk id="9" creationId="{22F8F929-BDFF-920F-E1A5-50C1C8849AA6}"/>
          </ac:spMkLst>
        </pc:spChg>
      </pc:sldChg>
      <pc:sldChg chg="modSp mod">
        <pc:chgData name="Olli-Jussi Korpinen" userId="6709ef50-a910-4b99-968e-7b2546303f73" providerId="ADAL" clId="{A79D5FB5-C70D-4FEF-964F-316291B2C535}" dt="2026-06-09T09:52:20.928" v="954" actId="20577"/>
        <pc:sldMkLst>
          <pc:docMk/>
          <pc:sldMk cId="1580037436" sldId="341"/>
        </pc:sldMkLst>
        <pc:spChg chg="mod">
          <ac:chgData name="Olli-Jussi Korpinen" userId="6709ef50-a910-4b99-968e-7b2546303f73" providerId="ADAL" clId="{A79D5FB5-C70D-4FEF-964F-316291B2C535}" dt="2026-06-09T09:52:20.928" v="954" actId="20577"/>
          <ac:spMkLst>
            <pc:docMk/>
            <pc:sldMk cId="1580037436" sldId="341"/>
            <ac:spMk id="6" creationId="{45E6A4CC-573E-E4F0-6629-D9FD14C5FCE9}"/>
          </ac:spMkLst>
        </pc:spChg>
      </pc:sldChg>
      <pc:sldChg chg="modSp mod">
        <pc:chgData name="Olli-Jussi Korpinen" userId="6709ef50-a910-4b99-968e-7b2546303f73" providerId="ADAL" clId="{A79D5FB5-C70D-4FEF-964F-316291B2C535}" dt="2026-06-09T08:51:25.347" v="514" actId="20577"/>
        <pc:sldMkLst>
          <pc:docMk/>
          <pc:sldMk cId="2750612576" sldId="343"/>
        </pc:sldMkLst>
        <pc:spChg chg="mod">
          <ac:chgData name="Olli-Jussi Korpinen" userId="6709ef50-a910-4b99-968e-7b2546303f73" providerId="ADAL" clId="{A79D5FB5-C70D-4FEF-964F-316291B2C535}" dt="2026-06-09T08:51:25.347" v="514" actId="20577"/>
          <ac:spMkLst>
            <pc:docMk/>
            <pc:sldMk cId="2750612576" sldId="343"/>
            <ac:spMk id="6" creationId="{A6ECB73C-74D6-D4CA-BFAF-6E404D5DAE5F}"/>
          </ac:spMkLst>
        </pc:spChg>
      </pc:sldChg>
      <pc:sldChg chg="modSp mod">
        <pc:chgData name="Olli-Jussi Korpinen" userId="6709ef50-a910-4b99-968e-7b2546303f73" providerId="ADAL" clId="{A79D5FB5-C70D-4FEF-964F-316291B2C535}" dt="2026-06-09T07:20:05.418" v="277" actId="20577"/>
        <pc:sldMkLst>
          <pc:docMk/>
          <pc:sldMk cId="3817148125" sldId="347"/>
        </pc:sldMkLst>
        <pc:spChg chg="mod">
          <ac:chgData name="Olli-Jussi Korpinen" userId="6709ef50-a910-4b99-968e-7b2546303f73" providerId="ADAL" clId="{A79D5FB5-C70D-4FEF-964F-316291B2C535}" dt="2026-06-09T07:20:05.418" v="277" actId="20577"/>
          <ac:spMkLst>
            <pc:docMk/>
            <pc:sldMk cId="3817148125" sldId="347"/>
            <ac:spMk id="6" creationId="{5EF859E7-38EE-7F07-E926-B5F62D34DF42}"/>
          </ac:spMkLst>
        </pc:spChg>
      </pc:sldChg>
      <pc:sldChg chg="addSp delSp modSp add mod">
        <pc:chgData name="Olli-Jussi Korpinen" userId="6709ef50-a910-4b99-968e-7b2546303f73" providerId="ADAL" clId="{A79D5FB5-C70D-4FEF-964F-316291B2C535}" dt="2026-06-09T05:36:53.461" v="189" actId="1076"/>
        <pc:sldMkLst>
          <pc:docMk/>
          <pc:sldMk cId="2938459225" sldId="351"/>
        </pc:sldMkLst>
        <pc:spChg chg="del">
          <ac:chgData name="Olli-Jussi Korpinen" userId="6709ef50-a910-4b99-968e-7b2546303f73" providerId="ADAL" clId="{A79D5FB5-C70D-4FEF-964F-316291B2C535}" dt="2026-06-09T05:07:13.729" v="131" actId="478"/>
          <ac:spMkLst>
            <pc:docMk/>
            <pc:sldMk cId="2938459225" sldId="351"/>
            <ac:spMk id="6" creationId="{AB0C5A76-4AA7-050F-5C5C-AFC0EEC58A4A}"/>
          </ac:spMkLst>
        </pc:spChg>
        <pc:picChg chg="add mod">
          <ac:chgData name="Olli-Jussi Korpinen" userId="6709ef50-a910-4b99-968e-7b2546303f73" providerId="ADAL" clId="{A79D5FB5-C70D-4FEF-964F-316291B2C535}" dt="2026-06-09T05:36:51.865" v="187" actId="1036"/>
          <ac:picMkLst>
            <pc:docMk/>
            <pc:sldMk cId="2938459225" sldId="351"/>
            <ac:picMk id="4" creationId="{8002561B-4C03-4887-91B6-2059ECE9C575}"/>
          </ac:picMkLst>
        </pc:picChg>
        <pc:picChg chg="add mod">
          <ac:chgData name="Olli-Jussi Korpinen" userId="6709ef50-a910-4b99-968e-7b2546303f73" providerId="ADAL" clId="{A79D5FB5-C70D-4FEF-964F-316291B2C535}" dt="2026-06-09T05:36:53.461" v="189" actId="1076"/>
          <ac:picMkLst>
            <pc:docMk/>
            <pc:sldMk cId="2938459225" sldId="351"/>
            <ac:picMk id="7" creationId="{1E556C48-6F02-0AD9-F191-3F382985DE98}"/>
          </ac:picMkLst>
        </pc:picChg>
      </pc:sldChg>
      <pc:sldChg chg="addSp delSp modSp add mod modClrScheme chgLayout">
        <pc:chgData name="Olli-Jussi Korpinen" userId="6709ef50-a910-4b99-968e-7b2546303f73" providerId="ADAL" clId="{A79D5FB5-C70D-4FEF-964F-316291B2C535}" dt="2026-06-09T08:57:17.202" v="516" actId="478"/>
        <pc:sldMkLst>
          <pc:docMk/>
          <pc:sldMk cId="1152020133" sldId="352"/>
        </pc:sldMkLst>
        <pc:spChg chg="mod ord">
          <ac:chgData name="Olli-Jussi Korpinen" userId="6709ef50-a910-4b99-968e-7b2546303f73" providerId="ADAL" clId="{A79D5FB5-C70D-4FEF-964F-316291B2C535}" dt="2026-06-09T08:57:11.875" v="515" actId="700"/>
          <ac:spMkLst>
            <pc:docMk/>
            <pc:sldMk cId="1152020133" sldId="352"/>
            <ac:spMk id="2" creationId="{A10F8BAA-FE35-2A29-BEA4-8A2E97A8858B}"/>
          </ac:spMkLst>
        </pc:spChg>
        <pc:spChg chg="add del mod ord">
          <ac:chgData name="Olli-Jussi Korpinen" userId="6709ef50-a910-4b99-968e-7b2546303f73" providerId="ADAL" clId="{A79D5FB5-C70D-4FEF-964F-316291B2C535}" dt="2026-06-09T08:57:17.202" v="516" actId="478"/>
          <ac:spMkLst>
            <pc:docMk/>
            <pc:sldMk cId="1152020133" sldId="352"/>
            <ac:spMk id="3" creationId="{22DE55B0-09BD-BAE0-7482-D97B6C02CBA9}"/>
          </ac:spMkLst>
        </pc:spChg>
        <pc:spChg chg="mod">
          <ac:chgData name="Olli-Jussi Korpinen" userId="6709ef50-a910-4b99-968e-7b2546303f73" providerId="ADAL" clId="{A79D5FB5-C70D-4FEF-964F-316291B2C535}" dt="2026-06-09T07:22:36.540" v="472" actId="2710"/>
          <ac:spMkLst>
            <pc:docMk/>
            <pc:sldMk cId="1152020133" sldId="352"/>
            <ac:spMk id="6" creationId="{9D35F178-85F7-4530-6368-B09228B59C39}"/>
          </ac:spMkLst>
        </pc:spChg>
      </pc:sldChg>
      <pc:sldChg chg="modSp add mod">
        <pc:chgData name="Olli-Jussi Korpinen" userId="6709ef50-a910-4b99-968e-7b2546303f73" providerId="ADAL" clId="{A79D5FB5-C70D-4FEF-964F-316291B2C535}" dt="2026-06-09T09:56:39.468" v="981" actId="20577"/>
        <pc:sldMkLst>
          <pc:docMk/>
          <pc:sldMk cId="107032262" sldId="353"/>
        </pc:sldMkLst>
        <pc:spChg chg="mod">
          <ac:chgData name="Olli-Jussi Korpinen" userId="6709ef50-a910-4b99-968e-7b2546303f73" providerId="ADAL" clId="{A79D5FB5-C70D-4FEF-964F-316291B2C535}" dt="2026-06-09T09:56:39.468" v="981" actId="20577"/>
          <ac:spMkLst>
            <pc:docMk/>
            <pc:sldMk cId="107032262" sldId="353"/>
            <ac:spMk id="2" creationId="{0233F4C5-A75C-42AB-EFA3-E9B82DFAE603}"/>
          </ac:spMkLst>
        </pc:spChg>
        <pc:spChg chg="mod">
          <ac:chgData name="Olli-Jussi Korpinen" userId="6709ef50-a910-4b99-968e-7b2546303f73" providerId="ADAL" clId="{A79D5FB5-C70D-4FEF-964F-316291B2C535}" dt="2026-06-09T09:56:14.152" v="956" actId="20577"/>
          <ac:spMkLst>
            <pc:docMk/>
            <pc:sldMk cId="107032262" sldId="353"/>
            <ac:spMk id="6" creationId="{ABE44417-3404-8FEF-6E07-29C304CDC92C}"/>
          </ac:spMkLst>
        </pc:spChg>
      </pc:sldChg>
      <pc:sldChg chg="new del">
        <pc:chgData name="Olli-Jussi Korpinen" userId="6709ef50-a910-4b99-968e-7b2546303f73" providerId="ADAL" clId="{A79D5FB5-C70D-4FEF-964F-316291B2C535}" dt="2026-06-09T07:21:48.975" v="410" actId="680"/>
        <pc:sldMkLst>
          <pc:docMk/>
          <pc:sldMk cId="3089997380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318EB-C70D-4DE9-9243-B50B52AB59A4}" type="datetimeFigureOut">
              <a:rPr lang="fi-FI" smtClean="0"/>
              <a:t>9.6.2026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0C040-0A22-40F6-A3A8-C51D4FFE5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91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lehti 1. vaihtoehto" preserve="1" userDrawn="1">
  <p:cSld name="Kansilehti 1.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äylävirasto logo, Trafikledsverket logo">
            <a:extLst>
              <a:ext uri="{FF2B5EF4-FFF2-40B4-BE49-F238E27FC236}">
                <a16:creationId xmlns:a16="http://schemas.microsoft.com/office/drawing/2014/main" id="{E58B9B96-011A-1A3E-A3F2-F32F059000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17920" y="1051855"/>
            <a:ext cx="5753917" cy="47949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716273-F5C3-6687-FD42-E954D4146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6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3FAA79-DE4E-94F1-7810-DF175761D3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923" y="1671853"/>
            <a:ext cx="4541835" cy="1448914"/>
          </a:xfrm>
          <a:prstGeom prst="rect">
            <a:avLst/>
          </a:prstGeom>
        </p:spPr>
        <p:txBody>
          <a:bodyPr/>
          <a:lstStyle>
            <a:lvl1pPr>
              <a:defRPr lang="fi-FI" sz="32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fi-FI" dirty="0"/>
              <a:t>Kirjoita julkaisun otsikko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61579A9-1EF4-7F3C-0F5F-168304881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964" y="4745328"/>
            <a:ext cx="4541519" cy="2769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tekijät</a:t>
            </a:r>
            <a:r>
              <a:rPr lang="en-GB" dirty="0"/>
              <a:t>; </a:t>
            </a:r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2FB05-4458-6FE7-A0A3-934BAC509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7953" y="5013183"/>
            <a:ext cx="2727958" cy="2517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numero</a:t>
            </a:r>
            <a:r>
              <a:rPr lang="en-GB" dirty="0"/>
              <a:t>/</a:t>
            </a:r>
            <a:r>
              <a:rPr lang="en-GB" dirty="0" err="1"/>
              <a:t>vuosi</a:t>
            </a:r>
            <a:endParaRPr lang="en-GB" dirty="0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029777B4-06E7-3578-0BA7-1A33D00C1C29}"/>
              </a:ext>
            </a:extLst>
          </p:cNvPr>
          <p:cNvSpPr txBox="1"/>
          <p:nvPr userDrawn="1"/>
        </p:nvSpPr>
        <p:spPr>
          <a:xfrm>
            <a:off x="787173" y="5027865"/>
            <a:ext cx="180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000" i="0" u="non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Väyläviraston julkaisuja,</a:t>
            </a:r>
          </a:p>
        </p:txBody>
      </p:sp>
    </p:spTree>
    <p:extLst>
      <p:ext uri="{BB962C8B-B14F-4D97-AF65-F5344CB8AC3E}">
        <p14:creationId xmlns:p14="http://schemas.microsoft.com/office/powerpoint/2010/main" val="93774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orient="horz" pos="1162">
          <p15:clr>
            <a:srgbClr val="FBAE40"/>
          </p15:clr>
        </p15:guide>
        <p15:guide id="3" pos="5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89F737-196A-201E-6382-72F012B7B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73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6079DC7-59A0-A399-7FEB-2E2E24197D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240" y="728662"/>
            <a:ext cx="10322560" cy="54006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väliotsikko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0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39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89F737-196A-201E-6382-72F012B7B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73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87B8D31-16C3-D7F5-6CDD-EC67D51943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5239"/>
            <a:ext cx="6096000" cy="6873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6079DC7-59A0-A399-7FEB-2E2E24197D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240" y="728662"/>
            <a:ext cx="4958760" cy="54006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69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39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ä kuva ja yksi tekstipalsta" preserve="1" userDrawn="1">
  <p:cSld name="Leveä kuva ja yksi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4273BD-ECF7-391A-9605-60119FC68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7932" y="1808163"/>
            <a:ext cx="3259591" cy="4321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CD744-200E-02FD-383A-17E0F4F870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108" y="1808163"/>
            <a:ext cx="6811374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D726A39-12E0-7396-2659-2F8B53F73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97F28-29DE-841B-4529-0B6DB75E2F20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2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palstat+Kuvat" preserve="1" userDrawn="1">
  <p:cSld name="Tekstipalstat+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4273BD-ECF7-391A-9605-60119FC68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1467" y="4687888"/>
            <a:ext cx="3259591" cy="1441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5AA9C4A-FD34-85ED-DB93-141640E008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293" y="4687887"/>
            <a:ext cx="3259591" cy="1441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CD744-200E-02FD-383A-17E0F4F870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108" y="1808162"/>
            <a:ext cx="325596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2A20A10-334D-8B21-A2FA-925A8A7F9A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1467" y="1808162"/>
            <a:ext cx="325596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719B1FD-0B2D-82C7-ABE6-D31EB2E09A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45372" y="1808162"/>
            <a:ext cx="325596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3DAB640-B116-68F6-8685-A3D2D2898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8559D-BBF9-54B2-3CC7-CD5A87B10453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21D16AB-5319-70A8-1DCF-C46FDA0132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36239" y="4687888"/>
            <a:ext cx="3259591" cy="1441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65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047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  <p15:guide id="10" orient="horz" pos="22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ä kuva kuvatekstillä" preserve="1" userDrawn="1">
  <p:cSld name="Leveä 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4273BD-ECF7-391A-9605-60119FC68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5675235"/>
            <a:ext cx="10362692" cy="454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CD744-200E-02FD-383A-17E0F4F870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108" y="1808163"/>
            <a:ext cx="10362692" cy="349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A69F249-8E22-1A76-E458-06563365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2F1A6-D8F7-6969-9CD8-2B20EEFE8DF6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4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kuvaa" preserve="1" userDrawn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CD744-200E-02FD-383A-17E0F4F870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108" y="1808163"/>
            <a:ext cx="32559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37E9BE6-4F9E-E6DC-E88F-E2BED280DE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2520" y="1808163"/>
            <a:ext cx="32559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9FCB95-28DF-A090-75F5-FD5C16A5B8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41852" y="1808163"/>
            <a:ext cx="32559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7E05E-8E7D-A4BE-1FBC-15ADAF5E0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63EFB-C573-96AD-1A16-CC5A50E8A992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7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kuvaa" preserve="1" userDrawn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CD744-200E-02FD-383A-17E0F4F870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108" y="1808163"/>
            <a:ext cx="4993336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07CC755-3E15-B6E1-CD74-49F6B79221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6464" y="1808163"/>
            <a:ext cx="4993336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FDBD6DD-8058-D3F2-EAB9-741B133A6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C6082-4D41-4862-CEF5-45ABF90975BB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87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tekstipalstaa, nosto ja kuva" preserve="1" userDrawn="1">
  <p:cSld name="Kaksi tekstipalstaa, nost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of Rectangle 17">
            <a:extLst>
              <a:ext uri="{FF2B5EF4-FFF2-40B4-BE49-F238E27FC236}">
                <a16:creationId xmlns:a16="http://schemas.microsoft.com/office/drawing/2014/main" id="{DDF75994-039D-1CD1-BDAD-393950F5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9944" y="1773238"/>
            <a:ext cx="3257485" cy="2195513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4273BD-ECF7-391A-9605-60119FC68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7932" y="1808163"/>
            <a:ext cx="3259591" cy="4321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09F3F43-2EFA-40D7-0A52-B7D523350B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479" y="1808162"/>
            <a:ext cx="3259591" cy="4321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F8D6CAC-0B70-607B-95B0-0D7066356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7198" y="2178051"/>
            <a:ext cx="2442977" cy="140643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1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533640-5045-2F6B-ACE0-0670E4AAC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1467" y="3968750"/>
            <a:ext cx="3255962" cy="2161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4381B599-D1F3-9B0F-899F-3CD52907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FF845-9803-DCE4-3E79-ED215DF14600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50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tekstipalstaa ja nosto" preserve="1" userDrawn="1">
  <p:cSld name="Kolme tekstipalstaa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4273BD-ECF7-391A-9605-60119FC68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06" y="1808162"/>
            <a:ext cx="3259591" cy="18018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09F3F43-2EFA-40D7-0A52-B7D523350B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479" y="1808162"/>
            <a:ext cx="3259591" cy="4321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EF52465-874D-4A0D-1078-BD083D451C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0209" y="1808161"/>
            <a:ext cx="3259591" cy="4321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4952402-F607-92D0-BD68-C72768E78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72042-8B07-E705-7942-3DB1122D9A4B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nip Single Corner of Rectangle 10">
            <a:extLst>
              <a:ext uri="{FF2B5EF4-FFF2-40B4-BE49-F238E27FC236}">
                <a16:creationId xmlns:a16="http://schemas.microsoft.com/office/drawing/2014/main" id="{25A9E55E-4899-3526-FA46-FD57A67A4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9944" y="3968750"/>
            <a:ext cx="3257485" cy="2160588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C7DB82B-6AEB-9AFE-824B-B75511E6D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7198" y="4338638"/>
            <a:ext cx="2442977" cy="140643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1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85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50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tekstipalstaa ja nosto" preserve="1" userDrawn="1">
  <p:cSld name="Kaksi tekstipalstaa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of Rectangle 17">
            <a:extLst>
              <a:ext uri="{FF2B5EF4-FFF2-40B4-BE49-F238E27FC236}">
                <a16:creationId xmlns:a16="http://schemas.microsoft.com/office/drawing/2014/main" id="{DDF75994-039D-1CD1-BDAD-393950F5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451" y="1773239"/>
            <a:ext cx="3257485" cy="4356100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F8D6CAC-0B70-607B-95B0-0D7066356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2957" y="2357306"/>
            <a:ext cx="2200473" cy="322288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C08D52B8-85ED-9CDB-CE4F-A900AB31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BD99E-DFC7-EEE1-542B-61BAB8F65EE8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7BEB76-7C58-002B-BE3B-58ABD20EEF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5300" y="1808163"/>
            <a:ext cx="6794500" cy="4321175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ct val="150000"/>
              </a:lnSpc>
              <a:buNone/>
              <a:defRPr sz="9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90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50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lehti 2. vaihtoehto" preserve="1" userDrawn="1">
  <p:cSld name="Kansilehti 2.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716273-F5C3-6687-FD42-E954D4146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 descr="Väylävirasto logo, Trafikledsverket logo">
            <a:extLst>
              <a:ext uri="{FF2B5EF4-FFF2-40B4-BE49-F238E27FC236}">
                <a16:creationId xmlns:a16="http://schemas.microsoft.com/office/drawing/2014/main" id="{3C125D1B-959D-B6E1-4B36-E9B47D7758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384" y="472749"/>
            <a:ext cx="3225906" cy="1152110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77F3DDD-F155-2E39-3AB8-A2709B8FC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964" y="2094782"/>
            <a:ext cx="10540048" cy="26684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dirty="0"/>
              <a:t>Kirjoita julkaisun 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2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1298">
          <p15:clr>
            <a:srgbClr val="FBAE40"/>
          </p15:clr>
        </p15:guide>
        <p15:guide id="3" pos="551">
          <p15:clr>
            <a:srgbClr val="FBAE40"/>
          </p15:clr>
        </p15:guide>
        <p15:guide id="4" pos="3840">
          <p15:clr>
            <a:srgbClr val="FBAE40"/>
          </p15:clr>
        </p15:guide>
        <p15:guide id="5" pos="7129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845">
          <p15:clr>
            <a:srgbClr val="FBAE40"/>
          </p15:clr>
        </p15:guide>
        <p15:guide id="8" orient="horz" pos="45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palsta, kuva ja nosto" preserve="1" userDrawn="1">
  <p:cSld name="Tekstipalsta, kuva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C08D52B8-85ED-9CDB-CE4F-A900AB31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BD99E-DFC7-EEE1-542B-61BAB8F65EE8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3322005-0AFD-415A-BE65-8EA6C78CA8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479" y="1808162"/>
            <a:ext cx="3259591" cy="4321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5773877-4E96-D6A8-3D87-E7D7029BD4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41852" y="1808163"/>
            <a:ext cx="32559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  <p:sp>
        <p:nvSpPr>
          <p:cNvPr id="2" name="Snip Single Corner of Rectangle 1">
            <a:extLst>
              <a:ext uri="{FF2B5EF4-FFF2-40B4-BE49-F238E27FC236}">
                <a16:creationId xmlns:a16="http://schemas.microsoft.com/office/drawing/2014/main" id="{0486D11A-1D40-9045-43B9-15A2CDC17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7112" y="1773239"/>
            <a:ext cx="3257485" cy="4356102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15822C1-72C1-6945-C597-E7A198C65E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5618" y="2357308"/>
            <a:ext cx="2200473" cy="322288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66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50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 ja logo" preserve="1" userDrawn="1">
  <p:cSld name="Loppudia j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4AFC14-C42B-4731-FA8C-48E80B664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73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Väylävirasto logo, Trafikledsverket logo.">
            <a:extLst>
              <a:ext uri="{FF2B5EF4-FFF2-40B4-BE49-F238E27FC236}">
                <a16:creationId xmlns:a16="http://schemas.microsoft.com/office/drawing/2014/main" id="{5DF5F017-1366-6E4E-B834-A6AA44BED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64162" y="1952186"/>
            <a:ext cx="3463675" cy="29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71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097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781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9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86409443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675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85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lysluettelo ja kuva" preserve="1" userDrawn="1">
  <p:cSld name="Sisällys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456C84-8C70-1713-961D-9CF21579DD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728663"/>
            <a:ext cx="4643437" cy="815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9735E6-6A9F-3544-A114-30BEFAF4F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2276476"/>
            <a:ext cx="4643437" cy="296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8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8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01A11-454E-2CE9-F865-0AC0BD4ED3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778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386">
          <p15:clr>
            <a:srgbClr val="FBAE40"/>
          </p15:clr>
        </p15:guide>
        <p15:guide id="8" orient="horz" pos="141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7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8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5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vistelmä ja avainsanat, kolme palstaa" preserve="1" userDrawn="1">
  <p:cSld name="Tiivistelmä ja avainsanat,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81861-11D5-5155-3E78-BA558A7E8C73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C014211-6DC1-0B86-71E5-69AE89FF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BC1CF-D6F6-167C-896E-4881AB49A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808163"/>
            <a:ext cx="10367962" cy="4321174"/>
          </a:xfrm>
          <a:prstGeom prst="rect">
            <a:avLst/>
          </a:prstGeom>
        </p:spPr>
        <p:txBody>
          <a:bodyPr numCol="3" spcCol="288000"/>
          <a:lstStyle>
            <a:lvl1pPr marL="0" indent="0">
              <a:lnSpc>
                <a:spcPct val="150000"/>
              </a:lnSpc>
              <a:buNone/>
              <a:defRPr sz="9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26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7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9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9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7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5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5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puhe, kolme palstaa" preserve="1" userDrawn="1">
  <p:cSld name="Esipuhe,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81861-11D5-5155-3E78-BA558A7E8C73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C014211-6DC1-0B86-71E5-69AE89FF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BC1CF-D6F6-167C-896E-4881AB49A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808163"/>
            <a:ext cx="10367962" cy="4321174"/>
          </a:xfrm>
          <a:prstGeom prst="rect">
            <a:avLst/>
          </a:prstGeom>
        </p:spPr>
        <p:txBody>
          <a:bodyPr numCol="3" spcCol="288000"/>
          <a:lstStyle>
            <a:lvl1pPr marL="0" indent="0">
              <a:lnSpc>
                <a:spcPct val="150000"/>
              </a:lnSpc>
              <a:buNone/>
              <a:defRPr sz="9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863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3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6420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8161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0128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1722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5974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79973"/>
      </p:ext>
    </p:extLst>
  </p:cSld>
  <p:clrMapOvr>
    <a:masterClrMapping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06689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048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ähdeluettelo, kolme palstaa" preserve="1" userDrawn="1">
  <p:cSld name="Lähdeluettelo,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81861-11D5-5155-3E78-BA558A7E8C73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C014211-6DC1-0B86-71E5-69AE89FF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BC1CF-D6F6-167C-896E-4881AB49A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808163"/>
            <a:ext cx="10367962" cy="4321174"/>
          </a:xfrm>
          <a:prstGeom prst="rect">
            <a:avLst/>
          </a:prstGeom>
        </p:spPr>
        <p:txBody>
          <a:bodyPr numCol="3" spcCol="288000"/>
          <a:lstStyle>
            <a:lvl1pPr marL="0" indent="0">
              <a:lnSpc>
                <a:spcPct val="150000"/>
              </a:lnSpc>
              <a:buNone/>
              <a:defRPr sz="9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00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6386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37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7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3771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87714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93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79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vistelmä ja avainsanat, kolme palstaa" userDrawn="1">
  <p:cSld name="Tiivistelmä ja avainsanat,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81861-11D5-5155-3E78-BA558A7E8C73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C014211-6DC1-0B86-71E5-69AE89FF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BC1CF-D6F6-167C-896E-4881AB49A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808163"/>
            <a:ext cx="10367962" cy="4321174"/>
          </a:xfrm>
          <a:prstGeom prst="rect">
            <a:avLst/>
          </a:prstGeom>
        </p:spPr>
        <p:txBody>
          <a:bodyPr numCol="3" spcCol="288000"/>
          <a:lstStyle>
            <a:lvl1pPr marL="0" indent="0">
              <a:lnSpc>
                <a:spcPct val="150000"/>
              </a:lnSpc>
              <a:buNone/>
              <a:defRPr sz="9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31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ipätekstiä, kolme palstaa" preserve="1" userDrawn="1">
  <p:cSld name="Leipätekstiä,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81861-11D5-5155-3E78-BA558A7E8C73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C014211-6DC1-0B86-71E5-69AE89FF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BC1CF-D6F6-167C-896E-4881AB49A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808163"/>
            <a:ext cx="10367962" cy="4321174"/>
          </a:xfrm>
          <a:prstGeom prst="rect">
            <a:avLst/>
          </a:prstGeom>
        </p:spPr>
        <p:txBody>
          <a:bodyPr numCol="3" spcCol="288000"/>
          <a:lstStyle>
            <a:lvl1pPr marL="0" indent="0">
              <a:lnSpc>
                <a:spcPct val="150000"/>
              </a:lnSpc>
              <a:buNone/>
              <a:defRPr sz="9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91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tekstipalstaa ja kuva" preserve="1" userDrawn="1">
  <p:cSld name="Kaksi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CD744-200E-02FD-383A-17E0F4F870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108" y="1808163"/>
            <a:ext cx="32559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C79177F-68B4-0DB1-5269-DAA016202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E97CC-0BC3-4EA8-D543-906A7E6BE49E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9AE6C5-DC47-2B23-A023-5ED7B4A30F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7838" y="1808163"/>
            <a:ext cx="6819900" cy="4321175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ct val="150000"/>
              </a:lnSpc>
              <a:buNone/>
              <a:defRPr sz="9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34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kuvaa ja tekstipalsta" preserve="1" userDrawn="1">
  <p:cSld name="Kaksi kuvaa ja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2A79375-71C7-5698-2286-40FB5D4A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383529" y="3064763"/>
            <a:ext cx="6873238" cy="74370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E7751-2B57-D27F-72AF-67A005E8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3"/>
            <a:ext cx="1071721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4273BD-ECF7-391A-9605-60119FC68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7932" y="1808163"/>
            <a:ext cx="3259591" cy="4321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err="1"/>
              <a:t>Kirjoita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CD744-200E-02FD-383A-17E0F4F870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108" y="1808163"/>
            <a:ext cx="32559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37E9BE6-4F9E-E6DC-E88F-E2BED280DE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2520" y="1808163"/>
            <a:ext cx="32559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712A96C-C853-9653-499B-DC5BBABBC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383529" y="3064765"/>
            <a:ext cx="6873238" cy="743709"/>
          </a:xfrm>
          <a:prstGeom prst="rt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24F61-D766-3228-F6FF-42ECACC57C6C}"/>
              </a:ext>
            </a:extLst>
          </p:cNvPr>
          <p:cNvSpPr txBox="1"/>
          <p:nvPr userDrawn="1"/>
        </p:nvSpPr>
        <p:spPr>
          <a:xfrm>
            <a:off x="11099800" y="6334224"/>
            <a:ext cx="144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9D34393-24C2-F548-8FAC-553E14FCD6A7}" type="slidenum">
              <a:rPr lang="en-FI" sz="1400" b="1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FI" sz="14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0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pos="7219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1117">
          <p15:clr>
            <a:srgbClr val="FBAE40"/>
          </p15:clr>
        </p15:guide>
        <p15:guide id="9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46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4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iestotuki@vayla.fi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iestotuki@vayla.fi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rajapinnat/uusi_tievelhon-rajapinnat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elhodev.testivaylapilvi.fi/lahetyspalvelu/public/index.m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8F929-BDFF-920F-E1A5-50C1C8849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Velho / Uusi lähetyspalvelu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A4DD8D3-9C81-B5EE-A05C-04AA2FE596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7903"/>
          <a:stretch/>
        </p:blipFill>
        <p:spPr>
          <a:noFill/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3E045DE-62C1-E865-7275-31D4A43954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 b="13148"/>
          <a:stretch/>
        </p:blipFill>
        <p:spPr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AEACEF6-EAA8-B0C0-AF1D-288B1D845E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 b="5704"/>
          <a:stretch/>
        </p:blipFill>
        <p:spPr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030A3-5D65-DD10-37D9-A5F793BDA9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2888" y="6356350"/>
            <a:ext cx="5191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D4A0EF-951A-4343-A672-F31B58E6828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AF3849E-525C-2A33-9940-6A3588BFF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3680538" cy="365125"/>
          </a:xfrm>
        </p:spPr>
        <p:txBody>
          <a:bodyPr/>
          <a:lstStyle/>
          <a:p>
            <a:r>
              <a:rPr lang="en-US" dirty="0"/>
              <a:t>Info- ja </a:t>
            </a:r>
            <a:r>
              <a:rPr lang="en-US" dirty="0" err="1"/>
              <a:t>keskustelutilaisuus</a:t>
            </a:r>
            <a:r>
              <a:rPr lang="en-US" dirty="0"/>
              <a:t> 9.6.2026</a:t>
            </a:r>
          </a:p>
        </p:txBody>
      </p:sp>
    </p:spTree>
    <p:extLst>
      <p:ext uri="{BB962C8B-B14F-4D97-AF65-F5344CB8AC3E}">
        <p14:creationId xmlns:p14="http://schemas.microsoft.com/office/powerpoint/2010/main" val="2119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6C67-6929-7367-DC60-C9C383AA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4838E8-8F7E-0A00-2496-F4E4281A1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Uuden lähetyspalvelun käyttö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E900B-8EBF-0E9C-1E52-EBD6363445A9}"/>
              </a:ext>
            </a:extLst>
          </p:cNvPr>
          <p:cNvSpPr txBox="1"/>
          <p:nvPr/>
        </p:nvSpPr>
        <p:spPr>
          <a:xfrm>
            <a:off x="660191" y="1172268"/>
            <a:ext cx="103175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Komentojen työjärjestys (POST-PUT-GET-GET) jatkossakin sama kuin nykyisessä lähetyspalvelussa.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Raportin noutaminen: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endParaRPr lang="fi-FI" sz="2400" dirty="0">
              <a:solidFill>
                <a:srgbClr val="000000"/>
              </a:solidFill>
              <a:latin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fi-FI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toimii myös uudessa lähetyspalvelussa. Lisäksi voidaan kutsua raportti ladattavaksi URL-osoitteesta</a:t>
            </a:r>
          </a:p>
          <a:p>
            <a:pPr>
              <a:defRPr/>
            </a:pPr>
            <a:endParaRPr lang="fi-FI" sz="2400" dirty="0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v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astauksena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URL-osoite, joka voimassa 60 minuuttia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Mahdollistaa suurempien erien lähettämisen yhdellä kertaa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6534A5-A95C-2E17-535B-C23F32090FDB}"/>
              </a:ext>
            </a:extLst>
          </p:cNvPr>
          <p:cNvSpPr/>
          <p:nvPr/>
        </p:nvSpPr>
        <p:spPr>
          <a:xfrm>
            <a:off x="763200" y="3259332"/>
            <a:ext cx="10072800" cy="3982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fi-FI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–X GET ”https://apiv2stgvelho.testivaylapilvi.fi/lahetyspalvelu/api/v1/</a:t>
            </a:r>
            <a:r>
              <a:rPr lang="fi-FI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raportti</a:t>
            </a:r>
            <a:r>
              <a:rPr lang="fi-FI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/e0213f3e-5fd8-47... 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3E62-5DBA-BEB1-0B0B-C3FA2441A709}"/>
              </a:ext>
            </a:extLst>
          </p:cNvPr>
          <p:cNvSpPr/>
          <p:nvPr/>
        </p:nvSpPr>
        <p:spPr>
          <a:xfrm>
            <a:off x="763200" y="4628532"/>
            <a:ext cx="10072800" cy="398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–X GET ”https://apiv2stgvelho.testivaylapilvi.fi/lahetyspalvelu/api/v1/</a:t>
            </a:r>
            <a:r>
              <a:rPr lang="fi-FI" sz="12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raportti-s3</a:t>
            </a:r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/e0213f3e-5fd8-47... 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A4AC-9B1E-F147-4A70-9521DCFCC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154C6-3CD8-EE6B-A19D-EE24418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Testausvaiheen kokemuksia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CB73C-74D6-D4CA-BFAF-6E404D5DAE5F}"/>
              </a:ext>
            </a:extLst>
          </p:cNvPr>
          <p:cNvSpPr txBox="1"/>
          <p:nvPr/>
        </p:nvSpPr>
        <p:spPr>
          <a:xfrm>
            <a:off x="660191" y="1172268"/>
            <a:ext cx="10317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Testattu onnistuneesti PTM 1m kohteen vienti Velhoon n. 24 km pitkältä tieosalta (JSON-rivi n. 14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milj</a:t>
            </a:r>
            <a:r>
              <a:rPr lang="fi-FI" sz="2400" dirty="0">
                <a:solidFill>
                  <a:srgbClr val="000000"/>
                </a:solidFill>
                <a:latin typeface="Tahoma"/>
              </a:rPr>
              <a:t>. merkkiä)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Ei enää tarvetta pilkkoa aineistoa pienempiin eriin (nyt suositus on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max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30 000 riviä)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S3:een tallennetun raportin kokoa ei ole rajoitettu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Testattu n. 500 000 rivin tiedostolla onnistuneesti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400" dirty="0" err="1">
                <a:solidFill>
                  <a:srgbClr val="000000"/>
                </a:solidFill>
                <a:latin typeface="Tahoma"/>
              </a:rPr>
              <a:t>Huom</a:t>
            </a:r>
            <a:r>
              <a:rPr lang="fi-FI" sz="2400" dirty="0">
                <a:solidFill>
                  <a:srgbClr val="000000"/>
                </a:solidFill>
                <a:latin typeface="Tahoma"/>
              </a:rPr>
              <a:t>! Isoilla kertaerillä raportin avaaminen voi olla raskasta joillakin sovelluksilla (esim. teksti- tai koodieditorit).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Tallennusvirheiden määrä paisuttaa raporttia (”ok” vs. virheiden lisätiedot)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1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B7672-AAAE-1FEA-40D5-68A30780C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33F4C5-A75C-42AB-EFA3-E9B82DFAE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Vastauksia kysymyksiin: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44417-3404-8FEF-6E07-29C304CDC92C}"/>
              </a:ext>
            </a:extLst>
          </p:cNvPr>
          <p:cNvSpPr txBox="1"/>
          <p:nvPr/>
        </p:nvSpPr>
        <p:spPr>
          <a:xfrm>
            <a:off x="660191" y="1695727"/>
            <a:ext cx="10317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Uuteen lähetyspalveluun siirtyminen tuotannossa aikaisintaan 15.10. johtuen PTM-syysmittausten tallennuksista.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Käyttäjiä kehotetaan testaamaan omien aineistojen tallentamista DEV-ympäristössä hyvissä ajoin. Jos ei ole käyttöoikeuksia, yhteys Tiestötukeen: </a:t>
            </a:r>
            <a:r>
              <a:rPr lang="fi-FI" sz="2400" dirty="0">
                <a:solidFill>
                  <a:srgbClr val="000000"/>
                </a:solidFill>
                <a:latin typeface="Tahoma"/>
                <a:hlinkClick r:id="rId2"/>
              </a:rPr>
              <a:t>tiestotuki@vayla.fi</a:t>
            </a:r>
            <a:endParaRPr lang="fi-FI" sz="240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lvl="0"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(</a:t>
            </a:r>
            <a:r>
              <a:rPr lang="fi-FI" sz="2400" dirty="0">
                <a:solidFill>
                  <a:srgbClr val="000000"/>
                </a:solidFill>
              </a:rPr>
              <a:t>STG-ympäristössä testaaminen mahdollista vasta viikko ennen tuotantoon vientiä.</a:t>
            </a:r>
            <a:r>
              <a:rPr lang="fi-FI" sz="2400" dirty="0">
                <a:solidFill>
                  <a:srgbClr val="000000"/>
                </a:solidFill>
                <a:latin typeface="Tahoma"/>
              </a:rPr>
              <a:t>)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CCB8A-F659-1D4A-AB94-82B5887A9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0F8BAA-FE35-2A29-BEA4-8A2E97A88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Sisältö</a:t>
            </a:r>
          </a:p>
          <a:p>
            <a:r>
              <a:rPr lang="en-FI" sz="3600" dirty="0">
                <a:solidFill>
                  <a:schemeClr val="tx1"/>
                </a:solidFill>
              </a:rPr>
              <a:t> 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5F178-85F7-4530-6368-B09228B59C39}"/>
              </a:ext>
            </a:extLst>
          </p:cNvPr>
          <p:cNvSpPr txBox="1"/>
          <p:nvPr/>
        </p:nvSpPr>
        <p:spPr>
          <a:xfrm>
            <a:off x="731837" y="2341100"/>
            <a:ext cx="10381639" cy="566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Uuteen lähetyspalveluun siirtymisen aikataulu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800" dirty="0">
                <a:solidFill>
                  <a:srgbClr val="000000"/>
                </a:solidFill>
                <a:latin typeface="Tahoma"/>
              </a:rPr>
              <a:t>Lähetyspalvelun käyttömahdollisuudet ja rajoitteet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Lähetyspalvelun ohjeet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Uuden lähetyspalvelun käyttö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800" dirty="0">
                <a:solidFill>
                  <a:srgbClr val="000000"/>
                </a:solidFill>
                <a:latin typeface="Tahoma"/>
              </a:rPr>
              <a:t>Testausvaiheen kokemuksia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02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DE685-FB61-6FC6-4C26-8F9EBCBCF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7F3B8-6BE3-A645-A8AD-2F9CADD791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Uuteen lähetyspalveluun siirtyminen</a:t>
            </a:r>
          </a:p>
          <a:p>
            <a:r>
              <a:rPr lang="en-FI" sz="3600" dirty="0">
                <a:solidFill>
                  <a:schemeClr val="tx1"/>
                </a:solidFill>
              </a:rPr>
              <a:t> 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58531-631C-1D3C-7E3C-E483C3C988AC}"/>
              </a:ext>
            </a:extLst>
          </p:cNvPr>
          <p:cNvSpPr txBox="1"/>
          <p:nvPr/>
        </p:nvSpPr>
        <p:spPr>
          <a:xfrm>
            <a:off x="731837" y="2341100"/>
            <a:ext cx="103816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Kehittäminen alkanut syksyllä 2025</a:t>
            </a:r>
            <a:endParaRPr kumimoji="0" lang="en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DEV-testaus talvella 2025-2026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Info- ja keskustelutilaisuus 9.6.2026</a:t>
            </a:r>
            <a:endParaRPr kumimoji="0" lang="en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Kartoitetaan lähetyspalvelun käyttäjien tilannetta ja tarvetta testaukseen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lvl="0">
              <a:defRPr/>
            </a:pPr>
            <a:r>
              <a:rPr lang="fi-FI" sz="2400" b="1" dirty="0">
                <a:solidFill>
                  <a:srgbClr val="000000"/>
                </a:solidFill>
              </a:rPr>
              <a:t>Tuotantokäyttö syksyllä 2026</a:t>
            </a:r>
            <a:endParaRPr lang="en-FI" sz="2400" b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</a:rPr>
              <a:t>Tarkoitus toteuttaa yliheitto kerralla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</a:rPr>
              <a:t>Ajoitus niin, että isojen aineistojen massavientejä ei olisi käynnissä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</a:rPr>
              <a:t>Kahta lähetyspalvelua ei ylläpidetä samaan aikaan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DD42-B54D-F65C-18F5-FEC021719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46859-0673-B09C-970E-44261B48D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Lähetyspalvelun käyttömahdollisuudet ja -rajoitteet</a:t>
            </a:r>
          </a:p>
          <a:p>
            <a:r>
              <a:rPr lang="en-FI" sz="3600" dirty="0">
                <a:solidFill>
                  <a:schemeClr val="tx1"/>
                </a:solidFill>
              </a:rPr>
              <a:t> 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96199-DBA1-8918-774A-FCF67490C9A2}"/>
              </a:ext>
            </a:extLst>
          </p:cNvPr>
          <p:cNvSpPr txBox="1"/>
          <p:nvPr/>
        </p:nvSpPr>
        <p:spPr>
          <a:xfrm>
            <a:off x="731837" y="2341100"/>
            <a:ext cx="103816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Lähetyspalvelu on käytettävissä:</a:t>
            </a:r>
            <a:endParaRPr kumimoji="0" lang="en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Uuden tiedon toimittamiseen Velhoon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Olemassa olevan tiedon päivittämiseen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kun kohteiden ominaisuudet muuttuvat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</a:rPr>
              <a:t>Olemassa olevan tiedon korjaamiseen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</a:rPr>
              <a:t>kun tieto on Velhossa väärin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Lähetyspalvelu ei ole käytettävissä:</a:t>
            </a:r>
            <a:endParaRPr kumimoji="0" lang="en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>
                <a:solidFill>
                  <a:srgbClr val="000000"/>
                </a:solidFill>
                <a:latin typeface="Tahoma"/>
              </a:rPr>
              <a:t>Yksittäisillä kohdeluokilla k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ohteiden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korjaamiseen</a:t>
            </a:r>
            <a:r>
              <a:rPr lang="fi-FI" sz="2400" dirty="0">
                <a:solidFill>
                  <a:srgbClr val="000000"/>
                </a:solidFill>
                <a:latin typeface="Tahoma"/>
              </a:rPr>
              <a:t> tai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lakkauttamiseen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4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16625-F816-FBF3-6479-EFB731E7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7C70C-AFDE-06DF-858E-2CB0117E7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Lähetyspalvelun käyttömahdollisuudet ja -rajoitteet</a:t>
            </a:r>
          </a:p>
          <a:p>
            <a:r>
              <a:rPr lang="en-FI" sz="3600" dirty="0">
                <a:solidFill>
                  <a:schemeClr val="tx1"/>
                </a:solidFill>
              </a:rPr>
              <a:t> </a:t>
            </a:r>
            <a:endParaRPr lang="fi-FI" sz="3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2561B-4C03-4887-91B6-2059ECE9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65" y="2106387"/>
            <a:ext cx="3836815" cy="3488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56C48-6F02-0AD9-F191-3F382985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34" y="2171787"/>
            <a:ext cx="3052012" cy="34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3E53E-A8F7-BF67-ADC6-A5BF9D49C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4CB7E-F8B6-A149-786D-9E93CF9BE2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Lähetyspalvelun käyttömahdollisuudet ja </a:t>
            </a:r>
          </a:p>
          <a:p>
            <a:r>
              <a:rPr lang="fi-FI" sz="3600" dirty="0">
                <a:solidFill>
                  <a:schemeClr val="tx1"/>
                </a:solidFill>
              </a:rPr>
              <a:t>								-rajoitteet</a:t>
            </a:r>
          </a:p>
          <a:p>
            <a:r>
              <a:rPr lang="en-FI" sz="3600" dirty="0">
                <a:solidFill>
                  <a:schemeClr val="tx1"/>
                </a:solidFill>
              </a:rPr>
              <a:t> 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859E7-38EE-7F07-E926-B5F62D34DF42}"/>
              </a:ext>
            </a:extLst>
          </p:cNvPr>
          <p:cNvSpPr txBox="1"/>
          <p:nvPr/>
        </p:nvSpPr>
        <p:spPr>
          <a:xfrm>
            <a:off x="731837" y="2341100"/>
            <a:ext cx="103816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2400" b="1" dirty="0">
                <a:solidFill>
                  <a:srgbClr val="000000"/>
                </a:solidFill>
              </a:rPr>
              <a:t>Lähetyspalvelun käyttö on suositeltavaa erityisesti: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</a:rPr>
              <a:t>Tieverkon kuntoon liittyvien mittausten ja inventointien tulosaineistojen toimittamiseen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Lähetyspalvelun käytölle saattaa olla API-käyttäjäkohtaisia rajoituksia: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</a:rPr>
              <a:t>Uuden tiedon tallentamisen oikeudet kaikilla käyttäjillä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Jos epätietoisuutta </a:t>
            </a:r>
            <a:r>
              <a:rPr lang="fi-FI" sz="2400" dirty="0">
                <a:solidFill>
                  <a:srgbClr val="000000"/>
                </a:solidFill>
                <a:latin typeface="Tahoma"/>
              </a:rPr>
              <a:t>oikeuksista -&gt; </a:t>
            </a:r>
            <a:r>
              <a:rPr lang="fi-FI" sz="2400" dirty="0">
                <a:solidFill>
                  <a:srgbClr val="000000"/>
                </a:solidFill>
                <a:latin typeface="Tahoma"/>
                <a:hlinkClick r:id="rId2"/>
              </a:rPr>
              <a:t>tiestotuki@vayla.fi</a:t>
            </a:r>
            <a:endParaRPr lang="fi-FI" sz="2400" dirty="0">
              <a:solidFill>
                <a:srgbClr val="000000"/>
              </a:solidFill>
              <a:latin typeface="Tahoma"/>
            </a:endParaRPr>
          </a:p>
          <a:p>
            <a:pPr lvl="0">
              <a:defRPr/>
            </a:pPr>
            <a:endParaRPr kumimoji="0" lang="en-FI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14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2AE5-9BBA-FF28-CFEC-6099719D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D16493-AFDC-F667-540A-7E23DE929B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Lähetyspalvelun ohjeet (nykyinen)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CE6E2-3621-7F82-2B36-D7134785085D}"/>
              </a:ext>
            </a:extLst>
          </p:cNvPr>
          <p:cNvSpPr txBox="1"/>
          <p:nvPr/>
        </p:nvSpPr>
        <p:spPr>
          <a:xfrm>
            <a:off x="926592" y="1309068"/>
            <a:ext cx="92461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Nykyisen lähetyspalvelun ajantasaisin ohje Velhon ohjesivuilla (Rajapinnat -&gt; Tievelhon rajapinnat). Lähetyspalvelua koskevat osuudet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000000"/>
                </a:solidFill>
                <a:hlinkClick r:id="rId2"/>
              </a:rPr>
              <a:t>https://ohje.velho.vaylapilvi.fi/rajapinnat/uusi_tievelhon-rajapinnat/</a:t>
            </a:r>
            <a:endParaRPr lang="fi-FI" dirty="0">
              <a:solidFill>
                <a:srgbClr val="000000"/>
              </a:solidFill>
            </a:endParaRPr>
          </a:p>
          <a:p>
            <a:pPr lvl="0">
              <a:defRPr/>
            </a:pP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Ohjeissa myös linkit Lähetyspalvelun tekniseen dokumentaatioon sekä Swaggeriin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Huom! Tekninen dokumentaatio on vanhentunut, ja tullaan päivittämään, kun Lähetyspalvelun uudistus valmis</a:t>
            </a:r>
          </a:p>
        </p:txBody>
      </p:sp>
    </p:spTree>
    <p:extLst>
      <p:ext uri="{BB962C8B-B14F-4D97-AF65-F5344CB8AC3E}">
        <p14:creationId xmlns:p14="http://schemas.microsoft.com/office/powerpoint/2010/main" val="309924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8151-27EA-A9FD-A865-42F1FE19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6BFA5-235E-7739-4296-231A45684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Lähetyspalvelun ohjeet (uusi)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6A4CC-573E-E4F0-6629-D9FD14C5FCE9}"/>
              </a:ext>
            </a:extLst>
          </p:cNvPr>
          <p:cNvSpPr txBox="1"/>
          <p:nvPr/>
        </p:nvSpPr>
        <p:spPr>
          <a:xfrm>
            <a:off x="926592" y="1309068"/>
            <a:ext cx="9246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Velhon ohjesivu (Rajapinnat -&gt; Tievelhon rajapinnat) päivitetään uutta lähetyspalvelua koskevilla ohjeilla yliheiton yhteydessä syksyllä 2026.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Uuden Lähetyspalvelun tekninen dokumentaatio on jo nyt luettavissa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DEVillä</a:t>
            </a:r>
            <a:endParaRPr lang="fi-FI" sz="2400" dirty="0">
              <a:solidFill>
                <a:srgbClr val="000000"/>
              </a:solidFill>
              <a:latin typeface="Tahom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000000"/>
                </a:solidFill>
                <a:hlinkClick r:id="rId2"/>
              </a:rPr>
              <a:t>https://velhodev.testivaylapilvi.fi/lahetyspalvelu/public/index.md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3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8BC3-28AF-9187-8F19-12A5466A3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6E7F7C-1250-1750-71BF-CEFFEEA2E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Uuden lähetyspalvelun käyttö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C09D3-1CCD-3184-87B6-ED272E13DF99}"/>
              </a:ext>
            </a:extLst>
          </p:cNvPr>
          <p:cNvSpPr txBox="1"/>
          <p:nvPr/>
        </p:nvSpPr>
        <p:spPr>
          <a:xfrm>
            <a:off x="660191" y="1172268"/>
            <a:ext cx="10317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Käyttäjiä koskevat muutokset eivät ole suuria, mutta edellyttävät muutoksia käyttäjien omiin järjestelmiin.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Uuden kohteen lähetys: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>
              <a:defRPr/>
            </a:pPr>
            <a:endParaRPr lang="fi-FI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fi-FI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sz="2000" u="sng" dirty="0">
                <a:solidFill>
                  <a:srgbClr val="000000"/>
                </a:solidFill>
              </a:rPr>
              <a:t>Kohteen korjaus: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7593C-AD1E-D2BC-D10E-BE5843A5C0BC}"/>
              </a:ext>
            </a:extLst>
          </p:cNvPr>
          <p:cNvSpPr/>
          <p:nvPr/>
        </p:nvSpPr>
        <p:spPr>
          <a:xfrm>
            <a:off x="763200" y="2841732"/>
            <a:ext cx="8176903" cy="43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{"sijainti":{"tie":15,"osa":11,"etaisyys":1029},"ominaisuudet":{…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A372C2-5A21-45C0-C7E1-527581DF007F}"/>
              </a:ext>
            </a:extLst>
          </p:cNvPr>
          <p:cNvSpPr/>
          <p:nvPr/>
        </p:nvSpPr>
        <p:spPr>
          <a:xfrm>
            <a:off x="763200" y="3610300"/>
            <a:ext cx="10922400" cy="43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fi-FI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"_</a:t>
            </a:r>
            <a:r>
              <a:rPr lang="fi-FI" sz="1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kasittely</a:t>
            </a:r>
            <a:r>
              <a:rPr lang="fi-FI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":"</a:t>
            </a:r>
            <a:r>
              <a:rPr lang="fi-FI" sz="1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luonti",</a:t>
            </a:r>
            <a:r>
              <a:rPr lang="fi-FI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sijainti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":{"tie":15,"osa":11,"etaisyys":1029},"ominaisuudet":{…</a:t>
            </a:r>
            <a:endParaRPr lang="fi-FI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E8291-F9D9-B7CA-1B7C-066139473583}"/>
              </a:ext>
            </a:extLst>
          </p:cNvPr>
          <p:cNvSpPr/>
          <p:nvPr/>
        </p:nvSpPr>
        <p:spPr>
          <a:xfrm>
            <a:off x="731838" y="4669115"/>
            <a:ext cx="9801762" cy="43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fi-FI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"korjaa":true,</a:t>
            </a:r>
            <a:r>
              <a:rPr lang="fi-FI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"oid":"1.2.246.578.4.3.16.197.6280412","version-voimassaolo":{…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271D4-60D0-861B-9B9E-247419355023}"/>
              </a:ext>
            </a:extLst>
          </p:cNvPr>
          <p:cNvSpPr/>
          <p:nvPr/>
        </p:nvSpPr>
        <p:spPr>
          <a:xfrm>
            <a:off x="731838" y="5466483"/>
            <a:ext cx="10922400" cy="43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fi-FI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"_kasittely":”korjaus"</a:t>
            </a:r>
            <a:r>
              <a:rPr lang="fi-FI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oid":"1.2.246.578.4.3.16.197.6280412","version-voimassaolo":{…</a:t>
            </a:r>
            <a:endParaRPr lang="fi-FI" sz="1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82EB379-55C8-CFE7-D260-5E4F7EA17C67}"/>
              </a:ext>
            </a:extLst>
          </p:cNvPr>
          <p:cNvSpPr/>
          <p:nvPr/>
        </p:nvSpPr>
        <p:spPr>
          <a:xfrm>
            <a:off x="4665600" y="3304800"/>
            <a:ext cx="417600" cy="2911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E4327E4-FCC5-48E1-1E5C-0F99E9E0EB65}"/>
              </a:ext>
            </a:extLst>
          </p:cNvPr>
          <p:cNvSpPr/>
          <p:nvPr/>
        </p:nvSpPr>
        <p:spPr>
          <a:xfrm>
            <a:off x="5423919" y="5143544"/>
            <a:ext cx="417600" cy="2911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051105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julkaisu">
  <a:themeElements>
    <a:clrScheme name="Väylävirasto_1">
      <a:dk1>
        <a:srgbClr val="000000"/>
      </a:dk1>
      <a:lt1>
        <a:srgbClr val="FFFFFF"/>
      </a:lt1>
      <a:dk2>
        <a:srgbClr val="0064AF"/>
      </a:dk2>
      <a:lt2>
        <a:srgbClr val="0099FF"/>
      </a:lt2>
      <a:accent1>
        <a:srgbClr val="49C2F1"/>
      </a:accent1>
      <a:accent2>
        <a:srgbClr val="E50083"/>
      </a:accent2>
      <a:accent3>
        <a:srgbClr val="207943"/>
      </a:accent3>
      <a:accent4>
        <a:srgbClr val="8DCB6D"/>
      </a:accent4>
      <a:accent5>
        <a:srgbClr val="FFC300"/>
      </a:accent5>
      <a:accent6>
        <a:srgbClr val="910AA3"/>
      </a:accent6>
      <a:hlink>
        <a:srgbClr val="000000"/>
      </a:hlink>
      <a:folHlink>
        <a:srgbClr val="CECECE"/>
      </a:folHlink>
    </a:clrScheme>
    <a:fontScheme name="vayla_julkais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julkaisu.potx" id="{C223C3CD-E8F2-44A1-AC23-0C7DEE088D75}" vid="{7CE76E8B-A09E-4788-A7A8-4E99A55C753C}"/>
    </a:ext>
  </a:extLst>
</a:theme>
</file>

<file path=ppt/theme/theme2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be7ebee-5b98-4973-86ef-ae3752ea54e7}" enabled="1" method="Privileged" siteId="{b9fec68c-c92d-461e-9a97-3d03a0f18b82}" removed="0"/>
  <clbl:label id="{b67da565-e2fb-4473-b9db-83695070d988}" enabled="0" method="" siteId="{b67da565-e2fb-4473-b9db-83695070d9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7091</TotalTime>
  <Words>582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Courier New</vt:lpstr>
      <vt:lpstr>Exo 2</vt:lpstr>
      <vt:lpstr>Felbridge Pro</vt:lpstr>
      <vt:lpstr>Segoe UI</vt:lpstr>
      <vt:lpstr>Tahoma</vt:lpstr>
      <vt:lpstr>vayla_julkaisu</vt:lpstr>
      <vt:lpstr>vayla</vt:lpstr>
      <vt:lpstr>Velho / Uusi lähetyspalvelu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Sonja Lang</dc:creator>
  <cp:lastModifiedBy>Olli-Jussi Korpinen</cp:lastModifiedBy>
  <cp:revision>81</cp:revision>
  <dcterms:created xsi:type="dcterms:W3CDTF">2023-01-03T09:18:25Z</dcterms:created>
  <dcterms:modified xsi:type="dcterms:W3CDTF">2026-06-09T09:56:49Z</dcterms:modified>
</cp:coreProperties>
</file>