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8" r:id="rId5"/>
    <p:sldId id="264" r:id="rId6"/>
    <p:sldId id="276" r:id="rId7"/>
    <p:sldId id="277" r:id="rId8"/>
    <p:sldId id="272" r:id="rId9"/>
    <p:sldId id="275" r:id="rId10"/>
    <p:sldId id="263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86446" autoAdjust="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8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DAE809-BFED-470A-BB70-DBC3965101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F8A77-8EFF-4027-AE87-008AB85AAA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0B1A-2E76-4083-8C1F-14365BFFBCBE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8A2CD-F4C2-4008-AF70-ABF6470F9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1BFC3-43BC-4C7E-89DB-CD3AFB702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BF08-FC9C-4574-B237-348852A04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43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81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D0EB043-CA1E-AC09-354B-2AB400561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C0A0CC28-71E9-C488-EDD5-3D5A405D3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B3795109-526B-31FD-2547-2E8C6C62E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15" name="duser_1">
            <a:extLst>
              <a:ext uri="{FF2B5EF4-FFF2-40B4-BE49-F238E27FC236}">
                <a16:creationId xmlns:a16="http://schemas.microsoft.com/office/drawing/2014/main" id="{384B469D-48C8-2202-9444-3E26CCDDE2E9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6" name="duser_2">
            <a:extLst>
              <a:ext uri="{FF2B5EF4-FFF2-40B4-BE49-F238E27FC236}">
                <a16:creationId xmlns:a16="http://schemas.microsoft.com/office/drawing/2014/main" id="{21C13BDF-CE13-A8A8-374A-828D070C76AB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7" name="duser_3">
            <a:extLst>
              <a:ext uri="{FF2B5EF4-FFF2-40B4-BE49-F238E27FC236}">
                <a16:creationId xmlns:a16="http://schemas.microsoft.com/office/drawing/2014/main" id="{81945E5C-D926-6141-D2D2-B11128E22045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8758F4-D5A6-6EF5-F877-51D1432C6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20.2.2023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7CA352CF-2876-B635-B133-F5D57F3531C2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704FB1C0-8CE8-9326-EA85-86F137F51779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36D4D699-55A8-C147-9313-552C607E8A0D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2" name="Picture 14" descr="Väyläviraston logo">
            <a:extLst>
              <a:ext uri="{FF2B5EF4-FFF2-40B4-BE49-F238E27FC236}">
                <a16:creationId xmlns:a16="http://schemas.microsoft.com/office/drawing/2014/main" id="{5E12AA34-FFF2-FE13-8019-1E02E25CA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35" name="eukarelialogoplaceholder">
            <a:extLst>
              <a:ext uri="{FF2B5EF4-FFF2-40B4-BE49-F238E27FC236}">
                <a16:creationId xmlns:a16="http://schemas.microsoft.com/office/drawing/2014/main" id="{831C392D-7A55-F2F2-6708-FC7C0AD60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6" name="eulogotenplaceholder">
            <a:extLst>
              <a:ext uri="{FF2B5EF4-FFF2-40B4-BE49-F238E27FC236}">
                <a16:creationId xmlns:a16="http://schemas.microsoft.com/office/drawing/2014/main" id="{3E1949BE-72A6-B501-1B87-1ADB8B27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7" name="eulogoplaceholder">
            <a:extLst>
              <a:ext uri="{FF2B5EF4-FFF2-40B4-BE49-F238E27FC236}">
                <a16:creationId xmlns:a16="http://schemas.microsoft.com/office/drawing/2014/main" id="{1B9C94C1-FC64-6CE5-CB5C-F93889A10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8" name="eufinancelogoplaceholder">
            <a:extLst>
              <a:ext uri="{FF2B5EF4-FFF2-40B4-BE49-F238E27FC236}">
                <a16:creationId xmlns:a16="http://schemas.microsoft.com/office/drawing/2014/main" id="{8EB54258-FC49-62FB-FC67-94DFDD350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1DF13E9C-88E0-9FAE-ED4D-11B2B2C4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2529" y="3889679"/>
            <a:ext cx="7249471" cy="2966677"/>
          </a:xfrm>
          <a:custGeom>
            <a:avLst/>
            <a:gdLst>
              <a:gd name="connsiteX0" fmla="*/ 7249471 w 7249471"/>
              <a:gd name="connsiteY0" fmla="*/ 1375031 h 2966677"/>
              <a:gd name="connsiteX1" fmla="*/ 7249471 w 7249471"/>
              <a:gd name="connsiteY1" fmla="*/ 2966677 h 2966677"/>
              <a:gd name="connsiteX2" fmla="*/ 0 w 7249471"/>
              <a:gd name="connsiteY2" fmla="*/ 2966677 h 2966677"/>
              <a:gd name="connsiteX3" fmla="*/ 765931 w 7249471"/>
              <a:gd name="connsiteY3" fmla="*/ 0 h 2966677"/>
              <a:gd name="connsiteX4" fmla="*/ 7249471 w 7249471"/>
              <a:gd name="connsiteY4" fmla="*/ 1375031 h 29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9471" h="2966677">
                <a:moveTo>
                  <a:pt x="7249471" y="1375031"/>
                </a:moveTo>
                <a:lnTo>
                  <a:pt x="7249471" y="2966677"/>
                </a:lnTo>
                <a:lnTo>
                  <a:pt x="0" y="2966677"/>
                </a:lnTo>
                <a:lnTo>
                  <a:pt x="765931" y="0"/>
                </a:lnTo>
                <a:lnTo>
                  <a:pt x="7249471" y="1375031"/>
                </a:lnTo>
                <a:close/>
              </a:path>
            </a:pathLst>
          </a:custGeom>
          <a:gradFill>
            <a:gsLst>
              <a:gs pos="54000">
                <a:schemeClr val="tx2"/>
              </a:gs>
              <a:gs pos="100000">
                <a:schemeClr val="accent1"/>
              </a:gs>
            </a:gsLst>
            <a:lin ang="0" scaled="0"/>
          </a:gradFill>
          <a:ln w="48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050CF-CA83-6A6F-CAA4-045B7F70A5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26" y="5344806"/>
            <a:ext cx="2688925" cy="5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19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vihrea" preserve="1" userDrawn="1">
  <p:cSld name="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E12A800-B557-2BF7-459A-AE820A38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45719" y="0"/>
            <a:ext cx="2548020" cy="6858000"/>
            <a:chOff x="9645719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AE4EC138-9B2A-E5AC-E31B-690AB90F5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45719" y="0"/>
              <a:ext cx="2548020" cy="6858000"/>
              <a:chOff x="9645719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45719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bg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571069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pinkki" preserve="1" userDrawn="1">
  <p:cSld name="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58E1E22-330C-39F9-E7F4-1D54989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55244" y="0"/>
            <a:ext cx="2548020" cy="6858000"/>
            <a:chOff x="965524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6B19C80A-C58F-C557-85A0-970857495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5524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99500">
                    <a:srgbClr val="E50083"/>
                  </a:gs>
                  <a:gs pos="99000">
                    <a:schemeClr val="accent5">
                      <a:alpha val="72000"/>
                    </a:schemeClr>
                  </a:gs>
                  <a:gs pos="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086658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kaksi_kuvaa" preserve="1" userDrawn="1">
  <p:cSld name="teksti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77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371975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25CEE5C-0ABB-5FAD-CD62-63A0C7F3CD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2400" y="0"/>
            <a:ext cx="6399600" cy="34236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600" h="3440325">
                <a:moveTo>
                  <a:pt x="581025" y="0"/>
                </a:moveTo>
                <a:lnTo>
                  <a:pt x="6399600" y="9525"/>
                </a:lnTo>
                <a:lnTo>
                  <a:pt x="6399600" y="3440325"/>
                </a:lnTo>
                <a:lnTo>
                  <a:pt x="0" y="3440325"/>
                </a:lnTo>
                <a:lnTo>
                  <a:pt x="581025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16011C4F-724D-8760-175C-BBD6FF19F1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1374" y="3456000"/>
            <a:ext cx="6980625" cy="34200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  <a:gd name="connsiteX0" fmla="*/ 1905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19050 w 6399600"/>
              <a:gd name="connsiteY4" fmla="*/ 0 h 3430800"/>
              <a:gd name="connsiteX0" fmla="*/ 600075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600075 w 6980625"/>
              <a:gd name="connsiteY4" fmla="*/ 0 h 3430800"/>
              <a:gd name="connsiteX0" fmla="*/ 579979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579979 w 6980625"/>
              <a:gd name="connsiteY4" fmla="*/ 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625" h="3430800">
                <a:moveTo>
                  <a:pt x="579979" y="0"/>
                </a:moveTo>
                <a:lnTo>
                  <a:pt x="6980625" y="0"/>
                </a:lnTo>
                <a:lnTo>
                  <a:pt x="6980625" y="3430800"/>
                </a:lnTo>
                <a:lnTo>
                  <a:pt x="0" y="3421275"/>
                </a:lnTo>
                <a:lnTo>
                  <a:pt x="579979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018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" preserve="1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67300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952975F-EC22-4458-763E-93FFB9184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1690688"/>
            <a:ext cx="5067300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54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graafi" preserve="1" userDrawn="1">
  <p:cSld name="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24860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495674" y="1776413"/>
            <a:ext cx="8373600" cy="4161048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558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6413"/>
            <a:ext cx="11031074" cy="4172400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591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sininen" preserve="1" userDrawn="1">
  <p:cSld name="levea_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7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83F3351-3664-E6F2-DD7C-91425A80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14701" y="0"/>
            <a:ext cx="6174000" cy="6872927"/>
            <a:chOff x="6014701" y="0"/>
            <a:chExt cx="6174000" cy="6872927"/>
          </a:xfrm>
        </p:grpSpPr>
        <p:sp>
          <p:nvSpPr>
            <p:cNvPr id="9" name="Suorakulmio 8" descr="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14701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27000">
                  <a:schemeClr val="tx2"/>
                </a:gs>
                <a:gs pos="100000">
                  <a:schemeClr val="accent1"/>
                </a:gs>
              </a:gsLst>
              <a:lin ang="0" scaled="0"/>
            </a:gradFill>
            <a:ln>
              <a:gradFill flip="none" rotWithShape="1"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57646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vihrea" preserve="1" userDrawn="1">
  <p:cSld name="levea_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91FEF7D-CAD8-A887-CD45-EA3B051F0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 descr="L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83635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pinkki" preserve="1" userDrawn="1">
  <p:cSld name="levea_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FF513F4-A0EE-7D01-E70F-9949F2BAC684}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alpha val="63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60537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2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DFC2DB4D-F6F1-70BF-17DD-1AA29EFBC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6F168DCC-AB8D-D777-5744-5D09315B0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34" name="Footer Placeholder 8">
            <a:extLst>
              <a:ext uri="{FF2B5EF4-FFF2-40B4-BE49-F238E27FC236}">
                <a16:creationId xmlns:a16="http://schemas.microsoft.com/office/drawing/2014/main" id="{3CAC7758-6477-FDA0-A312-E39FBF533C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22" name="duser_1">
            <a:extLst>
              <a:ext uri="{FF2B5EF4-FFF2-40B4-BE49-F238E27FC236}">
                <a16:creationId xmlns:a16="http://schemas.microsoft.com/office/drawing/2014/main" id="{96E05E4F-2793-6EFA-B9DE-D89A4CA0AA36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23" name="duser_2">
            <a:extLst>
              <a:ext uri="{FF2B5EF4-FFF2-40B4-BE49-F238E27FC236}">
                <a16:creationId xmlns:a16="http://schemas.microsoft.com/office/drawing/2014/main" id="{98E864E4-8ADA-E257-0001-5B72FE7C0F82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33" name="duser_3">
            <a:extLst>
              <a:ext uri="{FF2B5EF4-FFF2-40B4-BE49-F238E27FC236}">
                <a16:creationId xmlns:a16="http://schemas.microsoft.com/office/drawing/2014/main" id="{909C2D96-06D0-78D4-C04E-8397680CD559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6038138-08D9-D7C9-A694-E9CF3C14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20.2.2023</a:t>
            </a:r>
            <a:endParaRPr lang="en-US"/>
          </a:p>
        </p:txBody>
      </p:sp>
      <p:sp>
        <p:nvSpPr>
          <p:cNvPr id="19" name="DConfidentiality">
            <a:extLst>
              <a:ext uri="{FF2B5EF4-FFF2-40B4-BE49-F238E27FC236}">
                <a16:creationId xmlns:a16="http://schemas.microsoft.com/office/drawing/2014/main" id="{FC7A8C6D-1D34-6242-745E-73CE1B9BA5CC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DDecree">
            <a:extLst>
              <a:ext uri="{FF2B5EF4-FFF2-40B4-BE49-F238E27FC236}">
                <a16:creationId xmlns:a16="http://schemas.microsoft.com/office/drawing/2014/main" id="{B412038A-9C06-5541-DDE0-39817F62FBAB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Secrecy">
            <a:extLst>
              <a:ext uri="{FF2B5EF4-FFF2-40B4-BE49-F238E27FC236}">
                <a16:creationId xmlns:a16="http://schemas.microsoft.com/office/drawing/2014/main" id="{31AB12EB-ADA8-E3EB-1FF2-07370C7A067C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A1029FCA-64BC-6BB6-607F-AC980FC66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29540" y="3882368"/>
            <a:ext cx="7254877" cy="2972083"/>
          </a:xfrm>
          <a:custGeom>
            <a:avLst/>
            <a:gdLst>
              <a:gd name="connsiteX0" fmla="*/ 0 w 7250400"/>
              <a:gd name="connsiteY0" fmla="*/ 0 h 2966400"/>
              <a:gd name="connsiteX1" fmla="*/ 7250400 w 7250400"/>
              <a:gd name="connsiteY1" fmla="*/ 0 h 2966400"/>
              <a:gd name="connsiteX2" fmla="*/ 7250400 w 7250400"/>
              <a:gd name="connsiteY2" fmla="*/ 2966400 h 2966400"/>
              <a:gd name="connsiteX3" fmla="*/ 0 w 7250400"/>
              <a:gd name="connsiteY3" fmla="*/ 2966400 h 2966400"/>
              <a:gd name="connsiteX4" fmla="*/ 0 w 7250400"/>
              <a:gd name="connsiteY4" fmla="*/ 0 h 2966400"/>
              <a:gd name="connsiteX0" fmla="*/ 811764 w 7250400"/>
              <a:gd name="connsiteY0" fmla="*/ 0 h 3097028"/>
              <a:gd name="connsiteX1" fmla="*/ 7250400 w 7250400"/>
              <a:gd name="connsiteY1" fmla="*/ 130628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52089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42564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58928"/>
              <a:gd name="connsiteX1" fmla="*/ 7241069 w 7250400"/>
              <a:gd name="connsiteY1" fmla="*/ 1387540 h 3058928"/>
              <a:gd name="connsiteX2" fmla="*/ 7250400 w 7250400"/>
              <a:gd name="connsiteY2" fmla="*/ 3058928 h 3058928"/>
              <a:gd name="connsiteX3" fmla="*/ 0 w 7250400"/>
              <a:gd name="connsiteY3" fmla="*/ 3058928 h 3058928"/>
              <a:gd name="connsiteX4" fmla="*/ 811764 w 7250400"/>
              <a:gd name="connsiteY4" fmla="*/ 0 h 3058928"/>
              <a:gd name="connsiteX0" fmla="*/ 783189 w 7221825"/>
              <a:gd name="connsiteY0" fmla="*/ 0 h 3058928"/>
              <a:gd name="connsiteX1" fmla="*/ 7212494 w 7221825"/>
              <a:gd name="connsiteY1" fmla="*/ 1387540 h 3058928"/>
              <a:gd name="connsiteX2" fmla="*/ 7221825 w 7221825"/>
              <a:gd name="connsiteY2" fmla="*/ 3058928 h 3058928"/>
              <a:gd name="connsiteX3" fmla="*/ 0 w 7221825"/>
              <a:gd name="connsiteY3" fmla="*/ 2954153 h 3058928"/>
              <a:gd name="connsiteX4" fmla="*/ 783189 w 7221825"/>
              <a:gd name="connsiteY4" fmla="*/ 0 h 3058928"/>
              <a:gd name="connsiteX0" fmla="*/ 783189 w 7231350"/>
              <a:gd name="connsiteY0" fmla="*/ 0 h 2963678"/>
              <a:gd name="connsiteX1" fmla="*/ 7212494 w 7231350"/>
              <a:gd name="connsiteY1" fmla="*/ 1387540 h 2963678"/>
              <a:gd name="connsiteX2" fmla="*/ 7231350 w 7231350"/>
              <a:gd name="connsiteY2" fmla="*/ 2963678 h 2963678"/>
              <a:gd name="connsiteX3" fmla="*/ 0 w 7231350"/>
              <a:gd name="connsiteY3" fmla="*/ 2954153 h 2963678"/>
              <a:gd name="connsiteX4" fmla="*/ 783189 w 7231350"/>
              <a:gd name="connsiteY4" fmla="*/ 0 h 2963678"/>
              <a:gd name="connsiteX0" fmla="*/ 741353 w 7231350"/>
              <a:gd name="connsiteY0" fmla="*/ 0 h 2975631"/>
              <a:gd name="connsiteX1" fmla="*/ 7212494 w 7231350"/>
              <a:gd name="connsiteY1" fmla="*/ 1399493 h 2975631"/>
              <a:gd name="connsiteX2" fmla="*/ 7231350 w 7231350"/>
              <a:gd name="connsiteY2" fmla="*/ 2975631 h 2975631"/>
              <a:gd name="connsiteX3" fmla="*/ 0 w 7231350"/>
              <a:gd name="connsiteY3" fmla="*/ 2966106 h 2975631"/>
              <a:gd name="connsiteX4" fmla="*/ 741353 w 7231350"/>
              <a:gd name="connsiteY4" fmla="*/ 0 h 2975631"/>
              <a:gd name="connsiteX0" fmla="*/ 783188 w 7273185"/>
              <a:gd name="connsiteY0" fmla="*/ 0 h 2975631"/>
              <a:gd name="connsiteX1" fmla="*/ 7254329 w 7273185"/>
              <a:gd name="connsiteY1" fmla="*/ 1399493 h 2975631"/>
              <a:gd name="connsiteX2" fmla="*/ 7273185 w 7273185"/>
              <a:gd name="connsiteY2" fmla="*/ 2975631 h 2975631"/>
              <a:gd name="connsiteX3" fmla="*/ 0 w 7273185"/>
              <a:gd name="connsiteY3" fmla="*/ 2972083 h 2975631"/>
              <a:gd name="connsiteX4" fmla="*/ 783188 w 7273185"/>
              <a:gd name="connsiteY4" fmla="*/ 0 h 2975631"/>
              <a:gd name="connsiteX0" fmla="*/ 783188 w 7254877"/>
              <a:gd name="connsiteY0" fmla="*/ 0 h 2972083"/>
              <a:gd name="connsiteX1" fmla="*/ 7254329 w 7254877"/>
              <a:gd name="connsiteY1" fmla="*/ 1399493 h 2972083"/>
              <a:gd name="connsiteX2" fmla="*/ 7249279 w 7254877"/>
              <a:gd name="connsiteY2" fmla="*/ 2969655 h 2972083"/>
              <a:gd name="connsiteX3" fmla="*/ 0 w 7254877"/>
              <a:gd name="connsiteY3" fmla="*/ 2972083 h 2972083"/>
              <a:gd name="connsiteX4" fmla="*/ 783188 w 7254877"/>
              <a:gd name="connsiteY4" fmla="*/ 0 h 29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77" h="2972083">
                <a:moveTo>
                  <a:pt x="783188" y="0"/>
                </a:moveTo>
                <a:lnTo>
                  <a:pt x="7254329" y="1399493"/>
                </a:lnTo>
                <a:cubicBezTo>
                  <a:pt x="7257439" y="1924872"/>
                  <a:pt x="7246169" y="2444276"/>
                  <a:pt x="7249279" y="2969655"/>
                </a:cubicBezTo>
                <a:lnTo>
                  <a:pt x="0" y="2972083"/>
                </a:lnTo>
                <a:lnTo>
                  <a:pt x="783188" y="0"/>
                </a:lnTo>
                <a:close/>
              </a:path>
            </a:pathLst>
          </a:custGeom>
        </p:spPr>
        <p:txBody>
          <a:bodyPr anchor="b"/>
          <a:lstStyle>
            <a:lvl1pPr marL="0" indent="0" algn="ct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3.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37" name="Picture 14" descr="Väyläviraston logo">
            <a:extLst>
              <a:ext uri="{FF2B5EF4-FFF2-40B4-BE49-F238E27FC236}">
                <a16:creationId xmlns:a16="http://schemas.microsoft.com/office/drawing/2014/main" id="{CFE18993-6749-2E5A-E9F6-584C91719F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4" name="eukarelialogoplaceholder">
            <a:extLst>
              <a:ext uri="{FF2B5EF4-FFF2-40B4-BE49-F238E27FC236}">
                <a16:creationId xmlns:a16="http://schemas.microsoft.com/office/drawing/2014/main" id="{C53F6C4E-C88D-EF31-98B0-560A45F90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5" name="eulogotenplaceholder">
            <a:extLst>
              <a:ext uri="{FF2B5EF4-FFF2-40B4-BE49-F238E27FC236}">
                <a16:creationId xmlns:a16="http://schemas.microsoft.com/office/drawing/2014/main" id="{27EF32F5-1D17-FDC3-0035-304F4721B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placeholder">
            <a:extLst>
              <a:ext uri="{FF2B5EF4-FFF2-40B4-BE49-F238E27FC236}">
                <a16:creationId xmlns:a16="http://schemas.microsoft.com/office/drawing/2014/main" id="{1B1B336A-30A5-31FB-0744-39B5981B4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financelogoplaceholder">
            <a:extLst>
              <a:ext uri="{FF2B5EF4-FFF2-40B4-BE49-F238E27FC236}">
                <a16:creationId xmlns:a16="http://schemas.microsoft.com/office/drawing/2014/main" id="{2EA21E00-D18D-3F08-9E5D-04C19AA74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9728114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sininen" preserve="1" userDrawn="1">
  <p:cSld name="vaaka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B4047D7-75ED-C176-9F2B-759FC506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8E480F-6969-9C85-3F13-C2581A92F7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A058AD-20D3-103F-BE1A-6A66EEE2A88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3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vihrea" preserve="1" userDrawn="1">
  <p:cSld name="vaaka_kuva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37D1F390-B184-4B82-1464-B4F5FE461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1834BC-D657-9433-05AE-301C6EFE0B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91C4EA-1BDA-2FE2-EC62-4C09E203DD3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9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pinkki" preserve="1" userDrawn="1">
  <p:cSld name="vaaka_kuva_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552D661D-62EC-E4F9-7F2D-E30CA1F0A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83D4C-14C0-1A7B-8488-471A0D5995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B0C59-FB4D-3FDE-13BC-9E175336B7A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8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_teksti" preserve="1" userDrawn="1">
  <p:cSld name="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55970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6955971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20000" y="0"/>
            <a:ext cx="42840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8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kuva_teksti" preserve="1" userDrawn="1">
  <p:cSld name="leve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6200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13968"/>
            <a:ext cx="4177938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32800" y="0"/>
            <a:ext cx="74592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429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a_kuva_teksti" preserve="1" userDrawn="1">
  <p:cSld name="om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5276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Kirjoita tähän nimi</a:t>
            </a:r>
            <a:endParaRPr lang="en-US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44339" y="8709"/>
            <a:ext cx="54396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oma kuva</a:t>
            </a:r>
            <a:endParaRPr lang="en-US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E7494B-1547-CA50-9CF3-C058329BD5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793876"/>
            <a:ext cx="5527675" cy="4320000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/>
              <a:t>Kirjoita tähän nimike</a:t>
            </a:r>
            <a:br>
              <a:rPr lang="fi-FI" dirty="0"/>
            </a:br>
            <a:r>
              <a:rPr lang="fi-FI" dirty="0"/>
              <a:t>Osasto/Yksikkö</a:t>
            </a:r>
            <a:br>
              <a:rPr lang="fi-FI" dirty="0"/>
            </a:br>
            <a:r>
              <a:rPr lang="fi-FI" dirty="0"/>
              <a:t>Sähköpostiosoite</a:t>
            </a:r>
            <a:br>
              <a:rPr lang="fi-FI" dirty="0"/>
            </a:br>
            <a:r>
              <a:rPr lang="fi-FI" dirty="0"/>
              <a:t>some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06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preserve="1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94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035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75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20.2.2023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9" y="6356350"/>
            <a:ext cx="561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62" r:id="rId2"/>
    <p:sldLayoutId id="2147483764" r:id="rId3"/>
    <p:sldLayoutId id="2147483765" r:id="rId4"/>
    <p:sldLayoutId id="2147483763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50000"/>
        </a:lnSpc>
        <a:spcBef>
          <a:spcPts val="1000"/>
        </a:spcBef>
        <a:buClr>
          <a:srgbClr val="0065AF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koulutukset-ja-tilaisuudet/tievelhon-tietojen-yllapidon-tukiklinikka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tietorakenne/tietorakennemuutokset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koulutukset-ja-tilaisuudet/tievelhon-tietojen-yllapidon-tukiklinikka/" TargetMode="External"/><Relationship Id="rId2" Type="http://schemas.openxmlformats.org/officeDocument/2006/relationships/hyperlink" Target="https://ohje.velho.vaylapilvi.fi/tievelho/koulutukset-ja-tilaisuudet/tievelho-vartit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ohje.velho.vaylapilvi.fi/syksyn-tievelho-koulutukse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A0C6F-A31C-8334-209D-2C8ECB5D2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Tievelhovartti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DAB159A-C79D-DE07-5221-862DA4771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457200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02.06.2026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3366CF5-84D5-62DD-5D7D-65004FC6D0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7" b="17907"/>
          <a:stretch/>
        </p:blipFill>
        <p:spPr>
          <a:xfrm>
            <a:off x="6037263" y="0"/>
            <a:ext cx="6156325" cy="2633663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ACE3E1B-36E1-F186-1A73-FEE93FEECD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" b="5859"/>
          <a:stretch/>
        </p:blipFill>
        <p:spPr/>
      </p:pic>
    </p:spTree>
    <p:extLst>
      <p:ext uri="{BB962C8B-B14F-4D97-AF65-F5344CB8AC3E}">
        <p14:creationId xmlns:p14="http://schemas.microsoft.com/office/powerpoint/2010/main" val="126062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17D81-D574-FA01-DC1E-FD581914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62006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Agenda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CB4AB-6C0E-2837-DFD5-1EDB0E74A2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13968"/>
            <a:ext cx="4177938" cy="4320000"/>
          </a:xfrm>
        </p:spPr>
        <p:txBody>
          <a:bodyPr>
            <a:normAutofit/>
          </a:bodyPr>
          <a:lstStyle/>
          <a:p>
            <a:r>
              <a:rPr lang="fi-FI" sz="2000" dirty="0"/>
              <a:t>Ajankohtaiset kuulumiset</a:t>
            </a:r>
            <a:br>
              <a:rPr lang="fi-FI" sz="2000" dirty="0"/>
            </a:br>
            <a:r>
              <a:rPr lang="fi-FI" sz="2000" dirty="0"/>
              <a:t>Ilkka Aaltonen, Väylävirasto</a:t>
            </a:r>
          </a:p>
          <a:p>
            <a:r>
              <a:rPr lang="fi-FI" sz="2000" dirty="0"/>
              <a:t>Teiden kunnossapitotiedot analytiikkaraporteilla</a:t>
            </a:r>
          </a:p>
          <a:p>
            <a:pPr marL="0" indent="0">
              <a:buNone/>
            </a:pPr>
            <a:r>
              <a:rPr lang="fi-FI" sz="1800" dirty="0"/>
              <a:t>Jani Lehenberg ja Katri Eskola, Väylävirasto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12460A8-342A-7E81-0AD9-26F39BD48FD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r="19409"/>
          <a:stretch/>
        </p:blipFill>
        <p:spPr>
          <a:xfrm>
            <a:off x="4732800" y="10"/>
            <a:ext cx="7459200" cy="6857990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D2E65-B025-4001-B944-5417E97FEE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57249" y="6356350"/>
            <a:ext cx="561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D4A0EF-951A-4343-A672-F31B58E6828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ED2BF26-9EBB-E9A2-0423-07F46079EC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noFill/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9188E9-759D-A41F-B371-7FD8009BC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338"/>
            <a:ext cx="12192000" cy="792000"/>
          </a:xfrm>
        </p:spPr>
        <p:txBody>
          <a:bodyPr>
            <a:normAutofit/>
          </a:bodyPr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DFC2DE-EAA8-9122-95BB-58537E96A69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3510000"/>
            <a:ext cx="12192000" cy="1080000"/>
          </a:xfrm>
        </p:spPr>
        <p:txBody>
          <a:bodyPr anchor="b">
            <a:normAutofit/>
          </a:bodyPr>
          <a:lstStyle/>
          <a:p>
            <a:r>
              <a:rPr lang="fi-FI" dirty="0"/>
              <a:t>Ajankohtaiset kuulumiset</a:t>
            </a:r>
          </a:p>
        </p:txBody>
      </p:sp>
    </p:spTree>
    <p:extLst>
      <p:ext uri="{BB962C8B-B14F-4D97-AF65-F5344CB8AC3E}">
        <p14:creationId xmlns:p14="http://schemas.microsoft.com/office/powerpoint/2010/main" val="269212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1DC2-4EF7-F7F6-DFD1-93178A21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333" y="127001"/>
            <a:ext cx="8029575" cy="596900"/>
          </a:xfrm>
        </p:spPr>
        <p:txBody>
          <a:bodyPr/>
          <a:lstStyle/>
          <a:p>
            <a:r>
              <a:rPr lang="fi-FI" dirty="0"/>
              <a:t>Ajankohtaiset kuulumiset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522AD-0328-DC00-FB8F-FFD87DCFB8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C957CFA-6EC1-5D78-D589-889EA065796B}"/>
              </a:ext>
            </a:extLst>
          </p:cNvPr>
          <p:cNvSpPr txBox="1">
            <a:spLocks/>
          </p:cNvSpPr>
          <p:nvPr/>
        </p:nvSpPr>
        <p:spPr>
          <a:xfrm>
            <a:off x="60384" y="723901"/>
            <a:ext cx="4871861" cy="61341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84400" indent="-2844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65AF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200" indent="-1728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728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i-FI" sz="6400" b="1" dirty="0">
                <a:solidFill>
                  <a:schemeClr val="accent4"/>
                </a:solidFill>
              </a:rPr>
              <a:t>Data</a:t>
            </a:r>
          </a:p>
          <a:p>
            <a:pPr lvl="1"/>
            <a:r>
              <a:rPr lang="fi-FI" sz="40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Tiemerkintöjen vienti alkanut järjestelmään</a:t>
            </a:r>
          </a:p>
          <a:p>
            <a:pPr lvl="2"/>
            <a:r>
              <a:rPr lang="fi-FI" sz="38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Lapin elinvoimakeskuksen osalta viety järjestelmään pienmerkinnät, pituussuuntaiset merkinnät ja täristävät jyrsinnät</a:t>
            </a:r>
          </a:p>
          <a:p>
            <a:pPr lvl="2"/>
            <a:r>
              <a:rPr lang="fi-FI" sz="38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Seuraavaksi siirrytään Kaakkois-Suomen elinvoimakeskuksen alueelle</a:t>
            </a:r>
          </a:p>
          <a:p>
            <a:pPr lvl="1"/>
            <a:r>
              <a:rPr lang="fi-FI" sz="42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PTM mittausten kaikki tunnusluvut kevään mittauksista viety järjestelmään</a:t>
            </a:r>
          </a:p>
          <a:p>
            <a:pPr marL="457200" lvl="1" indent="0">
              <a:buNone/>
            </a:pPr>
            <a:endParaRPr lang="fi-FI" sz="4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4000" dirty="0"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40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https://ohje.velho.vaylapilvi.fi/tievelho/koulutukset-ja-tilaisuudet/tievelhon-tietojen-yllapidon-tukiklinikka/</a:t>
            </a:r>
            <a:endParaRPr lang="fi-FI" sz="4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42E21A-2BE3-E190-1F2E-ADB8F9E3EEED}"/>
              </a:ext>
            </a:extLst>
          </p:cNvPr>
          <p:cNvSpPr txBox="1">
            <a:spLocks/>
          </p:cNvSpPr>
          <p:nvPr/>
        </p:nvSpPr>
        <p:spPr>
          <a:xfrm>
            <a:off x="4932246" y="1388853"/>
            <a:ext cx="4771662" cy="41666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84400" indent="-2844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65AF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200" indent="-1728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728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i-FI" sz="2800" b="1" dirty="0">
                <a:solidFill>
                  <a:schemeClr val="accent4"/>
                </a:solidFill>
              </a:rPr>
              <a:t>Määrittely</a:t>
            </a:r>
          </a:p>
          <a:p>
            <a:pPr lvl="1"/>
            <a:r>
              <a:rPr lang="fi-FI" sz="2300" dirty="0">
                <a:latin typeface="+mj-lt"/>
              </a:rPr>
              <a:t>Tiealueen poikkileikkauksen kohteiden sijaintigeometrian mallinnussäännöt</a:t>
            </a:r>
          </a:p>
          <a:p>
            <a:pPr lvl="2"/>
            <a:r>
              <a:rPr lang="fi-FI" sz="2300" dirty="0">
                <a:latin typeface="+mj-lt"/>
              </a:rPr>
              <a:t>On aloitettu mallintamiseen liittyvien sääntöjen määrittely.</a:t>
            </a:r>
          </a:p>
          <a:p>
            <a:pPr lvl="2"/>
            <a:r>
              <a:rPr lang="fi-FI" sz="2300" dirty="0">
                <a:latin typeface="+mj-lt"/>
              </a:rPr>
              <a:t>Tarkoitus tehdä esimerkkejä muutamista tieosuuksista, jotta asia konkretisoituu.</a:t>
            </a:r>
          </a:p>
          <a:p>
            <a:pPr marL="1427400" lvl="3" indent="0">
              <a:buNone/>
            </a:pPr>
            <a:endParaRPr lang="fi-FI" sz="2300" dirty="0">
              <a:latin typeface="+mj-lt"/>
            </a:endParaRPr>
          </a:p>
          <a:p>
            <a:pPr lvl="1"/>
            <a:r>
              <a:rPr lang="fi-FI" sz="2300" dirty="0">
                <a:latin typeface="+mj-lt"/>
              </a:rPr>
              <a:t>Ohjesivujen uudistaminen aloitettu</a:t>
            </a:r>
          </a:p>
          <a:p>
            <a:pPr lvl="2"/>
            <a:r>
              <a:rPr lang="fi-FI" sz="2300" dirty="0">
                <a:latin typeface="+mj-lt"/>
              </a:rPr>
              <a:t>Ohjesivujen rakenne suunniteltu ja käytännön toteutus etenee hyvin</a:t>
            </a:r>
          </a:p>
          <a:p>
            <a:pPr lvl="2"/>
            <a:r>
              <a:rPr lang="fi-FI" sz="2300" dirty="0">
                <a:latin typeface="+mj-lt"/>
              </a:rPr>
              <a:t>Uuden ohjesivun julkaisu alkusyksystä</a:t>
            </a:r>
          </a:p>
          <a:p>
            <a:pPr lvl="3"/>
            <a:endParaRPr lang="fi-FI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18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A9178-C4BE-4FA5-A646-7705E4806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C1CD-B924-39FC-CD44-0B894E8B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8029575" cy="687298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— tekniset asiat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A5262-FD70-DA89-46F0-551141DD029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950BDA-4EF2-0451-76B5-A274FE3E637C}"/>
              </a:ext>
            </a:extLst>
          </p:cNvPr>
          <p:cNvSpPr txBox="1">
            <a:spLocks/>
          </p:cNvSpPr>
          <p:nvPr/>
        </p:nvSpPr>
        <p:spPr>
          <a:xfrm>
            <a:off x="405442" y="1052424"/>
            <a:ext cx="4058607" cy="514134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84400" indent="-2844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65AF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200" indent="-1728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728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i-FI" sz="1400" b="1" dirty="0">
                <a:solidFill>
                  <a:schemeClr val="accent4"/>
                </a:solidFill>
              </a:rPr>
              <a:t>Käyttöliittymä</a:t>
            </a:r>
          </a:p>
          <a:p>
            <a:pPr marL="0" indent="0">
              <a:buFont typeface="Arial"/>
              <a:buNone/>
            </a:pPr>
            <a:r>
              <a:rPr lang="fi-FI" sz="1400" b="1" dirty="0">
                <a:solidFill>
                  <a:schemeClr val="accent4"/>
                </a:solidFill>
              </a:rPr>
              <a:t>Tuotantoon uutta torstaina</a:t>
            </a:r>
          </a:p>
          <a:p>
            <a:r>
              <a:rPr lang="fi-FI" sz="1500" dirty="0"/>
              <a:t>Tieosuushaussa voi valita hakutuloksen myös siten, että kaksiajorataisuus huomioidaan tuloksissa. Tuotannossa 28.5 eteenpäin.</a:t>
            </a:r>
          </a:p>
          <a:p>
            <a:r>
              <a:rPr lang="fi-FI" sz="1500" dirty="0"/>
              <a:t>Tieosuushaussa mahdollisuus hakea tilannepäivämäärällä. Haku kohdistuu tämän päivän verkkoon.</a:t>
            </a:r>
          </a:p>
          <a:p>
            <a:r>
              <a:rPr lang="fi-FI" sz="1500" dirty="0"/>
              <a:t>Välimäisissä varustevauriossa ja –toimenpiteissä kohdeluokka mukaan hakuehtoihin eli voi rajata vaikka kaikki kaiteissa olevat vauriot. 28.05 eteenpäin.</a:t>
            </a:r>
          </a:p>
          <a:p>
            <a:pPr marL="0" indent="0">
              <a:buFont typeface="Arial"/>
              <a:buNone/>
            </a:pPr>
            <a:r>
              <a:rPr lang="fi-FI" sz="1400" b="1" dirty="0">
                <a:solidFill>
                  <a:schemeClr val="accent4"/>
                </a:solidFill>
              </a:rPr>
              <a:t>Työn alla</a:t>
            </a:r>
          </a:p>
          <a:p>
            <a:r>
              <a:rPr lang="fi-FI" sz="1500" dirty="0"/>
              <a:t>PTM 100 metrin tunnusluvut tiekohdehakuun katseltavaksi testauksessa. Tuotantoon 11.6.</a:t>
            </a:r>
          </a:p>
          <a:p>
            <a:r>
              <a:rPr lang="fi-FI" sz="1500" dirty="0"/>
              <a:t>Kohdekortin ylläpitotoiminnallisuudet.</a:t>
            </a:r>
          </a:p>
          <a:p>
            <a:pPr lvl="1"/>
            <a:r>
              <a:rPr lang="fi-FI" sz="1500" dirty="0"/>
              <a:t>Uuden luonnin osalta laajempi testausjakso aloitettu.</a:t>
            </a:r>
          </a:p>
          <a:p>
            <a:pPr lvl="1"/>
            <a:r>
              <a:rPr lang="fi-FI" sz="1500" dirty="0"/>
              <a:t>Päivitys ja korjaus työn alla.</a:t>
            </a:r>
          </a:p>
          <a:p>
            <a:r>
              <a:rPr lang="fi-FI" sz="1500" dirty="0"/>
              <a:t>Hakutoiminnallisuuksien pienkehitystä.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9D1099D-7DB4-EF1C-58EE-EE951E7E2787}"/>
              </a:ext>
            </a:extLst>
          </p:cNvPr>
          <p:cNvSpPr txBox="1">
            <a:spLocks/>
          </p:cNvSpPr>
          <p:nvPr/>
        </p:nvSpPr>
        <p:spPr>
          <a:xfrm>
            <a:off x="4636721" y="1690688"/>
            <a:ext cx="5447557" cy="42833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4400" indent="-2844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65AF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200" indent="-1728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728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i-FI" sz="1400" b="1" dirty="0">
                <a:solidFill>
                  <a:schemeClr val="accent4"/>
                </a:solidFill>
              </a:rPr>
              <a:t>Tietorakennemuutokset</a:t>
            </a:r>
          </a:p>
          <a:p>
            <a:r>
              <a:rPr lang="fi-FI" dirty="0"/>
              <a:t>Tuotantoon otto aikataulua muutetaan siten toteutuksessa, että aina kuukauden toisena torstaina viedään muutoksia tuotantoon. Ei muina ajankohtia ellei kyse ole todella kriittisestä muutostarpeesta. Kuun vaihteen tietorakennemuutoskirjeessä etukäteen informoidaan tulevista muutoksista.</a:t>
            </a:r>
          </a:p>
          <a:p>
            <a:pPr marL="0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https://ohje.velho.vaylapilvi.fi/tievelho/tietorakenne/tietorakennemuutokset/</a:t>
            </a: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5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07755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835F-908A-0E9D-AE5A-B44BAE5C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Koulutukset, klinikat &amp; vartit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17C63-C25A-6B11-5D84-A27B86643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883728"/>
            <a:ext cx="5275272" cy="4161600"/>
          </a:xfrm>
        </p:spPr>
        <p:txBody>
          <a:bodyPr>
            <a:normAutofit lnSpcReduction="10000"/>
          </a:bodyPr>
          <a:lstStyle/>
          <a:p>
            <a:r>
              <a:rPr lang="fi-FI" sz="1400" dirty="0">
                <a:hlinkClick r:id="rId2"/>
              </a:rPr>
              <a:t>Tievelhovartit</a:t>
            </a:r>
            <a:endParaRPr lang="fi-FI" sz="1400" dirty="0"/>
          </a:p>
          <a:p>
            <a:pPr lvl="1"/>
            <a:r>
              <a:rPr lang="fi-FI" dirty="0"/>
              <a:t>Kevätkauden viimeinen vartti 2.6.2026.</a:t>
            </a:r>
          </a:p>
          <a:p>
            <a:pPr lvl="1"/>
            <a:r>
              <a:rPr lang="fi-FI" dirty="0"/>
              <a:t>Kesätauon jälkeen ensimmäinen syksykauden vartti 25.8.2026.</a:t>
            </a:r>
            <a:endParaRPr lang="fi-FI" dirty="0">
              <a:hlinkClick r:id="rId3"/>
            </a:endParaRPr>
          </a:p>
          <a:p>
            <a:r>
              <a:rPr lang="fi-FI" sz="1400" dirty="0">
                <a:hlinkClick r:id="rId3"/>
              </a:rPr>
              <a:t>Velhon tukiklinikka</a:t>
            </a:r>
            <a:r>
              <a:rPr lang="fi-FI" sz="1400" dirty="0"/>
              <a:t>, 12.6 viimeinen tukiklinikka, 14.8 syksyllä alkavat uudestaan.</a:t>
            </a:r>
          </a:p>
          <a:p>
            <a:r>
              <a:rPr lang="fi-FI" sz="1400" dirty="0">
                <a:hlinkClick r:id="rId4"/>
              </a:rPr>
              <a:t>Velhon koulutukset</a:t>
            </a:r>
            <a:r>
              <a:rPr lang="fi-FI" sz="1400" dirty="0"/>
              <a:t>, uusista koulutuksista lisätietoa uutiskirjeessä, kutsut lähetetty</a:t>
            </a:r>
          </a:p>
          <a:p>
            <a:r>
              <a:rPr lang="fi-FI" sz="1400" dirty="0"/>
              <a:t>Seuraava uutiskirje alkusyksystä</a:t>
            </a:r>
          </a:p>
          <a:p>
            <a:r>
              <a:rPr lang="fi-FI" sz="1400" dirty="0"/>
              <a:t>Uuden lähetyspalvelun info- ja keskustelutilaisuudesta ensi viikon tiistaina </a:t>
            </a:r>
            <a:r>
              <a:rPr lang="fi-FI" sz="1400"/>
              <a:t>9.6 rajapintakäyttäjille.</a:t>
            </a:r>
            <a:endParaRPr lang="fi-FI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CD3FE-2C8C-71A1-B777-8AA4D013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Scroll: Vertical 4">
            <a:extLst>
              <a:ext uri="{FF2B5EF4-FFF2-40B4-BE49-F238E27FC236}">
                <a16:creationId xmlns:a16="http://schemas.microsoft.com/office/drawing/2014/main" id="{D07AE0B2-71EF-E8CB-FCFE-D9D7981C6909}"/>
              </a:ext>
            </a:extLst>
          </p:cNvPr>
          <p:cNvSpPr/>
          <p:nvPr/>
        </p:nvSpPr>
        <p:spPr>
          <a:xfrm>
            <a:off x="6587131" y="1883728"/>
            <a:ext cx="4064000" cy="4161600"/>
          </a:xfrm>
          <a:prstGeom prst="roundRect">
            <a:avLst>
              <a:gd name="adj" fmla="val 7843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08000"/>
            <a:br>
              <a:rPr lang="fi-FI" sz="1400" b="1" dirty="0">
                <a:solidFill>
                  <a:schemeClr val="bg1"/>
                </a:solidFill>
              </a:rPr>
            </a:br>
            <a:r>
              <a:rPr lang="fi-FI" sz="1400" b="1" dirty="0">
                <a:solidFill>
                  <a:schemeClr val="bg1"/>
                </a:solidFill>
              </a:rPr>
              <a:t>2.6.2026</a:t>
            </a:r>
            <a:r>
              <a:rPr lang="fi-FI" sz="1400" dirty="0">
                <a:solidFill>
                  <a:schemeClr val="bg1"/>
                </a:solidFill>
              </a:rPr>
              <a:t> Teiden kunnossapitotiedot analytiikkaraporteilla</a:t>
            </a:r>
          </a:p>
        </p:txBody>
      </p:sp>
    </p:spTree>
    <p:extLst>
      <p:ext uri="{BB962C8B-B14F-4D97-AF65-F5344CB8AC3E}">
        <p14:creationId xmlns:p14="http://schemas.microsoft.com/office/powerpoint/2010/main" val="165971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FD29A-563A-0065-45AA-C61F4613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4D16-AE72-83A0-3FF4-6D92E364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620329" cy="506143"/>
          </a:xfrm>
        </p:spPr>
        <p:txBody>
          <a:bodyPr>
            <a:normAutofit fontScale="90000"/>
          </a:bodyPr>
          <a:lstStyle/>
          <a:p>
            <a:r>
              <a:rPr lang="fi-FI" dirty="0"/>
              <a:t>Muuta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84C5F-B20B-9CC8-4A06-A259F6CF93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553" y="1369488"/>
            <a:ext cx="6543930" cy="3540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Velho –tiimi toivottaa kaikille oikein rentouttavaa kesälomaa!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63678-2569-20C0-3214-FF8DB9913F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3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_uusi2023">
  <a:themeElements>
    <a:clrScheme name="Vayla_PP">
      <a:dk1>
        <a:srgbClr val="000000"/>
      </a:dk1>
      <a:lt1>
        <a:srgbClr val="FFFFFF"/>
      </a:lt1>
      <a:dk2>
        <a:srgbClr val="0065AF"/>
      </a:dk2>
      <a:lt2>
        <a:srgbClr val="8DCB6D"/>
      </a:lt2>
      <a:accent1>
        <a:srgbClr val="009BFF"/>
      </a:accent1>
      <a:accent2>
        <a:srgbClr val="00AFCB"/>
      </a:accent2>
      <a:accent3>
        <a:srgbClr val="FF5100"/>
      </a:accent3>
      <a:accent4>
        <a:srgbClr val="228848"/>
      </a:accent4>
      <a:accent5>
        <a:srgbClr val="E50083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_uusi.potx" id="{6C74D751-B986-4A33-B5A6-081296BA73BF}" vid="{407FEAC4-691F-4246-A9FD-22A5F0DA5B1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levelofprotection/>
  <dconfidentiality/>
  <dsecrecy/>
  <ddecree/>
  <subtitle/>
</xml_kameleon>
</file>

<file path=customXml/item2.xml><?xml version="1.0" encoding="utf-8"?>
<livi_kameleon xmlns="" xmlns:xsi="http://www.w3.org/2001/XMLSchema-instance">
  <tyyppi>Esitys</tyyppi>
  <title/>
  <author/>
  <paivays>20.2.2023</paivays>
</livi_kameleon>
</file>

<file path=customXml/itemProps1.xml><?xml version="1.0" encoding="utf-8"?>
<ds:datastoreItem xmlns:ds="http://schemas.openxmlformats.org/officeDocument/2006/customXml" ds:itemID="{013051D8-32D5-4880-AAFB-8D74750EA7D2}">
  <ds:schemaRefs/>
</ds:datastoreItem>
</file>

<file path=customXml/itemProps2.xml><?xml version="1.0" encoding="utf-8"?>
<ds:datastoreItem xmlns:ds="http://schemas.openxmlformats.org/officeDocument/2006/customXml" ds:itemID="{7773B08A-1F14-4429-934D-0DFB4799E154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vayla_ilmeella_fi_uusi</Template>
  <TotalTime>4565</TotalTime>
  <Words>330</Words>
  <Application>Microsoft Office PowerPoint</Application>
  <PresentationFormat>Laajakuva</PresentationFormat>
  <Paragraphs>58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Felbridge Pro</vt:lpstr>
      <vt:lpstr>Tahoma</vt:lpstr>
      <vt:lpstr>vayla_uusi2023</vt:lpstr>
      <vt:lpstr>Tievelhovartti</vt:lpstr>
      <vt:lpstr>Agenda</vt:lpstr>
      <vt:lpstr>PowerPoint-esitys</vt:lpstr>
      <vt:lpstr>Ajankohtaiset kuulumiset</vt:lpstr>
      <vt:lpstr>Ajankohtaiset kuulumiset — tekniset asiat</vt:lpstr>
      <vt:lpstr>Koulutukset, klinikat &amp; vartit</vt:lpstr>
      <vt:lpstr>Muuta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Tielinen Joonas</dc:creator>
  <cp:keywords>Esitys</cp:keywords>
  <cp:lastModifiedBy>Aaltonen Ilkka</cp:lastModifiedBy>
  <cp:revision>66</cp:revision>
  <dcterms:created xsi:type="dcterms:W3CDTF">2023-02-20T12:09:21Z</dcterms:created>
  <dcterms:modified xsi:type="dcterms:W3CDTF">2026-06-02T05:22:51Z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473.707.02.001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vayla_ilmeella_fi_uusi.potx</vt:lpwstr>
  </property>
  <property fmtid="{D5CDD505-2E9C-101B-9397-08002B2CF9AE}" pid="6" name="dvDefinition">
    <vt:lpwstr>707 (dd_default.xml)</vt:lpwstr>
  </property>
  <property fmtid="{D5CDD505-2E9C-101B-9397-08002B2CF9AE}" pid="7" name="dvDefinitionID">
    <vt:lpwstr>707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473.85.02.257</vt:lpwstr>
  </property>
  <property fmtid="{D5CDD505-2E9C-101B-9397-08002B2CF9AE}" pid="10" name="dvDefinitionVersion">
    <vt:lpwstr>02.001 / 30.1.2023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levelofprotection">
    <vt:lpwstr/>
  </property>
  <property fmtid="{D5CDD505-2E9C-101B-9397-08002B2CF9AE}" pid="34" name="tyyppi">
    <vt:lpwstr>Esitys</vt:lpwstr>
  </property>
  <property fmtid="{D5CDD505-2E9C-101B-9397-08002B2CF9AE}" pid="35" name="dconfidentiality">
    <vt:lpwstr/>
  </property>
  <property fmtid="{D5CDD505-2E9C-101B-9397-08002B2CF9AE}" pid="36" name="dsecrecy">
    <vt:lpwstr/>
  </property>
  <property fmtid="{D5CDD505-2E9C-101B-9397-08002B2CF9AE}" pid="37" name="ddecree">
    <vt:lpwstr/>
  </property>
  <property fmtid="{D5CDD505-2E9C-101B-9397-08002B2CF9AE}" pid="38" name="author">
    <vt:lpwstr/>
  </property>
  <property fmtid="{D5CDD505-2E9C-101B-9397-08002B2CF9AE}" pid="39" name="paivays">
    <vt:filetime>2023-02-19T22:00:00Z</vt:filetime>
  </property>
</Properties>
</file>