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6"/>
  </p:sldMasterIdLst>
  <p:notesMasterIdLst>
    <p:notesMasterId r:id="rId25"/>
  </p:notesMasterIdLst>
  <p:sldIdLst>
    <p:sldId id="256" r:id="rId7"/>
    <p:sldId id="315" r:id="rId8"/>
    <p:sldId id="307" r:id="rId9"/>
    <p:sldId id="322" r:id="rId10"/>
    <p:sldId id="327" r:id="rId11"/>
    <p:sldId id="328" r:id="rId12"/>
    <p:sldId id="326" r:id="rId13"/>
    <p:sldId id="329" r:id="rId14"/>
    <p:sldId id="257" r:id="rId15"/>
    <p:sldId id="279" r:id="rId16"/>
    <p:sldId id="258" r:id="rId17"/>
    <p:sldId id="273" r:id="rId18"/>
    <p:sldId id="274" r:id="rId19"/>
    <p:sldId id="275" r:id="rId20"/>
    <p:sldId id="276" r:id="rId21"/>
    <p:sldId id="277" r:id="rId22"/>
    <p:sldId id="272" r:id="rId23"/>
    <p:sldId id="263" r:id="rId2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148" autoAdjust="0"/>
    <p:restoredTop sz="94743" autoAdjust="0"/>
  </p:normalViewPr>
  <p:slideViewPr>
    <p:cSldViewPr snapToGrid="0">
      <p:cViewPr varScale="1">
        <p:scale>
          <a:sx n="73" d="100"/>
          <a:sy n="73" d="100"/>
        </p:scale>
        <p:origin x="1140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AC96E-1DC8-4EA3-9268-8EA7D1653612}" type="datetimeFigureOut">
              <a:rPr lang="fi-FI" smtClean="0"/>
              <a:t>5.6.2025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D8B9A-264D-4165-A769-848A3FBDC0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9275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5" name="Google Shape;23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5" name="Google Shape;24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e6e1a9f304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3" name="Google Shape;253;g1e6e1a9f30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e6e1a9f304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3" name="Google Shape;253;g1e6e1a9f30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08274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>
          <a:extLst>
            <a:ext uri="{FF2B5EF4-FFF2-40B4-BE49-F238E27FC236}">
              <a16:creationId xmlns:a16="http://schemas.microsoft.com/office/drawing/2014/main" id="{35EE1C29-C838-3776-084F-773864A22E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e6e1a9f304_0_0:notes">
            <a:extLst>
              <a:ext uri="{FF2B5EF4-FFF2-40B4-BE49-F238E27FC236}">
                <a16:creationId xmlns:a16="http://schemas.microsoft.com/office/drawing/2014/main" id="{84C9DB73-7C88-EC7C-D3E3-874E7F69981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3" name="Google Shape;253;g1e6e1a9f304_0_0:notes">
            <a:extLst>
              <a:ext uri="{FF2B5EF4-FFF2-40B4-BE49-F238E27FC236}">
                <a16:creationId xmlns:a16="http://schemas.microsoft.com/office/drawing/2014/main" id="{97BC10BC-4DB9-B682-D287-03D9127A88B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43531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>
          <a:extLst>
            <a:ext uri="{FF2B5EF4-FFF2-40B4-BE49-F238E27FC236}">
              <a16:creationId xmlns:a16="http://schemas.microsoft.com/office/drawing/2014/main" id="{98D32BDB-1340-8875-ABD4-89C0F00888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e6e1a9f304_0_0:notes">
            <a:extLst>
              <a:ext uri="{FF2B5EF4-FFF2-40B4-BE49-F238E27FC236}">
                <a16:creationId xmlns:a16="http://schemas.microsoft.com/office/drawing/2014/main" id="{1C402773-B2F8-771F-FE5B-4FCD6643ECF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3" name="Google Shape;253;g1e6e1a9f304_0_0:notes">
            <a:extLst>
              <a:ext uri="{FF2B5EF4-FFF2-40B4-BE49-F238E27FC236}">
                <a16:creationId xmlns:a16="http://schemas.microsoft.com/office/drawing/2014/main" id="{ABA6FF0C-FCE9-7332-B4B9-C2D383656AF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45969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>
          <a:extLst>
            <a:ext uri="{FF2B5EF4-FFF2-40B4-BE49-F238E27FC236}">
              <a16:creationId xmlns:a16="http://schemas.microsoft.com/office/drawing/2014/main" id="{84FF07D4-B046-F199-DA46-0694977DE1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e6e1a9f304_0_0:notes">
            <a:extLst>
              <a:ext uri="{FF2B5EF4-FFF2-40B4-BE49-F238E27FC236}">
                <a16:creationId xmlns:a16="http://schemas.microsoft.com/office/drawing/2014/main" id="{CFC99224-251A-4DEA-29ED-998731C5F54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3" name="Google Shape;253;g1e6e1a9f304_0_0:notes">
            <a:extLst>
              <a:ext uri="{FF2B5EF4-FFF2-40B4-BE49-F238E27FC236}">
                <a16:creationId xmlns:a16="http://schemas.microsoft.com/office/drawing/2014/main" id="{7F3F84DD-827F-4FEE-FF76-3024E9ECFDB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983920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>
          <a:extLst>
            <a:ext uri="{FF2B5EF4-FFF2-40B4-BE49-F238E27FC236}">
              <a16:creationId xmlns:a16="http://schemas.microsoft.com/office/drawing/2014/main" id="{AD70885B-8569-580A-778C-1C8A836F90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e6e1a9f304_0_0:notes">
            <a:extLst>
              <a:ext uri="{FF2B5EF4-FFF2-40B4-BE49-F238E27FC236}">
                <a16:creationId xmlns:a16="http://schemas.microsoft.com/office/drawing/2014/main" id="{2AA97DFB-BE6F-F560-15CC-1916B3413D2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3" name="Google Shape;253;g1e6e1a9f304_0_0:notes">
            <a:extLst>
              <a:ext uri="{FF2B5EF4-FFF2-40B4-BE49-F238E27FC236}">
                <a16:creationId xmlns:a16="http://schemas.microsoft.com/office/drawing/2014/main" id="{867D368C-7129-71E1-F525-2F143DEE872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167672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e6e1a9f304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3" name="Google Shape;253;g1e6e1a9f30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61155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preserve="1" userDrawn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/>
          <p:cNvSpPr>
            <a:spLocks noGrp="1"/>
          </p:cNvSpPr>
          <p:nvPr>
            <p:ph type="ctrTitle"/>
          </p:nvPr>
        </p:nvSpPr>
        <p:spPr>
          <a:xfrm>
            <a:off x="2265770" y="5000877"/>
            <a:ext cx="9030880" cy="1297185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9939"/>
            <a:ext cx="5277610" cy="4701002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7610" h="4701002">
                <a:moveTo>
                  <a:pt x="0" y="4701002"/>
                </a:moveTo>
                <a:cubicBezTo>
                  <a:pt x="3307" y="3137314"/>
                  <a:pt x="6615" y="1573627"/>
                  <a:pt x="9922" y="9939"/>
                </a:cubicBezTo>
                <a:lnTo>
                  <a:pt x="5277610" y="0"/>
                </a:lnTo>
                <a:lnTo>
                  <a:pt x="3458766" y="4701002"/>
                </a:lnTo>
                <a:lnTo>
                  <a:pt x="0" y="470100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indent="0" algn="l">
              <a:buNone/>
              <a:defRPr sz="2000" baseline="0"/>
            </a:lvl1pPr>
          </a:lstStyle>
          <a:p>
            <a:r>
              <a:rPr lang="fi-FI" dirty="0"/>
              <a:t>Lisää 1. tämä kuva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593725" y="-795"/>
            <a:ext cx="5053400" cy="4691858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64268"/>
              <a:gd name="connsiteY0" fmla="*/ 4691063 h 4701002"/>
              <a:gd name="connsiteX1" fmla="*/ 1796580 w 7064268"/>
              <a:gd name="connsiteY1" fmla="*/ 9939 h 4701002"/>
              <a:gd name="connsiteX2" fmla="*/ 7064268 w 7064268"/>
              <a:gd name="connsiteY2" fmla="*/ 0 h 4701002"/>
              <a:gd name="connsiteX3" fmla="*/ 5245424 w 7064268"/>
              <a:gd name="connsiteY3" fmla="*/ 4701002 h 4701002"/>
              <a:gd name="connsiteX4" fmla="*/ 0 w 7064268"/>
              <a:gd name="connsiteY4" fmla="*/ 4691063 h 4701002"/>
              <a:gd name="connsiteX0" fmla="*/ 0 w 7064268"/>
              <a:gd name="connsiteY0" fmla="*/ 4691063 h 4701002"/>
              <a:gd name="connsiteX1" fmla="*/ 1796580 w 7064268"/>
              <a:gd name="connsiteY1" fmla="*/ 9939 h 4701002"/>
              <a:gd name="connsiteX2" fmla="*/ 7064268 w 7064268"/>
              <a:gd name="connsiteY2" fmla="*/ 0 h 4701002"/>
              <a:gd name="connsiteX3" fmla="*/ 5245424 w 7064268"/>
              <a:gd name="connsiteY3" fmla="*/ 4701002 h 4701002"/>
              <a:gd name="connsiteX4" fmla="*/ 0 w 7064268"/>
              <a:gd name="connsiteY4" fmla="*/ 4691063 h 4701002"/>
              <a:gd name="connsiteX0" fmla="*/ 0 w 5245424"/>
              <a:gd name="connsiteY0" fmla="*/ 4691063 h 4701002"/>
              <a:gd name="connsiteX1" fmla="*/ 1796580 w 5245424"/>
              <a:gd name="connsiteY1" fmla="*/ 9939 h 4701002"/>
              <a:gd name="connsiteX2" fmla="*/ 3315228 w 5245424"/>
              <a:gd name="connsiteY2" fmla="*/ 0 h 4701002"/>
              <a:gd name="connsiteX3" fmla="*/ 5245424 w 5245424"/>
              <a:gd name="connsiteY3" fmla="*/ 4701002 h 4701002"/>
              <a:gd name="connsiteX4" fmla="*/ 0 w 5245424"/>
              <a:gd name="connsiteY4" fmla="*/ 4691063 h 4701002"/>
              <a:gd name="connsiteX0" fmla="*/ 0 w 5245424"/>
              <a:gd name="connsiteY0" fmla="*/ 4681919 h 4691858"/>
              <a:gd name="connsiteX1" fmla="*/ 1796580 w 5245424"/>
              <a:gd name="connsiteY1" fmla="*/ 795 h 4691858"/>
              <a:gd name="connsiteX2" fmla="*/ 3196356 w 5245424"/>
              <a:gd name="connsiteY2" fmla="*/ 0 h 4691858"/>
              <a:gd name="connsiteX3" fmla="*/ 5245424 w 5245424"/>
              <a:gd name="connsiteY3" fmla="*/ 4691858 h 4691858"/>
              <a:gd name="connsiteX4" fmla="*/ 0 w 5245424"/>
              <a:gd name="connsiteY4" fmla="*/ 4681919 h 4691858"/>
              <a:gd name="connsiteX0" fmla="*/ 0 w 5053400"/>
              <a:gd name="connsiteY0" fmla="*/ 4681919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81919 h 4691858"/>
              <a:gd name="connsiteX0" fmla="*/ 0 w 5053400"/>
              <a:gd name="connsiteY0" fmla="*/ 4691063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91063 h 4691858"/>
              <a:gd name="connsiteX0" fmla="*/ 0 w 5053400"/>
              <a:gd name="connsiteY0" fmla="*/ 4691063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91063 h 4691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400" h="4691858">
                <a:moveTo>
                  <a:pt x="0" y="4691063"/>
                </a:moveTo>
                <a:cubicBezTo>
                  <a:pt x="741983" y="2827611"/>
                  <a:pt x="1256560" y="1465091"/>
                  <a:pt x="1796580" y="795"/>
                </a:cubicBezTo>
                <a:lnTo>
                  <a:pt x="3196356" y="0"/>
                </a:lnTo>
                <a:lnTo>
                  <a:pt x="5053400" y="4691858"/>
                </a:lnTo>
                <a:lnTo>
                  <a:pt x="0" y="469106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r>
              <a:rPr lang="fi-FI" dirty="0"/>
              <a:t>Lisää 2. tämä kuva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924312" y="0"/>
            <a:ext cx="5267688" cy="4710146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10146"/>
              <a:gd name="connsiteX1" fmla="*/ 9922 w 5277610"/>
              <a:gd name="connsiteY1" fmla="*/ 9939 h 4710146"/>
              <a:gd name="connsiteX2" fmla="*/ 5277610 w 5277610"/>
              <a:gd name="connsiteY2" fmla="*/ 0 h 4710146"/>
              <a:gd name="connsiteX3" fmla="*/ 5260134 w 5277610"/>
              <a:gd name="connsiteY3" fmla="*/ 4710146 h 4710146"/>
              <a:gd name="connsiteX4" fmla="*/ 0 w 5277610"/>
              <a:gd name="connsiteY4" fmla="*/ 4701002 h 4710146"/>
              <a:gd name="connsiteX0" fmla="*/ 1846315 w 5267693"/>
              <a:gd name="connsiteY0" fmla="*/ 4701002 h 4710146"/>
              <a:gd name="connsiteX1" fmla="*/ 5 w 5267693"/>
              <a:gd name="connsiteY1" fmla="*/ 9939 h 4710146"/>
              <a:gd name="connsiteX2" fmla="*/ 5267693 w 5267693"/>
              <a:gd name="connsiteY2" fmla="*/ 0 h 4710146"/>
              <a:gd name="connsiteX3" fmla="*/ 5250217 w 5267693"/>
              <a:gd name="connsiteY3" fmla="*/ 4710146 h 4710146"/>
              <a:gd name="connsiteX4" fmla="*/ 1846315 w 5267693"/>
              <a:gd name="connsiteY4" fmla="*/ 4701002 h 4710146"/>
              <a:gd name="connsiteX0" fmla="*/ 1846316 w 5267694"/>
              <a:gd name="connsiteY0" fmla="*/ 4701002 h 4710146"/>
              <a:gd name="connsiteX1" fmla="*/ 6 w 5267694"/>
              <a:gd name="connsiteY1" fmla="*/ 9939 h 4710146"/>
              <a:gd name="connsiteX2" fmla="*/ 5267694 w 5267694"/>
              <a:gd name="connsiteY2" fmla="*/ 0 h 4710146"/>
              <a:gd name="connsiteX3" fmla="*/ 5250218 w 5267694"/>
              <a:gd name="connsiteY3" fmla="*/ 4710146 h 4710146"/>
              <a:gd name="connsiteX4" fmla="*/ 1846316 w 5267694"/>
              <a:gd name="connsiteY4" fmla="*/ 4701002 h 4710146"/>
              <a:gd name="connsiteX0" fmla="*/ 1846316 w 5267694"/>
              <a:gd name="connsiteY0" fmla="*/ 4701002 h 4710146"/>
              <a:gd name="connsiteX1" fmla="*/ 6 w 5267694"/>
              <a:gd name="connsiteY1" fmla="*/ 795 h 4710146"/>
              <a:gd name="connsiteX2" fmla="*/ 5267694 w 5267694"/>
              <a:gd name="connsiteY2" fmla="*/ 0 h 4710146"/>
              <a:gd name="connsiteX3" fmla="*/ 5250218 w 5267694"/>
              <a:gd name="connsiteY3" fmla="*/ 4710146 h 4710146"/>
              <a:gd name="connsiteX4" fmla="*/ 1846316 w 5267694"/>
              <a:gd name="connsiteY4" fmla="*/ 4701002 h 4710146"/>
              <a:gd name="connsiteX0" fmla="*/ 1846310 w 5267688"/>
              <a:gd name="connsiteY0" fmla="*/ 4701002 h 4710146"/>
              <a:gd name="connsiteX1" fmla="*/ 0 w 5267688"/>
              <a:gd name="connsiteY1" fmla="*/ 795 h 4710146"/>
              <a:gd name="connsiteX2" fmla="*/ 5267688 w 5267688"/>
              <a:gd name="connsiteY2" fmla="*/ 0 h 4710146"/>
              <a:gd name="connsiteX3" fmla="*/ 5250212 w 5267688"/>
              <a:gd name="connsiteY3" fmla="*/ 4710146 h 4710146"/>
              <a:gd name="connsiteX4" fmla="*/ 1846310 w 5267688"/>
              <a:gd name="connsiteY4" fmla="*/ 4701002 h 4710146"/>
              <a:gd name="connsiteX0" fmla="*/ 1873742 w 5267688"/>
              <a:gd name="connsiteY0" fmla="*/ 4710146 h 4710146"/>
              <a:gd name="connsiteX1" fmla="*/ 0 w 5267688"/>
              <a:gd name="connsiteY1" fmla="*/ 795 h 4710146"/>
              <a:gd name="connsiteX2" fmla="*/ 5267688 w 5267688"/>
              <a:gd name="connsiteY2" fmla="*/ 0 h 4710146"/>
              <a:gd name="connsiteX3" fmla="*/ 5250212 w 5267688"/>
              <a:gd name="connsiteY3" fmla="*/ 4710146 h 4710146"/>
              <a:gd name="connsiteX4" fmla="*/ 1873742 w 5267688"/>
              <a:gd name="connsiteY4" fmla="*/ 4710146 h 4710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7688" h="4710146">
                <a:moveTo>
                  <a:pt x="1873742" y="4710146"/>
                </a:moveTo>
                <a:cubicBezTo>
                  <a:pt x="1227825" y="3055018"/>
                  <a:pt x="645917" y="1601059"/>
                  <a:pt x="0" y="795"/>
                </a:cubicBezTo>
                <a:lnTo>
                  <a:pt x="5267688" y="0"/>
                </a:lnTo>
                <a:cubicBezTo>
                  <a:pt x="5261863" y="1570049"/>
                  <a:pt x="5256037" y="3140097"/>
                  <a:pt x="5250212" y="4710146"/>
                </a:cubicBezTo>
                <a:lnTo>
                  <a:pt x="1873742" y="471014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3. tämä kuva 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862" y="6321116"/>
            <a:ext cx="2476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750017" y="6321116"/>
            <a:ext cx="1743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10.6.2021</a:t>
            </a:r>
            <a:endParaRPr lang="en-US" dirty="0"/>
          </a:p>
        </p:txBody>
      </p:sp>
      <p:sp>
        <p:nvSpPr>
          <p:cNvPr id="18" name="DConfidentiality">
            <a:extLst>
              <a:ext uri="{FF2B5EF4-FFF2-40B4-BE49-F238E27FC236}">
                <a16:creationId xmlns:a16="http://schemas.microsoft.com/office/drawing/2014/main" id="{4B964CBD-1E14-4B75-A614-71999FB674E4}"/>
              </a:ext>
            </a:extLst>
          </p:cNvPr>
          <p:cNvSpPr txBox="1">
            <a:spLocks/>
          </p:cNvSpPr>
          <p:nvPr userDrawn="1"/>
        </p:nvSpPr>
        <p:spPr>
          <a:xfrm>
            <a:off x="6523406" y="6308584"/>
            <a:ext cx="2785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DLevelofprotection">
            <a:extLst>
              <a:ext uri="{FF2B5EF4-FFF2-40B4-BE49-F238E27FC236}">
                <a16:creationId xmlns:a16="http://schemas.microsoft.com/office/drawing/2014/main" id="{25917711-D3ED-4E8C-BF82-DCF50F5F2EC2}"/>
              </a:ext>
            </a:extLst>
          </p:cNvPr>
          <p:cNvSpPr txBox="1">
            <a:spLocks/>
          </p:cNvSpPr>
          <p:nvPr userDrawn="1"/>
        </p:nvSpPr>
        <p:spPr>
          <a:xfrm>
            <a:off x="9539592" y="6146407"/>
            <a:ext cx="240336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DDecree">
            <a:extLst>
              <a:ext uri="{FF2B5EF4-FFF2-40B4-BE49-F238E27FC236}">
                <a16:creationId xmlns:a16="http://schemas.microsoft.com/office/drawing/2014/main" id="{F673B93A-115D-4F5C-A79F-A5F384FCDFC7}"/>
              </a:ext>
            </a:extLst>
          </p:cNvPr>
          <p:cNvSpPr txBox="1">
            <a:spLocks/>
          </p:cNvSpPr>
          <p:nvPr userDrawn="1"/>
        </p:nvSpPr>
        <p:spPr>
          <a:xfrm>
            <a:off x="9540000" y="6356098"/>
            <a:ext cx="2633844" cy="197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DSecrecy">
            <a:extLst>
              <a:ext uri="{FF2B5EF4-FFF2-40B4-BE49-F238E27FC236}">
                <a16:creationId xmlns:a16="http://schemas.microsoft.com/office/drawing/2014/main" id="{E04FEAB8-01C0-4796-B920-929F3D1A1E32}"/>
              </a:ext>
            </a:extLst>
          </p:cNvPr>
          <p:cNvSpPr txBox="1">
            <a:spLocks/>
          </p:cNvSpPr>
          <p:nvPr userDrawn="1"/>
        </p:nvSpPr>
        <p:spPr>
          <a:xfrm>
            <a:off x="9540000" y="6503588"/>
            <a:ext cx="232628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D12AFC57-F9B4-42CA-9516-FFCBF2E4CA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31554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1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91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5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07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008F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70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5100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3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e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"/>
          <p:cNvSpPr>
            <a:spLocks noGrp="1"/>
          </p:cNvSpPr>
          <p:nvPr>
            <p:ph type="title"/>
          </p:nvPr>
        </p:nvSpPr>
        <p:spPr>
          <a:xfrm>
            <a:off x="841374" y="-7409"/>
            <a:ext cx="3987800" cy="6737351"/>
          </a:xfrm>
          <a:solidFill>
            <a:schemeClr val="accent3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Text Placeholder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95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00B0CC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0969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2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5629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1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219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5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133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FF008F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16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/>
          <p:cNvSpPr>
            <a:spLocks noGrp="1"/>
          </p:cNvSpPr>
          <p:nvPr>
            <p:ph type="ctrTitle"/>
          </p:nvPr>
        </p:nvSpPr>
        <p:spPr>
          <a:xfrm>
            <a:off x="2265770" y="5000877"/>
            <a:ext cx="9030880" cy="1297185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9939"/>
            <a:ext cx="12192000" cy="4720085"/>
          </a:xfrm>
          <a:custGeom>
            <a:avLst/>
            <a:gdLst>
              <a:gd name="connsiteX0" fmla="*/ 12192000 w 12192000"/>
              <a:gd name="connsiteY0" fmla="*/ 9939 h 4720085"/>
              <a:gd name="connsiteX1" fmla="*/ 12174524 w 12192000"/>
              <a:gd name="connsiteY1" fmla="*/ 4720085 h 4720085"/>
              <a:gd name="connsiteX2" fmla="*/ 8798054 w 12192000"/>
              <a:gd name="connsiteY2" fmla="*/ 4720085 h 4720085"/>
              <a:gd name="connsiteX3" fmla="*/ 6924312 w 12192000"/>
              <a:gd name="connsiteY3" fmla="*/ 10734 h 4720085"/>
              <a:gd name="connsiteX4" fmla="*/ 6790081 w 12192000"/>
              <a:gd name="connsiteY4" fmla="*/ 9144 h 4720085"/>
              <a:gd name="connsiteX5" fmla="*/ 8647125 w 12192000"/>
              <a:gd name="connsiteY5" fmla="*/ 4701002 h 4720085"/>
              <a:gd name="connsiteX6" fmla="*/ 3593725 w 12192000"/>
              <a:gd name="connsiteY6" fmla="*/ 4691063 h 4720085"/>
              <a:gd name="connsiteX7" fmla="*/ 5390305 w 12192000"/>
              <a:gd name="connsiteY7" fmla="*/ 9939 h 4720085"/>
              <a:gd name="connsiteX8" fmla="*/ 5277610 w 12192000"/>
              <a:gd name="connsiteY8" fmla="*/ 0 h 4720085"/>
              <a:gd name="connsiteX9" fmla="*/ 3458767 w 12192000"/>
              <a:gd name="connsiteY9" fmla="*/ 4701002 h 4720085"/>
              <a:gd name="connsiteX10" fmla="*/ 0 w 12192000"/>
              <a:gd name="connsiteY10" fmla="*/ 4701002 h 4720085"/>
              <a:gd name="connsiteX11" fmla="*/ 9922 w 12192000"/>
              <a:gd name="connsiteY11" fmla="*/ 9939 h 472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4720085">
                <a:moveTo>
                  <a:pt x="12192000" y="9939"/>
                </a:moveTo>
                <a:cubicBezTo>
                  <a:pt x="12186175" y="1579988"/>
                  <a:pt x="12180349" y="3150036"/>
                  <a:pt x="12174524" y="4720085"/>
                </a:cubicBezTo>
                <a:lnTo>
                  <a:pt x="8798054" y="4720085"/>
                </a:lnTo>
                <a:cubicBezTo>
                  <a:pt x="8152137" y="3064957"/>
                  <a:pt x="7570229" y="1610998"/>
                  <a:pt x="6924312" y="10734"/>
                </a:cubicBezTo>
                <a:close/>
                <a:moveTo>
                  <a:pt x="6790081" y="9144"/>
                </a:moveTo>
                <a:lnTo>
                  <a:pt x="8647125" y="4701002"/>
                </a:lnTo>
                <a:lnTo>
                  <a:pt x="3593725" y="4691063"/>
                </a:lnTo>
                <a:cubicBezTo>
                  <a:pt x="4353996" y="2818467"/>
                  <a:pt x="4850285" y="1474235"/>
                  <a:pt x="5390305" y="9939"/>
                </a:cubicBezTo>
                <a:close/>
                <a:moveTo>
                  <a:pt x="5277610" y="0"/>
                </a:moveTo>
                <a:lnTo>
                  <a:pt x="3458767" y="4701002"/>
                </a:lnTo>
                <a:lnTo>
                  <a:pt x="0" y="4701002"/>
                </a:lnTo>
                <a:cubicBezTo>
                  <a:pt x="3307" y="3137314"/>
                  <a:pt x="6615" y="1573627"/>
                  <a:pt x="9922" y="993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 anchorCtr="1"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862" y="6321116"/>
            <a:ext cx="2476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750017" y="6321116"/>
            <a:ext cx="16507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10.6.2021</a:t>
            </a:r>
            <a:endParaRPr lang="en-US"/>
          </a:p>
        </p:txBody>
      </p:sp>
      <p:sp>
        <p:nvSpPr>
          <p:cNvPr id="11" name="DConfidentiality">
            <a:extLst>
              <a:ext uri="{FF2B5EF4-FFF2-40B4-BE49-F238E27FC236}">
                <a16:creationId xmlns:a16="http://schemas.microsoft.com/office/drawing/2014/main" id="{EEA14B14-60C4-4BB2-AAE3-DF41B480ACC8}"/>
              </a:ext>
            </a:extLst>
          </p:cNvPr>
          <p:cNvSpPr txBox="1">
            <a:spLocks/>
          </p:cNvSpPr>
          <p:nvPr userDrawn="1"/>
        </p:nvSpPr>
        <p:spPr>
          <a:xfrm>
            <a:off x="6523406" y="6308584"/>
            <a:ext cx="2785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DLevelofprotection">
            <a:extLst>
              <a:ext uri="{FF2B5EF4-FFF2-40B4-BE49-F238E27FC236}">
                <a16:creationId xmlns:a16="http://schemas.microsoft.com/office/drawing/2014/main" id="{5DD3C21F-DA3E-4BE7-AAC4-310C4E77212E}"/>
              </a:ext>
            </a:extLst>
          </p:cNvPr>
          <p:cNvSpPr txBox="1">
            <a:spLocks/>
          </p:cNvSpPr>
          <p:nvPr userDrawn="1"/>
        </p:nvSpPr>
        <p:spPr>
          <a:xfrm>
            <a:off x="9539592" y="6146407"/>
            <a:ext cx="240336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DDecree">
            <a:extLst>
              <a:ext uri="{FF2B5EF4-FFF2-40B4-BE49-F238E27FC236}">
                <a16:creationId xmlns:a16="http://schemas.microsoft.com/office/drawing/2014/main" id="{E78352A8-ED6D-4F6E-BFE7-FD1EC319D79A}"/>
              </a:ext>
            </a:extLst>
          </p:cNvPr>
          <p:cNvSpPr txBox="1">
            <a:spLocks/>
          </p:cNvSpPr>
          <p:nvPr userDrawn="1"/>
        </p:nvSpPr>
        <p:spPr>
          <a:xfrm>
            <a:off x="9540000" y="6356098"/>
            <a:ext cx="2633844" cy="197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DSecrecy">
            <a:extLst>
              <a:ext uri="{FF2B5EF4-FFF2-40B4-BE49-F238E27FC236}">
                <a16:creationId xmlns:a16="http://schemas.microsoft.com/office/drawing/2014/main" id="{8E73515E-696E-4CE4-8D36-10D1C0A0DD9C}"/>
              </a:ext>
            </a:extLst>
          </p:cNvPr>
          <p:cNvSpPr txBox="1">
            <a:spLocks/>
          </p:cNvSpPr>
          <p:nvPr userDrawn="1"/>
        </p:nvSpPr>
        <p:spPr>
          <a:xfrm>
            <a:off x="9540000" y="6503588"/>
            <a:ext cx="232628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Kuva 4" descr="Väyläviraston logo">
            <a:extLst>
              <a:ext uri="{FF2B5EF4-FFF2-40B4-BE49-F238E27FC236}">
                <a16:creationId xmlns:a16="http://schemas.microsoft.com/office/drawing/2014/main" id="{33C3268B-385E-41BC-B0E9-2A8D21E50A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02295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3486" y="0"/>
            <a:ext cx="3987800" cy="6737351"/>
          </a:xfrm>
          <a:solidFill>
            <a:srgbClr val="FF5100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777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3"/>
          </a:solidFill>
        </p:spPr>
        <p:txBody>
          <a:bodyPr lIns="396000" tIns="1188000" rIns="396000" bIns="46800"/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98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0B0CC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71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01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1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55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5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6BE8DE-05CB-44A2-BC08-E6E6BFEDFB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60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kelta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6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37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vihreä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4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382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008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88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51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10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7"/>
          <p:cNvSpPr>
            <a:spLocks noGrp="1"/>
          </p:cNvSpPr>
          <p:nvPr>
            <p:ph type="body" sz="quarter" idx="11"/>
          </p:nvPr>
        </p:nvSpPr>
        <p:spPr>
          <a:xfrm>
            <a:off x="623888" y="752474"/>
            <a:ext cx="3919537" cy="4054955"/>
          </a:xfrm>
        </p:spPr>
        <p:txBody>
          <a:bodyPr/>
          <a:lstStyle>
            <a:lvl1pPr marL="0" indent="0">
              <a:buFontTx/>
              <a:buNone/>
              <a:defRPr b="1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Exo 2" charset="0"/>
                <a:ea typeface="Exo 2" charset="0"/>
                <a:cs typeface="Exo 2" charset="0"/>
              </a:defRPr>
            </a:lvl3pPr>
            <a:lvl4pPr>
              <a:defRPr>
                <a:latin typeface="Exo 2" charset="0"/>
                <a:ea typeface="Exo 2" charset="0"/>
                <a:cs typeface="Exo 2" charset="0"/>
              </a:defRPr>
            </a:lvl4pPr>
            <a:lvl5pPr>
              <a:defRPr>
                <a:latin typeface="Exo 2" charset="0"/>
                <a:ea typeface="Exo 2" charset="0"/>
                <a:cs typeface="Exo 2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433135" y="0"/>
            <a:ext cx="6758866" cy="673735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n>
                  <a:noFill/>
                </a:ln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Kuva 7" descr="Väyläviraston logo">
            <a:extLst>
              <a:ext uri="{FF2B5EF4-FFF2-40B4-BE49-F238E27FC236}">
                <a16:creationId xmlns:a16="http://schemas.microsoft.com/office/drawing/2014/main" id="{9B1DFFF8-D476-44B3-90F4-D2B5A632F2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3626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v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3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62524"/>
      </p:ext>
    </p:extLst>
  </p:cSld>
  <p:clrMapOvr>
    <a:masterClrMapping/>
  </p:clrMapOvr>
  <p:hf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0B0CC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88497"/>
      </p:ext>
    </p:extLst>
  </p:cSld>
  <p:clrMapOvr>
    <a:masterClrMapping/>
  </p:clrMapOvr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0" y="9323"/>
            <a:ext cx="5155670" cy="6737350"/>
          </a:xfrm>
          <a:solidFill>
            <a:schemeClr val="accent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45590"/>
      </p:ext>
    </p:extLst>
  </p:cSld>
  <p:clrMapOvr>
    <a:masterClrMapping/>
  </p:clrMapOvr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t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1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08984"/>
      </p:ext>
    </p:extLst>
  </p:cSld>
  <p:clrMapOvr>
    <a:masterClrMapping/>
  </p:clrMapOvr>
  <p:hf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0" y="0"/>
            <a:ext cx="5155670" cy="6737350"/>
          </a:xfrm>
          <a:solidFill>
            <a:schemeClr val="accent5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98071"/>
      </p:ext>
    </p:extLst>
  </p:cSld>
  <p:clrMapOvr>
    <a:masterClrMapping/>
  </p:clrMapOvr>
  <p:hf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6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22191"/>
      </p:ext>
    </p:extLst>
  </p:cSld>
  <p:clrMapOvr>
    <a:masterClrMapping/>
  </p:clrMapOvr>
  <p:hf hd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vih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4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75271"/>
      </p:ext>
    </p:extLst>
  </p:cSld>
  <p:clrMapOvr>
    <a:masterClrMapping/>
  </p:clrMapOvr>
  <p:hf hd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008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88349"/>
      </p:ext>
    </p:extLst>
  </p:cSld>
  <p:clrMapOvr>
    <a:masterClrMapping/>
  </p:clrMapOvr>
  <p:hf hd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51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49801"/>
      </p:ext>
    </p:extLst>
  </p:cSld>
  <p:clrMapOvr>
    <a:masterClrMapping/>
  </p:clrMapOvr>
  <p:hf hd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usta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Väyläviraston logo">
            <a:extLst>
              <a:ext uri="{FF2B5EF4-FFF2-40B4-BE49-F238E27FC236}">
                <a16:creationId xmlns:a16="http://schemas.microsoft.com/office/drawing/2014/main" id="{B3D212B4-2A4C-43AA-9CF7-1BD656D533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9"/>
          <a:stretch/>
        </p:blipFill>
        <p:spPr>
          <a:xfrm>
            <a:off x="0" y="0"/>
            <a:ext cx="12192000" cy="67373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07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2526" y="18720"/>
            <a:ext cx="5989319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1.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0" y="374808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129862" y="18720"/>
            <a:ext cx="6074664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2.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117336" y="374808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12526" y="3425619"/>
            <a:ext cx="5989319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3.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3812953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129862" y="3425619"/>
            <a:ext cx="6074664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4.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6117336" y="3812953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9" name="Rectangle 18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319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usta_k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Väyläviraston logo">
            <a:extLst>
              <a:ext uri="{FF2B5EF4-FFF2-40B4-BE49-F238E27FC236}">
                <a16:creationId xmlns:a16="http://schemas.microsoft.com/office/drawing/2014/main" id="{4B3A6A6C-65F3-42AD-AF0D-BCD7051777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000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two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1" y="1905000"/>
            <a:ext cx="4947604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>
          <a:xfrm>
            <a:off x="5996197" y="1909763"/>
            <a:ext cx="5357602" cy="39973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90549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vay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902169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pe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sityksen loppudia">
            <a:extLst>
              <a:ext uri="{FF2B5EF4-FFF2-40B4-BE49-F238E27FC236}">
                <a16:creationId xmlns:a16="http://schemas.microsoft.com/office/drawing/2014/main" id="{8011D531-C477-E90E-BB81-1C49976BFEA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4827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>
  <p:cSld name="1_Otsikkodia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>
            <a:spLocks noGrp="1"/>
          </p:cNvSpPr>
          <p:nvPr>
            <p:ph type="pic" idx="2"/>
          </p:nvPr>
        </p:nvSpPr>
        <p:spPr>
          <a:xfrm>
            <a:off x="0" y="-9939"/>
            <a:ext cx="5277610" cy="470100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7" name="Google Shape;17;p22"/>
          <p:cNvSpPr>
            <a:spLocks noGrp="1"/>
          </p:cNvSpPr>
          <p:nvPr>
            <p:ph type="pic" idx="3"/>
          </p:nvPr>
        </p:nvSpPr>
        <p:spPr>
          <a:xfrm>
            <a:off x="3593725" y="-795"/>
            <a:ext cx="5053400" cy="4691858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8" name="Google Shape;18;p22"/>
          <p:cNvSpPr>
            <a:spLocks noGrp="1"/>
          </p:cNvSpPr>
          <p:nvPr>
            <p:ph type="pic" idx="4"/>
          </p:nvPr>
        </p:nvSpPr>
        <p:spPr>
          <a:xfrm>
            <a:off x="6924312" y="0"/>
            <a:ext cx="5267688" cy="471014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9" name="Google Shape;19;p2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>
            <a:gsLst>
              <a:gs pos="0">
                <a:srgbClr val="00AFCC"/>
              </a:gs>
              <a:gs pos="47000">
                <a:srgbClr val="00B0F0"/>
              </a:gs>
              <a:gs pos="78000">
                <a:srgbClr val="0070C0"/>
              </a:gs>
              <a:gs pos="100000">
                <a:srgbClr val="0463AF"/>
              </a:gs>
            </a:gsLst>
            <a:lin ang="14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" name="Google Shape;20;p22"/>
          <p:cNvSpPr txBox="1">
            <a:spLocks noGrp="1"/>
          </p:cNvSpPr>
          <p:nvPr>
            <p:ph type="ctrTitle"/>
          </p:nvPr>
        </p:nvSpPr>
        <p:spPr>
          <a:xfrm>
            <a:off x="2265770" y="5000877"/>
            <a:ext cx="9030880" cy="1297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ahoma"/>
              <a:buNone/>
              <a:defRPr sz="44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2"/>
          <p:cNvSpPr txBox="1">
            <a:spLocks noGrp="1"/>
          </p:cNvSpPr>
          <p:nvPr>
            <p:ph type="dt" idx="10"/>
          </p:nvPr>
        </p:nvSpPr>
        <p:spPr>
          <a:xfrm>
            <a:off x="4750017" y="6321116"/>
            <a:ext cx="174314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2"/>
          <p:cNvSpPr txBox="1">
            <a:spLocks noGrp="1"/>
          </p:cNvSpPr>
          <p:nvPr>
            <p:ph type="ftr" idx="11"/>
          </p:nvPr>
        </p:nvSpPr>
        <p:spPr>
          <a:xfrm>
            <a:off x="2273862" y="6321116"/>
            <a:ext cx="247615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2"/>
          <p:cNvSpPr txBox="1"/>
          <p:nvPr/>
        </p:nvSpPr>
        <p:spPr>
          <a:xfrm>
            <a:off x="6523406" y="6308584"/>
            <a:ext cx="278529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4" name="Google Shape;24;p22"/>
          <p:cNvSpPr txBox="1"/>
          <p:nvPr/>
        </p:nvSpPr>
        <p:spPr>
          <a:xfrm>
            <a:off x="9539592" y="6146407"/>
            <a:ext cx="2403362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5" name="Google Shape;25;p22"/>
          <p:cNvSpPr txBox="1"/>
          <p:nvPr/>
        </p:nvSpPr>
        <p:spPr>
          <a:xfrm>
            <a:off x="9540000" y="6356098"/>
            <a:ext cx="2633844" cy="197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6" name="Google Shape;26;p22"/>
          <p:cNvSpPr txBox="1"/>
          <p:nvPr/>
        </p:nvSpPr>
        <p:spPr>
          <a:xfrm>
            <a:off x="9540000" y="6503588"/>
            <a:ext cx="232628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7" name="Google Shape;27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8000" y="4917600"/>
            <a:ext cx="1944000" cy="16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76838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pea_palkki_kuva_t_sininen">
  <p:cSld name="1_kapea_palkki_kuva_t_sininen">
    <p:bg>
      <p:bgPr>
        <a:solidFill>
          <a:srgbClr val="BFBFBF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3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721475"/>
          </a:xfrm>
          <a:prstGeom prst="rect">
            <a:avLst/>
          </a:prstGeom>
          <a:noFill/>
          <a:ln>
            <a:noFill/>
          </a:ln>
        </p:spPr>
      </p:sp>
      <p:sp>
        <p:nvSpPr>
          <p:cNvPr id="30" name="Google Shape;30;p23"/>
          <p:cNvSpPr txBox="1"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prstGeom prst="rect">
            <a:avLst/>
          </a:prstGeom>
          <a:solidFill>
            <a:srgbClr val="0463AF">
              <a:alpha val="63529"/>
            </a:srgbClr>
          </a:solidFill>
          <a:ln>
            <a:noFill/>
          </a:ln>
        </p:spPr>
        <p:txBody>
          <a:bodyPr spcFirstLastPara="1" wrap="square" lIns="396000" tIns="1188000" rIns="39600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ahoma"/>
              <a:buNone/>
              <a:defRPr sz="36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>
            <a:gsLst>
              <a:gs pos="0">
                <a:srgbClr val="00AFCC"/>
              </a:gs>
              <a:gs pos="47000">
                <a:srgbClr val="00B0F0"/>
              </a:gs>
              <a:gs pos="78000">
                <a:srgbClr val="0070C0"/>
              </a:gs>
              <a:gs pos="100000">
                <a:srgbClr val="0463AF"/>
              </a:gs>
            </a:gsLst>
            <a:lin ang="14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2" name="Google Shape;3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body" idx="1"/>
          </p:nvPr>
        </p:nvSpPr>
        <p:spPr>
          <a:xfrm>
            <a:off x="838200" y="2702740"/>
            <a:ext cx="3990975" cy="393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6000" tIns="46800" rIns="396000" bIns="46800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 b="0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 b="0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 b="0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 b="0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 b="0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35520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vea_palkki_t_sininen">
  <p:cSld name="1_levea_palkki_t_sinine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4"/>
          <p:cNvSpPr txBox="1">
            <a:spLocks noGrp="1"/>
          </p:cNvSpPr>
          <p:nvPr>
            <p:ph type="body" idx="1"/>
          </p:nvPr>
        </p:nvSpPr>
        <p:spPr>
          <a:xfrm>
            <a:off x="0" y="-15875"/>
            <a:ext cx="5155670" cy="6737350"/>
          </a:xfrm>
          <a:prstGeom prst="rect">
            <a:avLst/>
          </a:prstGeom>
          <a:solidFill>
            <a:srgbClr val="0463AF"/>
          </a:solidFill>
          <a:ln>
            <a:noFill/>
          </a:ln>
        </p:spPr>
        <p:txBody>
          <a:bodyPr spcFirstLastPara="1" wrap="square" lIns="396000" tIns="1188000" rIns="396000" bIns="468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ahoma"/>
              <a:buNone/>
              <a:defRPr sz="36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ahoma"/>
              <a:buNone/>
              <a:defRPr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None/>
              <a:defRPr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homa"/>
              <a:buNone/>
              <a:defRPr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homa"/>
              <a:buNone/>
              <a:defRPr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body" idx="2"/>
          </p:nvPr>
        </p:nvSpPr>
        <p:spPr>
          <a:xfrm>
            <a:off x="5156200" y="-15875"/>
            <a:ext cx="7035800" cy="675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1188000" rIns="360000" bIns="7200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4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>
            <a:gsLst>
              <a:gs pos="0">
                <a:srgbClr val="00AFCC"/>
              </a:gs>
              <a:gs pos="47000">
                <a:srgbClr val="00B0F0"/>
              </a:gs>
              <a:gs pos="78000">
                <a:srgbClr val="0070C0"/>
              </a:gs>
              <a:gs pos="100000">
                <a:srgbClr val="0463AF"/>
              </a:gs>
            </a:gsLst>
            <a:lin ang="14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8" name="Google Shape;38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9814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5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7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21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2731598951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and_content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99612" cy="1325563"/>
          </a:xfrm>
        </p:spPr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4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8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9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pic>
        <p:nvPicPr>
          <p:cNvPr id="12" name="Kuva 11" descr="Väyläviraston logo">
            <a:extLst>
              <a:ext uri="{FF2B5EF4-FFF2-40B4-BE49-F238E27FC236}">
                <a16:creationId xmlns:a16="http://schemas.microsoft.com/office/drawing/2014/main" id="{21EF0740-5842-4D4A-BA64-488A09065B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000" y="349200"/>
            <a:ext cx="1728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16698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5875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 lang="fi-FI" b="0" i="0" smtClean="0">
                <a:effectLst/>
              </a:defRPr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3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53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ak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00B0CC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0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2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76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22124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5541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10.6.2021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0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1" r:id="rId3"/>
    <p:sldLayoutId id="2147483664" r:id="rId4"/>
    <p:sldLayoutId id="2147483665" r:id="rId5"/>
    <p:sldLayoutId id="2147483744" r:id="rId6"/>
    <p:sldLayoutId id="2147483669" r:id="rId7"/>
    <p:sldLayoutId id="2147483724" r:id="rId8"/>
    <p:sldLayoutId id="2147483671" r:id="rId9"/>
    <p:sldLayoutId id="2147483672" r:id="rId10"/>
    <p:sldLayoutId id="2147483673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5" r:id="rId19"/>
    <p:sldLayoutId id="2147483686" r:id="rId20"/>
    <p:sldLayoutId id="2147483743" r:id="rId21"/>
    <p:sldLayoutId id="2147483726" r:id="rId22"/>
    <p:sldLayoutId id="2147483727" r:id="rId23"/>
    <p:sldLayoutId id="2147483728" r:id="rId24"/>
    <p:sldLayoutId id="2147483729" r:id="rId25"/>
    <p:sldLayoutId id="2147483730" r:id="rId26"/>
    <p:sldLayoutId id="2147483731" r:id="rId27"/>
    <p:sldLayoutId id="2147483732" r:id="rId28"/>
    <p:sldLayoutId id="2147483733" r:id="rId29"/>
    <p:sldLayoutId id="2147483734" r:id="rId30"/>
    <p:sldLayoutId id="2147483735" r:id="rId31"/>
    <p:sldLayoutId id="2147483736" r:id="rId32"/>
    <p:sldLayoutId id="2147483737" r:id="rId33"/>
    <p:sldLayoutId id="2147483738" r:id="rId34"/>
    <p:sldLayoutId id="2147483739" r:id="rId35"/>
    <p:sldLayoutId id="2147483740" r:id="rId36"/>
    <p:sldLayoutId id="2147483741" r:id="rId37"/>
    <p:sldLayoutId id="2147483742" r:id="rId38"/>
    <p:sldLayoutId id="2147483705" r:id="rId39"/>
    <p:sldLayoutId id="2147483708" r:id="rId40"/>
    <p:sldLayoutId id="2147483745" r:id="rId41"/>
    <p:sldLayoutId id="2147483746" r:id="rId42"/>
    <p:sldLayoutId id="2147483751" r:id="rId43"/>
    <p:sldLayoutId id="2147483752" r:id="rId44"/>
    <p:sldLayoutId id="2147483753" r:id="rId45"/>
    <p:sldLayoutId id="2147483754" r:id="rId4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vaylapilvi.fi/#/views/Sisllysluettelo_17363400130860/Sisllysluettelo?:iid=1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vaylapilvi.fi/#/workbooks/3036/view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vaylapilvi.fi/#/workbooks/2007/view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vaylapilvi.fi/#/workbooks/3242/view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vaylapilvi.fi/#/projects/557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analytiikkatiimi@vayla.fi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ohje.velho.vaylapilvi.fi/tievelho/koulutukset-ja-tilaisuudet/tievelhon-tietojen-yllapidon-tukiklinikka/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ohje.velho.vaylapilvi.fi/tievelho/tietorakenne/ominaisuudet/luokitustiedot/" TargetMode="External"/><Relationship Id="rId2" Type="http://schemas.openxmlformats.org/officeDocument/2006/relationships/hyperlink" Target="https://ohje.velho.vaylapilvi.fi/tievelho/tietorakenne/ominaisuudet/tiealueen-poikkileikkaus/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ohje.velho.vaylapilvi.fi/tievelho/tietorakenne/tietorakennemuutokse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vayla365.sharepoint.com/sites/ExtranetJarjestelmat/SitePages/Kokoavat-rajapintapalvelut.aspx?xsdata=MDV8MDJ8fGNiYWQ3OWVkODViMzQzMTYzMTNmMDhkZDkyYWFmMmJmfDliMTZmMDRhZGEzOTQ3ZTA4M2FiMTNkZjcxOTEzZDE2fDB8MHw2Mzg4Mjc5ODUwNzExOTAzMzV8VW5rbm93bnxWR1ZoYlhOVFpXTjFjbWwwZVZObGNuWnBZMlY4ZXlKV0lqb2lNQzR3TGpBd01EQWlMQ0pRSWpvaVYybHVNeklpTENKQlRpSTZJazkwYUdWeUlpd2lWMVFpT2pFeGZRPT18MXxMMk5vWVhSekx6RTVPalUyWXpoaE1EWXdMVEF6WVRBdE5HUTFOeTA1WXpCakxUSmlORFZtWVRnelpXVTFaRjlsWTJWaVl6STJOUzFtWW1VM0xUUTFNREl0WWpkaVl5MDFZekF6Wm1ZM01ERTVZV05BZFc1eExtZGliQzV6Y0dGalpYTXZiV1Z6YzJGblpYTXZNVGMwTnpJd01UY3dOalU1TUE9PXwyNTZkMjgxMDI1MzY0M2U2MzEzZjA4ZGQ5MmFhZjJiZnxiYzRiMjExMzlkZjA0MDcxODc0YzY2N2IwNDdhMDIyMQ%3D%3D&amp;sdata=UDREOTRXREFsRXdBWWR4cVppTDFFd1RST3RBODRCbDBabmM1WGZmWXJnND0%3D&amp;ovuser=9b16f04a-da39-47e0-83ab-13df71913d16%2Cilkka.aaltonen%40vayla.fi&amp;OR=Teams-HL&amp;CT=1747201799996&amp;clickparams=eyJBcHBOYW1lIjoiVGVhbXMtRGVza3RvcCIsIkFwcFZlcnNpb24iOiI0OS8yNTA0MTcxOTMwOSIsIkhhc0ZlZGVyYXRlZFVzZXIiOmZhbHNlfQ%3D%3D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ohje.velho.vaylapilvi.fi/tievelho/koulutukset-ja-tilaisuudet/tievelho-vartit/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5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0" b="15590"/>
          <a:stretch>
            <a:fillRect/>
          </a:stretch>
        </p:blipFill>
        <p:spPr>
          <a:xfrm>
            <a:off x="0" y="0"/>
            <a:ext cx="12192000" cy="4720085"/>
          </a:xfrm>
        </p:spPr>
      </p:pic>
      <p:sp>
        <p:nvSpPr>
          <p:cNvPr id="3" name="Otsikko 2"/>
          <p:cNvSpPr>
            <a:spLocks noGrp="1"/>
          </p:cNvSpPr>
          <p:nvPr>
            <p:ph type="ctrTitle"/>
          </p:nvPr>
        </p:nvSpPr>
        <p:spPr>
          <a:xfrm>
            <a:off x="2291341" y="5393047"/>
            <a:ext cx="6568134" cy="621860"/>
          </a:xfrm>
        </p:spPr>
        <p:txBody>
          <a:bodyPr>
            <a:normAutofit/>
          </a:bodyPr>
          <a:lstStyle/>
          <a:p>
            <a:r>
              <a:rPr lang="fi-FI" sz="3600" dirty="0"/>
              <a:t>Tievelhovartti </a:t>
            </a:r>
            <a:r>
              <a:rPr lang="fi-FI" sz="3100" dirty="0"/>
              <a:t>(03.06.2025)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Ilkka Aaltonen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dirty="0"/>
              <a:t>03.06.2025</a:t>
            </a:r>
          </a:p>
        </p:txBody>
      </p:sp>
    </p:spTree>
    <p:extLst>
      <p:ext uri="{BB962C8B-B14F-4D97-AF65-F5344CB8AC3E}">
        <p14:creationId xmlns:p14="http://schemas.microsoft.com/office/powerpoint/2010/main" val="184642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4031FBE-99A5-FFCC-A371-47F4FF2B3C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FI" dirty="0"/>
              <a:t>Tiestötietojen raportit - listaus</a:t>
            </a:r>
          </a:p>
        </p:txBody>
      </p:sp>
      <p:pic>
        <p:nvPicPr>
          <p:cNvPr id="9" name="Picture 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2FEF1B4-E42D-6319-28A1-FE0BA5F79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476" y="559938"/>
            <a:ext cx="11048338" cy="18699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CF0B4E8-72AC-F5F1-5AEF-5B844B6266F3}"/>
              </a:ext>
            </a:extLst>
          </p:cNvPr>
          <p:cNvSpPr txBox="1"/>
          <p:nvPr/>
        </p:nvSpPr>
        <p:spPr>
          <a:xfrm>
            <a:off x="483476" y="3192171"/>
            <a:ext cx="1104833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FI" sz="4000" dirty="0">
                <a:latin typeface="+mn-lt"/>
                <a:hlinkClick r:id="rId3"/>
              </a:rPr>
              <a:t>https://data.vaylapilvi.fi/#/views/Sisllysluettelo_17363400130860/Sisllysluettelo?:iid=1</a:t>
            </a:r>
            <a:endParaRPr lang="en-FI" sz="4000" dirty="0">
              <a:latin typeface="+mn-lt"/>
            </a:endParaRPr>
          </a:p>
          <a:p>
            <a:endParaRPr lang="en-FI" sz="4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5483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e6e1a9f304_0_0"/>
          <p:cNvSpPr txBox="1">
            <a:spLocks noGrp="1"/>
          </p:cNvSpPr>
          <p:nvPr>
            <p:ph type="body" idx="1"/>
          </p:nvPr>
        </p:nvSpPr>
        <p:spPr>
          <a:xfrm>
            <a:off x="0" y="-15875"/>
            <a:ext cx="5155800" cy="6737400"/>
          </a:xfrm>
          <a:prstGeom prst="rect">
            <a:avLst/>
          </a:prstGeom>
          <a:solidFill>
            <a:srgbClr val="0463AF"/>
          </a:solidFill>
          <a:ln>
            <a:noFill/>
          </a:ln>
        </p:spPr>
        <p:txBody>
          <a:bodyPr spcFirstLastPara="1" wrap="square" lIns="396000" tIns="1188000" rIns="396000" bIns="468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ahoma"/>
              <a:buNone/>
            </a:pPr>
            <a:r>
              <a:rPr lang="fi-FI" dirty="0"/>
              <a:t>Esittelyssä tänään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ahoma"/>
              <a:buNone/>
            </a:pPr>
            <a:endParaRPr lang="fi-FI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endParaRPr sz="1800" dirty="0"/>
          </a:p>
        </p:txBody>
      </p:sp>
      <p:sp>
        <p:nvSpPr>
          <p:cNvPr id="256" name="Google Shape;256;g1e6e1a9f304_0_0"/>
          <p:cNvSpPr txBox="1">
            <a:spLocks noGrp="1"/>
          </p:cNvSpPr>
          <p:nvPr>
            <p:ph type="body" idx="2"/>
          </p:nvPr>
        </p:nvSpPr>
        <p:spPr>
          <a:xfrm>
            <a:off x="5156200" y="-15875"/>
            <a:ext cx="7035900" cy="67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1188000" rIns="360000" bIns="7200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GB" b="1" i="0" u="none" strike="noStrike" dirty="0" err="1"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Tieomaisuuden</a:t>
            </a:r>
            <a:r>
              <a:rPr lang="en-GB" b="1" i="0" u="none" strike="noStrike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b="1" i="0" u="none" strike="noStrike" dirty="0" err="1"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keskeiset</a:t>
            </a:r>
            <a:r>
              <a:rPr lang="en-GB" b="1" i="0" u="none" strike="noStrike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b="1" i="0" u="none" strike="noStrike" dirty="0" err="1"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mittarit</a:t>
            </a:r>
            <a:r>
              <a:rPr lang="en-GB" b="1" i="0" u="none" strike="noStrike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b="1" i="0" u="none" strike="noStrike" dirty="0" err="1"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</a:t>
            </a:r>
            <a:r>
              <a:rPr lang="en-GB" b="1" i="0" u="none" strike="noStrike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b="1" i="0" u="none" strike="noStrike" dirty="0" err="1"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tunnusluvut</a:t>
            </a:r>
            <a:r>
              <a:rPr lang="en-GB" b="1" i="0" u="none" strike="noStrike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en-GB" b="1" i="0" u="none" strike="noStrike" dirty="0" err="1"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Tiestötieto</a:t>
            </a:r>
            <a:r>
              <a:rPr lang="en-GB" b="1" i="0" u="none" strike="noStrike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b="1" i="0" u="none" strike="noStrike" dirty="0" err="1"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perusraportit</a:t>
            </a:r>
            <a:endParaRPr lang="en-GB" b="1" i="0" u="none" strike="noStrike" dirty="0">
              <a:solidFill>
                <a:srgbClr val="0070C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GB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Tievelho</a:t>
            </a:r>
            <a:endParaRPr lang="en-GB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-457200"/>
            <a:r>
              <a:rPr lang="en-GB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Meluesteet</a:t>
            </a:r>
            <a:endParaRPr lang="en-GB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-457200"/>
            <a:r>
              <a:rPr lang="en-GB" i="0" u="none" strike="noStrike" dirty="0" err="1"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Varusteet</a:t>
            </a:r>
            <a:endParaRPr lang="en-GB" i="0" u="none" strike="noStrike" dirty="0">
              <a:solidFill>
                <a:srgbClr val="0070C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-457200"/>
            <a:r>
              <a:rPr lang="en-GB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Mittaus</a:t>
            </a:r>
            <a:r>
              <a:rPr lang="en-GB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GB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</a:t>
            </a:r>
            <a:r>
              <a:rPr lang="en-GB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inventointitapahtumat</a:t>
            </a:r>
            <a:endParaRPr lang="en-GB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-457200"/>
            <a:r>
              <a:rPr lang="en-GB" i="0" u="none" strike="noStrike" dirty="0" err="1"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Luvat</a:t>
            </a:r>
            <a:endParaRPr lang="en-GB" i="0" u="none" strike="noStrike" dirty="0">
              <a:solidFill>
                <a:srgbClr val="0070C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lang="en-GB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b="1" i="0" u="none" strike="noStrike" dirty="0" err="1"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Tieverkon</a:t>
            </a:r>
            <a:r>
              <a:rPr lang="en-GB" b="1" i="0" u="none" strike="noStrike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b="1" i="0" u="none" strike="noStrike" dirty="0" err="1"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kunto</a:t>
            </a:r>
            <a:r>
              <a:rPr lang="en-GB" b="1" i="0" u="none" strike="noStrike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b="1" i="0" u="none" strike="noStrike" dirty="0" err="1"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omaisuuslajeittain</a:t>
            </a:r>
            <a:endParaRPr lang="en-GB" b="1" i="0" u="none" strike="noStrike" dirty="0">
              <a:solidFill>
                <a:srgbClr val="0070C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GB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1200"/>
              <a:buNone/>
            </a:pPr>
            <a:endParaRPr sz="60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1200"/>
              <a:buNone/>
            </a:pPr>
            <a:endParaRPr sz="6000" dirty="0">
              <a:solidFill>
                <a:srgbClr val="FF51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257" name="Google Shape;257;g1e6e1a9f304_0_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e6e1a9f304_0_0"/>
          <p:cNvSpPr txBox="1">
            <a:spLocks noGrp="1"/>
          </p:cNvSpPr>
          <p:nvPr>
            <p:ph type="body" idx="1"/>
          </p:nvPr>
        </p:nvSpPr>
        <p:spPr>
          <a:xfrm>
            <a:off x="0" y="-15875"/>
            <a:ext cx="5155800" cy="6737400"/>
          </a:xfrm>
          <a:prstGeom prst="rect">
            <a:avLst/>
          </a:prstGeom>
          <a:solidFill>
            <a:srgbClr val="0463AF"/>
          </a:solidFill>
          <a:ln>
            <a:noFill/>
          </a:ln>
        </p:spPr>
        <p:txBody>
          <a:bodyPr spcFirstLastPara="1" wrap="square" lIns="396000" tIns="1188000" rIns="396000" bIns="468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ahoma"/>
              <a:buNone/>
            </a:pPr>
            <a:r>
              <a:rPr lang="fi-FI" dirty="0"/>
              <a:t>Käyttötapaukset Meluesteet 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ahoma"/>
              <a:buNone/>
            </a:pPr>
            <a:endParaRPr lang="fi-FI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ahoma"/>
              <a:buNone/>
            </a:pPr>
            <a:r>
              <a:rPr lang="fi-FI" dirty="0"/>
              <a:t>Linkki raporttiin:</a:t>
            </a:r>
          </a:p>
          <a:p>
            <a:pPr marL="0" lvl="0" indent="0">
              <a:spcBef>
                <a:spcPts val="0"/>
              </a:spcBef>
            </a:pPr>
            <a:r>
              <a:rPr lang="fi-FI" dirty="0">
                <a:hlinkClick r:id="rId3"/>
              </a:rPr>
              <a:t>https://data.vaylapilvi.fi/#/workbooks/3036/views</a:t>
            </a:r>
            <a:endParaRPr lang="fi-FI" dirty="0"/>
          </a:p>
          <a:p>
            <a:pPr marL="0" lvl="0" indent="0">
              <a:spcBef>
                <a:spcPts val="0"/>
              </a:spcBef>
            </a:pPr>
            <a:endParaRPr lang="fi-FI" sz="14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ahoma"/>
              <a:buNone/>
            </a:pPr>
            <a:endParaRPr lang="fi-FI" dirty="0"/>
          </a:p>
        </p:txBody>
      </p:sp>
      <p:sp>
        <p:nvSpPr>
          <p:cNvPr id="256" name="Google Shape;256;g1e6e1a9f304_0_0"/>
          <p:cNvSpPr txBox="1">
            <a:spLocks noGrp="1"/>
          </p:cNvSpPr>
          <p:nvPr>
            <p:ph type="body" idx="2"/>
          </p:nvPr>
        </p:nvSpPr>
        <p:spPr>
          <a:xfrm>
            <a:off x="5156199" y="-914401"/>
            <a:ext cx="7159263" cy="7635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1188000" rIns="360000" bIns="720000" anchor="t" anchorCtr="0">
            <a:normAutofit lnSpcReduction="10000"/>
          </a:bodyPr>
          <a:lstStyle/>
          <a:p>
            <a:pPr marL="0" indent="0">
              <a:buNone/>
            </a:pPr>
            <a:r>
              <a:rPr lang="en-GB" sz="86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Meluesteet</a:t>
            </a:r>
            <a:endParaRPr lang="en-GB" sz="86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dirty="0" err="1"/>
              <a:t>Voin</a:t>
            </a:r>
            <a:r>
              <a:rPr lang="en-GB" dirty="0"/>
              <a:t> </a:t>
            </a:r>
            <a:r>
              <a:rPr lang="en-GB" dirty="0" err="1"/>
              <a:t>nähdä</a:t>
            </a:r>
            <a:r>
              <a:rPr lang="en-GB" dirty="0"/>
              <a:t> </a:t>
            </a:r>
            <a:r>
              <a:rPr lang="en-GB" dirty="0" err="1"/>
              <a:t>meluesteiden</a:t>
            </a:r>
            <a:r>
              <a:rPr lang="en-GB" dirty="0"/>
              <a:t> </a:t>
            </a:r>
            <a:r>
              <a:rPr lang="en-GB" dirty="0" err="1"/>
              <a:t>sijainnit</a:t>
            </a:r>
            <a:r>
              <a:rPr lang="en-GB" dirty="0"/>
              <a:t> </a:t>
            </a:r>
            <a:r>
              <a:rPr lang="en-GB" dirty="0" err="1"/>
              <a:t>kartalla</a:t>
            </a:r>
            <a:endParaRPr lang="en-GB" dirty="0"/>
          </a:p>
          <a:p>
            <a:r>
              <a:rPr lang="en-GB" dirty="0" err="1"/>
              <a:t>Voin</a:t>
            </a:r>
            <a:r>
              <a:rPr lang="en-GB" dirty="0"/>
              <a:t> </a:t>
            </a:r>
            <a:r>
              <a:rPr lang="en-GB" dirty="0" err="1"/>
              <a:t>nähdä</a:t>
            </a:r>
            <a:r>
              <a:rPr lang="en-GB" dirty="0"/>
              <a:t> </a:t>
            </a:r>
            <a:r>
              <a:rPr lang="en-GB" dirty="0" err="1"/>
              <a:t>meluesteiden</a:t>
            </a:r>
            <a:r>
              <a:rPr lang="en-GB" dirty="0"/>
              <a:t> </a:t>
            </a:r>
            <a:r>
              <a:rPr lang="en-GB" dirty="0" err="1"/>
              <a:t>määrät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kunnot</a:t>
            </a:r>
            <a:endParaRPr lang="en-GB" dirty="0"/>
          </a:p>
          <a:p>
            <a:r>
              <a:rPr lang="en-GB" dirty="0" err="1"/>
              <a:t>Meluesteiden</a:t>
            </a:r>
            <a:r>
              <a:rPr lang="en-GB" dirty="0"/>
              <a:t> </a:t>
            </a:r>
            <a:r>
              <a:rPr lang="en-GB" dirty="0" err="1"/>
              <a:t>ominaisuudet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tiedot</a:t>
            </a:r>
            <a:r>
              <a:rPr lang="en-GB" dirty="0"/>
              <a:t> </a:t>
            </a:r>
            <a:r>
              <a:rPr lang="en-GB" dirty="0" err="1"/>
              <a:t>taulukkomuodossa</a:t>
            </a:r>
            <a:endParaRPr lang="en-GB" dirty="0"/>
          </a:p>
          <a:p>
            <a:pPr marL="50800" indent="0">
              <a:buNone/>
            </a:pPr>
            <a:endParaRPr lang="en-GB" dirty="0"/>
          </a:p>
          <a:p>
            <a:pPr marL="50800" indent="0">
              <a:buNone/>
            </a:pPr>
            <a:r>
              <a:rPr lang="en-GB" b="1" dirty="0" err="1"/>
              <a:t>Lähdejärjestelmät</a:t>
            </a:r>
            <a:endParaRPr lang="en-GB" dirty="0"/>
          </a:p>
          <a:p>
            <a:r>
              <a:rPr lang="en-GB" dirty="0" err="1"/>
              <a:t>Tievelho</a:t>
            </a:r>
            <a:endParaRPr lang="en-GB" dirty="0"/>
          </a:p>
          <a:p>
            <a:r>
              <a:rPr lang="en-GB" dirty="0" err="1"/>
              <a:t>Taitorakennerekisteri</a:t>
            </a:r>
            <a:endParaRPr lang="fi-FI" sz="8000" dirty="0">
              <a:solidFill>
                <a:srgbClr val="0070C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GB" b="1" i="0" u="none" strike="noStrike" dirty="0">
              <a:solidFill>
                <a:srgbClr val="0070C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GB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1200"/>
              <a:buNone/>
            </a:pPr>
            <a:endParaRPr sz="60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1200"/>
              <a:buNone/>
            </a:pPr>
            <a:endParaRPr sz="6000" dirty="0">
              <a:solidFill>
                <a:srgbClr val="FF51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257" name="Google Shape;257;g1e6e1a9f304_0_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12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4736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>
          <a:extLst>
            <a:ext uri="{FF2B5EF4-FFF2-40B4-BE49-F238E27FC236}">
              <a16:creationId xmlns:a16="http://schemas.microsoft.com/office/drawing/2014/main" id="{A79A2D94-5647-8F55-160F-20314B1A5F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e6e1a9f304_0_0">
            <a:extLst>
              <a:ext uri="{FF2B5EF4-FFF2-40B4-BE49-F238E27FC236}">
                <a16:creationId xmlns:a16="http://schemas.microsoft.com/office/drawing/2014/main" id="{5433AFA7-2762-B922-4ABB-512326996C4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-15875"/>
            <a:ext cx="5155800" cy="6737400"/>
          </a:xfrm>
          <a:prstGeom prst="rect">
            <a:avLst/>
          </a:prstGeom>
          <a:solidFill>
            <a:srgbClr val="0463AF"/>
          </a:solidFill>
          <a:ln>
            <a:noFill/>
          </a:ln>
        </p:spPr>
        <p:txBody>
          <a:bodyPr spcFirstLastPara="1" wrap="square" lIns="396000" tIns="1188000" rIns="396000" bIns="468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ahoma"/>
              <a:buNone/>
            </a:pPr>
            <a:r>
              <a:rPr lang="fi-FI" dirty="0"/>
              <a:t>Käyttötapaukset Varusteet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ahoma"/>
              <a:buNone/>
            </a:pPr>
            <a:endParaRPr lang="fi-FI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ahoma"/>
              <a:buNone/>
            </a:pPr>
            <a:r>
              <a:rPr lang="fi-FI" dirty="0"/>
              <a:t>Linkki raporttiin:</a:t>
            </a:r>
          </a:p>
          <a:p>
            <a:pPr marL="0" lvl="0" indent="0">
              <a:spcBef>
                <a:spcPts val="0"/>
              </a:spcBef>
            </a:pPr>
            <a:r>
              <a:rPr lang="fi-FI" dirty="0">
                <a:hlinkClick r:id="rId3"/>
              </a:rPr>
              <a:t>https://data.vaylapilvi.fi/#/workbooks/2007/views</a:t>
            </a:r>
            <a:endParaRPr lang="fi-FI" dirty="0"/>
          </a:p>
          <a:p>
            <a:pPr marL="0" lvl="0" indent="0">
              <a:spcBef>
                <a:spcPts val="0"/>
              </a:spcBef>
            </a:pPr>
            <a:endParaRPr lang="fi-FI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ahoma"/>
              <a:buNone/>
            </a:pPr>
            <a:endParaRPr lang="fi-FI" dirty="0"/>
          </a:p>
        </p:txBody>
      </p:sp>
      <p:sp>
        <p:nvSpPr>
          <p:cNvPr id="256" name="Google Shape;256;g1e6e1a9f304_0_0">
            <a:extLst>
              <a:ext uri="{FF2B5EF4-FFF2-40B4-BE49-F238E27FC236}">
                <a16:creationId xmlns:a16="http://schemas.microsoft.com/office/drawing/2014/main" id="{D9A4D822-571E-4A3C-C450-3EB2AD175DD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156199" y="-914401"/>
            <a:ext cx="7159263" cy="7635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1188000" rIns="360000" bIns="720000" anchor="t" anchorCtr="0">
            <a:normAutofit fontScale="40000" lnSpcReduction="20000"/>
          </a:bodyPr>
          <a:lstStyle/>
          <a:p>
            <a:pPr marL="0" indent="0">
              <a:buNone/>
            </a:pPr>
            <a:r>
              <a:rPr lang="en-GB" sz="86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Varusteet</a:t>
            </a:r>
            <a:endParaRPr lang="en-GB" sz="86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0800" indent="0">
              <a:lnSpc>
                <a:spcPct val="120000"/>
              </a:lnSpc>
              <a:buNone/>
            </a:pPr>
            <a:r>
              <a:rPr lang="en-GB" b="1" dirty="0" err="1"/>
              <a:t>Pistemäiset</a:t>
            </a:r>
            <a:r>
              <a:rPr lang="en-GB" b="1" dirty="0"/>
              <a:t> </a:t>
            </a:r>
            <a:r>
              <a:rPr lang="en-GB" b="1" dirty="0" err="1"/>
              <a:t>varusteet</a:t>
            </a:r>
            <a:endParaRPr lang="en-GB" dirty="0"/>
          </a:p>
          <a:p>
            <a:pPr>
              <a:lnSpc>
                <a:spcPct val="120000"/>
              </a:lnSpc>
            </a:pPr>
            <a:r>
              <a:rPr lang="en-GB" dirty="0" err="1"/>
              <a:t>Pistemäiset</a:t>
            </a:r>
            <a:r>
              <a:rPr lang="en-GB" dirty="0"/>
              <a:t> </a:t>
            </a:r>
            <a:r>
              <a:rPr lang="en-GB" dirty="0" err="1"/>
              <a:t>varusteet</a:t>
            </a:r>
            <a:r>
              <a:rPr lang="en-GB" dirty="0"/>
              <a:t> = </a:t>
            </a:r>
            <a:r>
              <a:rPr lang="en-GB" dirty="0" err="1"/>
              <a:t>Kaivot</a:t>
            </a:r>
            <a:r>
              <a:rPr lang="en-GB" dirty="0"/>
              <a:t>, </a:t>
            </a:r>
            <a:r>
              <a:rPr lang="en-GB" dirty="0" err="1"/>
              <a:t>Liikennemerkit</a:t>
            </a:r>
            <a:r>
              <a:rPr lang="en-GB" dirty="0"/>
              <a:t>, </a:t>
            </a:r>
            <a:r>
              <a:rPr lang="en-GB" dirty="0" err="1"/>
              <a:t>Portaalit</a:t>
            </a:r>
            <a:r>
              <a:rPr lang="en-GB" dirty="0"/>
              <a:t>, Portaat, </a:t>
            </a:r>
            <a:r>
              <a:rPr lang="en-GB" dirty="0" err="1"/>
              <a:t>Puomit</a:t>
            </a:r>
            <a:r>
              <a:rPr lang="en-GB" dirty="0"/>
              <a:t>, </a:t>
            </a:r>
            <a:r>
              <a:rPr lang="en-GB" dirty="0" err="1"/>
              <a:t>Pylväät</a:t>
            </a:r>
            <a:r>
              <a:rPr lang="en-GB" dirty="0"/>
              <a:t>, </a:t>
            </a:r>
            <a:r>
              <a:rPr lang="en-GB" dirty="0" err="1"/>
              <a:t>Rumpuputket</a:t>
            </a:r>
            <a:r>
              <a:rPr lang="en-GB" dirty="0"/>
              <a:t>, Tienvarsikalusteet</a:t>
            </a:r>
            <a:br>
              <a:rPr lang="en-GB" dirty="0"/>
            </a:br>
            <a:endParaRPr lang="en-GB" dirty="0"/>
          </a:p>
          <a:p>
            <a:pPr marL="50800" indent="0">
              <a:lnSpc>
                <a:spcPct val="120000"/>
              </a:lnSpc>
              <a:buNone/>
            </a:pPr>
            <a:r>
              <a:rPr lang="en-GB" b="1" dirty="0" err="1"/>
              <a:t>Esim</a:t>
            </a:r>
            <a:r>
              <a:rPr lang="en-GB" b="1" dirty="0"/>
              <a:t>. </a:t>
            </a:r>
            <a:r>
              <a:rPr lang="en-GB" b="1" dirty="0" err="1"/>
              <a:t>Pistemäiset</a:t>
            </a:r>
            <a:r>
              <a:rPr lang="en-GB" b="1" dirty="0"/>
              <a:t> </a:t>
            </a:r>
            <a:r>
              <a:rPr lang="en-GB" b="1" dirty="0" err="1"/>
              <a:t>varusteet</a:t>
            </a:r>
            <a:r>
              <a:rPr lang="en-GB" b="1" dirty="0"/>
              <a:t> - </a:t>
            </a:r>
            <a:r>
              <a:rPr lang="en-GB" b="1" dirty="0" err="1"/>
              <a:t>Liikennemerkit</a:t>
            </a:r>
            <a:endParaRPr lang="en-GB" b="1" dirty="0"/>
          </a:p>
          <a:p>
            <a:pPr>
              <a:lnSpc>
                <a:spcPct val="120000"/>
              </a:lnSpc>
            </a:pPr>
            <a:r>
              <a:rPr lang="en-GB" dirty="0" err="1"/>
              <a:t>Liikennemerkkien</a:t>
            </a:r>
            <a:r>
              <a:rPr lang="en-GB" dirty="0"/>
              <a:t> </a:t>
            </a:r>
            <a:r>
              <a:rPr lang="en-GB" dirty="0" err="1"/>
              <a:t>lukumäärät</a:t>
            </a:r>
            <a:r>
              <a:rPr lang="en-GB" dirty="0"/>
              <a:t> </a:t>
            </a:r>
            <a:r>
              <a:rPr lang="en-GB" dirty="0" err="1"/>
              <a:t>kiinnitystavan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tyypin</a:t>
            </a:r>
            <a:r>
              <a:rPr lang="en-GB" dirty="0"/>
              <a:t> </a:t>
            </a:r>
            <a:r>
              <a:rPr lang="en-GB" dirty="0" err="1"/>
              <a:t>mukaan</a:t>
            </a:r>
            <a:endParaRPr lang="en-GB" dirty="0"/>
          </a:p>
          <a:p>
            <a:pPr>
              <a:lnSpc>
                <a:spcPct val="120000"/>
              </a:lnSpc>
            </a:pPr>
            <a:r>
              <a:rPr lang="en-GB" dirty="0" err="1"/>
              <a:t>Liikennemerkkien</a:t>
            </a:r>
            <a:r>
              <a:rPr lang="en-GB" dirty="0"/>
              <a:t> </a:t>
            </a:r>
            <a:r>
              <a:rPr lang="en-GB" dirty="0" err="1"/>
              <a:t>lukumäärät</a:t>
            </a:r>
            <a:r>
              <a:rPr lang="en-GB" dirty="0"/>
              <a:t> </a:t>
            </a:r>
            <a:r>
              <a:rPr lang="en-GB" dirty="0" err="1"/>
              <a:t>kuntoluokittain</a:t>
            </a:r>
            <a:endParaRPr lang="en-GB" dirty="0"/>
          </a:p>
          <a:p>
            <a:pPr>
              <a:lnSpc>
                <a:spcPct val="120000"/>
              </a:lnSpc>
            </a:pPr>
            <a:r>
              <a:rPr lang="en-GB" dirty="0" err="1"/>
              <a:t>Ajoradalla</a:t>
            </a:r>
            <a:r>
              <a:rPr lang="en-GB" dirty="0"/>
              <a:t>/</a:t>
            </a:r>
            <a:r>
              <a:rPr lang="en-GB" dirty="0" err="1"/>
              <a:t>tiellä</a:t>
            </a:r>
            <a:r>
              <a:rPr lang="en-GB" dirty="0"/>
              <a:t> </a:t>
            </a:r>
            <a:r>
              <a:rPr lang="en-GB" dirty="0" err="1"/>
              <a:t>olevien</a:t>
            </a:r>
            <a:r>
              <a:rPr lang="en-GB" dirty="0"/>
              <a:t> </a:t>
            </a:r>
            <a:r>
              <a:rPr lang="en-GB" dirty="0" err="1"/>
              <a:t>liikennemerkkien</a:t>
            </a:r>
            <a:r>
              <a:rPr lang="en-GB" dirty="0"/>
              <a:t> </a:t>
            </a:r>
            <a:r>
              <a:rPr lang="en-GB" dirty="0" err="1"/>
              <a:t>ominaisuudet</a:t>
            </a:r>
            <a:endParaRPr lang="en-GB" dirty="0"/>
          </a:p>
          <a:p>
            <a:pPr>
              <a:lnSpc>
                <a:spcPct val="120000"/>
              </a:lnSpc>
            </a:pPr>
            <a:r>
              <a:rPr lang="en-GB" dirty="0" err="1"/>
              <a:t>Kuntoluokat</a:t>
            </a:r>
            <a:r>
              <a:rPr lang="en-GB" dirty="0"/>
              <a:t> </a:t>
            </a:r>
            <a:r>
              <a:rPr lang="en-GB" dirty="0" err="1"/>
              <a:t>kartalla</a:t>
            </a:r>
            <a:endParaRPr lang="en-GB" dirty="0"/>
          </a:p>
          <a:p>
            <a:pPr marL="50800" indent="0">
              <a:lnSpc>
                <a:spcPct val="120000"/>
              </a:lnSpc>
              <a:buNone/>
            </a:pPr>
            <a:endParaRPr lang="en-GB" b="1" dirty="0"/>
          </a:p>
          <a:p>
            <a:pPr marL="50800" indent="0">
              <a:lnSpc>
                <a:spcPct val="120000"/>
              </a:lnSpc>
              <a:buNone/>
            </a:pPr>
            <a:r>
              <a:rPr lang="en-GB" b="1" dirty="0" err="1"/>
              <a:t>Välimäiset</a:t>
            </a:r>
            <a:r>
              <a:rPr lang="en-GB" b="1" dirty="0"/>
              <a:t> </a:t>
            </a:r>
            <a:r>
              <a:rPr lang="en-GB" b="1" dirty="0" err="1"/>
              <a:t>varusteet</a:t>
            </a:r>
            <a:endParaRPr lang="en-GB" dirty="0"/>
          </a:p>
          <a:p>
            <a:pPr>
              <a:lnSpc>
                <a:spcPct val="120000"/>
              </a:lnSpc>
            </a:pPr>
            <a:r>
              <a:rPr lang="en-GB" dirty="0" err="1"/>
              <a:t>Välimäiset</a:t>
            </a:r>
            <a:r>
              <a:rPr lang="en-GB" dirty="0"/>
              <a:t> </a:t>
            </a:r>
            <a:r>
              <a:rPr lang="en-GB" dirty="0" err="1"/>
              <a:t>varusteet</a:t>
            </a:r>
            <a:r>
              <a:rPr lang="en-GB" dirty="0"/>
              <a:t> = </a:t>
            </a:r>
            <a:r>
              <a:rPr lang="en-GB" dirty="0" err="1"/>
              <a:t>Aidat</a:t>
            </a:r>
            <a:r>
              <a:rPr lang="en-GB" dirty="0"/>
              <a:t>, </a:t>
            </a:r>
            <a:r>
              <a:rPr lang="en-GB" dirty="0" err="1"/>
              <a:t>Kaiteet</a:t>
            </a:r>
            <a:r>
              <a:rPr lang="en-GB" dirty="0"/>
              <a:t>, </a:t>
            </a:r>
            <a:r>
              <a:rPr lang="en-GB" dirty="0" err="1"/>
              <a:t>Putket,johdot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kaapelit</a:t>
            </a:r>
            <a:r>
              <a:rPr lang="en-GB" dirty="0"/>
              <a:t>, </a:t>
            </a:r>
            <a:r>
              <a:rPr lang="en-GB" dirty="0" err="1"/>
              <a:t>Reunapaalut</a:t>
            </a:r>
            <a:r>
              <a:rPr lang="en-GB" dirty="0"/>
              <a:t>, </a:t>
            </a:r>
            <a:r>
              <a:rPr lang="en-GB" dirty="0" err="1"/>
              <a:t>Reunatuet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Valaistukset</a:t>
            </a:r>
            <a:endParaRPr lang="en-GB" dirty="0"/>
          </a:p>
          <a:p>
            <a:pPr marL="50800" indent="0">
              <a:lnSpc>
                <a:spcPct val="120000"/>
              </a:lnSpc>
              <a:buNone/>
            </a:pPr>
            <a:r>
              <a:rPr lang="en-GB" b="1" dirty="0" err="1"/>
              <a:t>Esim</a:t>
            </a:r>
            <a:r>
              <a:rPr lang="en-GB" b="1" dirty="0"/>
              <a:t>. </a:t>
            </a:r>
            <a:r>
              <a:rPr lang="en-GB" b="1" dirty="0" err="1"/>
              <a:t>Välimäiset</a:t>
            </a:r>
            <a:r>
              <a:rPr lang="en-GB" b="1" dirty="0"/>
              <a:t> </a:t>
            </a:r>
            <a:r>
              <a:rPr lang="en-GB" b="1" dirty="0" err="1"/>
              <a:t>varusteet</a:t>
            </a:r>
            <a:r>
              <a:rPr lang="en-GB" b="1" dirty="0"/>
              <a:t> - </a:t>
            </a:r>
            <a:r>
              <a:rPr lang="en-GB" b="1" dirty="0" err="1"/>
              <a:t>Aidat</a:t>
            </a:r>
            <a:endParaRPr lang="en-GB" b="1" dirty="0"/>
          </a:p>
          <a:p>
            <a:pPr>
              <a:lnSpc>
                <a:spcPct val="120000"/>
              </a:lnSpc>
            </a:pPr>
            <a:r>
              <a:rPr lang="en-GB" dirty="0" err="1"/>
              <a:t>Mikä</a:t>
            </a:r>
            <a:r>
              <a:rPr lang="en-GB" dirty="0"/>
              <a:t> on </a:t>
            </a:r>
            <a:r>
              <a:rPr lang="en-GB" dirty="0" err="1"/>
              <a:t>aitojen</a:t>
            </a:r>
            <a:r>
              <a:rPr lang="en-GB" dirty="0"/>
              <a:t> </a:t>
            </a:r>
            <a:r>
              <a:rPr lang="en-GB" dirty="0" err="1"/>
              <a:t>kuntoluokka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tyyppi</a:t>
            </a:r>
            <a:r>
              <a:rPr lang="en-GB" dirty="0"/>
              <a:t>?</a:t>
            </a:r>
          </a:p>
          <a:p>
            <a:pPr>
              <a:lnSpc>
                <a:spcPct val="120000"/>
              </a:lnSpc>
            </a:pPr>
            <a:r>
              <a:rPr lang="en-GB" dirty="0" err="1"/>
              <a:t>Mistä</a:t>
            </a:r>
            <a:r>
              <a:rPr lang="en-GB" dirty="0"/>
              <a:t> </a:t>
            </a:r>
            <a:r>
              <a:rPr lang="en-GB" dirty="0" err="1"/>
              <a:t>materiaaleista</a:t>
            </a:r>
            <a:r>
              <a:rPr lang="en-GB" dirty="0"/>
              <a:t> </a:t>
            </a:r>
            <a:r>
              <a:rPr lang="en-GB" dirty="0" err="1"/>
              <a:t>aidat</a:t>
            </a:r>
            <a:r>
              <a:rPr lang="en-GB" dirty="0"/>
              <a:t> on </a:t>
            </a:r>
            <a:r>
              <a:rPr lang="en-GB" dirty="0" err="1"/>
              <a:t>rakennettu</a:t>
            </a:r>
            <a:r>
              <a:rPr lang="en-GB" dirty="0"/>
              <a:t>?</a:t>
            </a:r>
          </a:p>
          <a:p>
            <a:pPr>
              <a:lnSpc>
                <a:spcPct val="120000"/>
              </a:lnSpc>
            </a:pPr>
            <a:r>
              <a:rPr lang="en-GB" dirty="0" err="1"/>
              <a:t>Missä</a:t>
            </a:r>
            <a:r>
              <a:rPr lang="en-GB" dirty="0"/>
              <a:t> </a:t>
            </a:r>
            <a:r>
              <a:rPr lang="en-GB" dirty="0" err="1"/>
              <a:t>aidat</a:t>
            </a:r>
            <a:r>
              <a:rPr lang="en-GB" dirty="0"/>
              <a:t> </a:t>
            </a:r>
            <a:r>
              <a:rPr lang="en-GB" dirty="0" err="1"/>
              <a:t>sijaitsevat</a:t>
            </a:r>
            <a:r>
              <a:rPr lang="en-GB" dirty="0"/>
              <a:t> </a:t>
            </a:r>
            <a:r>
              <a:rPr lang="en-GB" dirty="0" err="1"/>
              <a:t>kartalla</a:t>
            </a:r>
            <a:r>
              <a:rPr lang="en-GB" dirty="0"/>
              <a:t>?</a:t>
            </a:r>
          </a:p>
          <a:p>
            <a:pPr>
              <a:lnSpc>
                <a:spcPct val="120000"/>
              </a:lnSpc>
            </a:pPr>
            <a:r>
              <a:rPr lang="en-GB" dirty="0" err="1"/>
              <a:t>Aitojen</a:t>
            </a:r>
            <a:r>
              <a:rPr lang="en-GB" dirty="0"/>
              <a:t> </a:t>
            </a:r>
            <a:r>
              <a:rPr lang="en-GB" dirty="0" err="1"/>
              <a:t>ominaisuudet</a:t>
            </a:r>
            <a:r>
              <a:rPr lang="en-GB" dirty="0"/>
              <a:t>/</a:t>
            </a:r>
            <a:r>
              <a:rPr lang="en-GB" dirty="0" err="1"/>
              <a:t>tiedot</a:t>
            </a:r>
            <a:r>
              <a:rPr lang="en-GB" dirty="0"/>
              <a:t> </a:t>
            </a:r>
            <a:r>
              <a:rPr lang="en-GB" dirty="0" err="1"/>
              <a:t>luettelomuodossa</a:t>
            </a:r>
            <a:endParaRPr lang="en-GB" dirty="0"/>
          </a:p>
          <a:p>
            <a:pPr marL="50800" indent="0">
              <a:buNone/>
            </a:pPr>
            <a:endParaRPr lang="en-GB" dirty="0"/>
          </a:p>
          <a:p>
            <a:pPr marL="0" indent="0">
              <a:buNone/>
            </a:pPr>
            <a:endParaRPr lang="en-GB" b="1" i="0" u="none" strike="noStrike" dirty="0">
              <a:solidFill>
                <a:srgbClr val="0070C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GB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1200"/>
              <a:buNone/>
            </a:pPr>
            <a:endParaRPr sz="60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1200"/>
              <a:buNone/>
            </a:pPr>
            <a:endParaRPr sz="6000" dirty="0">
              <a:solidFill>
                <a:srgbClr val="FF51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257" name="Google Shape;257;g1e6e1a9f304_0_0">
            <a:extLst>
              <a:ext uri="{FF2B5EF4-FFF2-40B4-BE49-F238E27FC236}">
                <a16:creationId xmlns:a16="http://schemas.microsoft.com/office/drawing/2014/main" id="{22E96C88-F0F6-0CF0-8FEB-AE8764FCEB9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13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98562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>
          <a:extLst>
            <a:ext uri="{FF2B5EF4-FFF2-40B4-BE49-F238E27FC236}">
              <a16:creationId xmlns:a16="http://schemas.microsoft.com/office/drawing/2014/main" id="{9B7C06D9-7EEF-A6BA-1891-EFBF535B53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e6e1a9f304_0_0">
            <a:extLst>
              <a:ext uri="{FF2B5EF4-FFF2-40B4-BE49-F238E27FC236}">
                <a16:creationId xmlns:a16="http://schemas.microsoft.com/office/drawing/2014/main" id="{85CE23C3-81A7-62CA-72AF-A858808D2D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-15875"/>
            <a:ext cx="5155800" cy="6737400"/>
          </a:xfrm>
          <a:prstGeom prst="rect">
            <a:avLst/>
          </a:prstGeom>
          <a:solidFill>
            <a:srgbClr val="0463AF"/>
          </a:solidFill>
          <a:ln>
            <a:noFill/>
          </a:ln>
        </p:spPr>
        <p:txBody>
          <a:bodyPr spcFirstLastPara="1" wrap="square" lIns="396000" tIns="1188000" rIns="396000" bIns="468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ahoma"/>
              <a:buNone/>
            </a:pPr>
            <a:r>
              <a:rPr lang="fi-FI" dirty="0"/>
              <a:t>Käyttötapaukset Mittaus- ja inventointitapahtumat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ahoma"/>
              <a:buNone/>
            </a:pPr>
            <a:endParaRPr lang="fi-FI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ahoma"/>
              <a:buNone/>
            </a:pPr>
            <a:r>
              <a:rPr lang="fi-FI" dirty="0"/>
              <a:t>Linkki raporttiin – Tulossa </a:t>
            </a:r>
            <a:endParaRPr lang="fi-FI" sz="14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ahoma"/>
              <a:buNone/>
            </a:pPr>
            <a:endParaRPr lang="fi-FI" dirty="0"/>
          </a:p>
        </p:txBody>
      </p:sp>
      <p:sp>
        <p:nvSpPr>
          <p:cNvPr id="256" name="Google Shape;256;g1e6e1a9f304_0_0">
            <a:extLst>
              <a:ext uri="{FF2B5EF4-FFF2-40B4-BE49-F238E27FC236}">
                <a16:creationId xmlns:a16="http://schemas.microsoft.com/office/drawing/2014/main" id="{99B36EC8-2620-5F9E-6397-3F2C840CA7BA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156199" y="-914401"/>
            <a:ext cx="7159263" cy="7635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1188000" rIns="360000" bIns="720000" anchor="t" anchorCtr="0">
            <a:normAutofit fontScale="92500" lnSpcReduction="20000"/>
          </a:bodyPr>
          <a:lstStyle/>
          <a:p>
            <a:pPr marL="0" indent="0">
              <a:buNone/>
            </a:pPr>
            <a:r>
              <a:rPr lang="en-GB" sz="86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Mittaus</a:t>
            </a:r>
            <a:r>
              <a:rPr lang="en-GB" sz="8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GB" sz="86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</a:t>
            </a:r>
            <a:r>
              <a:rPr lang="en-GB" sz="8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86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inventointitapahtumat</a:t>
            </a:r>
            <a:endParaRPr lang="en-GB" sz="86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dirty="0" err="1"/>
              <a:t>tieverkolla</a:t>
            </a:r>
            <a:r>
              <a:rPr lang="en-GB" dirty="0"/>
              <a:t> </a:t>
            </a:r>
            <a:r>
              <a:rPr lang="en-GB" dirty="0" err="1"/>
              <a:t>tapahtuvat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tapahtuneet</a:t>
            </a:r>
            <a:r>
              <a:rPr lang="en-GB" dirty="0"/>
              <a:t> </a:t>
            </a:r>
            <a:r>
              <a:rPr lang="en-GB" dirty="0" err="1"/>
              <a:t>inventoinnit</a:t>
            </a:r>
            <a:endParaRPr lang="en-GB" dirty="0"/>
          </a:p>
          <a:p>
            <a:r>
              <a:rPr lang="en-GB" dirty="0" err="1"/>
              <a:t>inventointien</a:t>
            </a:r>
            <a:r>
              <a:rPr lang="en-GB" dirty="0"/>
              <a:t> </a:t>
            </a:r>
            <a:r>
              <a:rPr lang="en-GB" dirty="0" err="1"/>
              <a:t>sisällöt</a:t>
            </a:r>
            <a:r>
              <a:rPr lang="en-GB" dirty="0"/>
              <a:t>, </a:t>
            </a:r>
            <a:r>
              <a:rPr lang="en-GB" dirty="0" err="1"/>
              <a:t>sijainnit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mahdollisesti</a:t>
            </a:r>
            <a:r>
              <a:rPr lang="en-GB" dirty="0"/>
              <a:t> </a:t>
            </a:r>
            <a:r>
              <a:rPr lang="en-GB" dirty="0" err="1"/>
              <a:t>käytetyt</a:t>
            </a:r>
            <a:r>
              <a:rPr lang="en-GB" dirty="0"/>
              <a:t> </a:t>
            </a:r>
            <a:r>
              <a:rPr lang="en-GB" dirty="0" err="1"/>
              <a:t>menetelmät</a:t>
            </a:r>
            <a:endParaRPr lang="en-GB" dirty="0"/>
          </a:p>
          <a:p>
            <a:r>
              <a:rPr lang="en-GB" dirty="0" err="1"/>
              <a:t>missä</a:t>
            </a:r>
            <a:r>
              <a:rPr lang="en-GB" dirty="0"/>
              <a:t> </a:t>
            </a:r>
            <a:r>
              <a:rPr lang="en-GB" dirty="0" err="1"/>
              <a:t>inventointeja</a:t>
            </a:r>
            <a:r>
              <a:rPr lang="en-GB" dirty="0"/>
              <a:t> on </a:t>
            </a:r>
            <a:r>
              <a:rPr lang="en-GB" dirty="0" err="1"/>
              <a:t>tehty</a:t>
            </a:r>
            <a:r>
              <a:rPr lang="en-GB" dirty="0"/>
              <a:t>, </a:t>
            </a:r>
            <a:r>
              <a:rPr lang="en-GB" dirty="0" err="1"/>
              <a:t>mitä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miten</a:t>
            </a:r>
            <a:r>
              <a:rPr lang="en-GB" dirty="0"/>
              <a:t> on </a:t>
            </a:r>
            <a:r>
              <a:rPr lang="en-GB" dirty="0" err="1"/>
              <a:t>inventoitu</a:t>
            </a:r>
            <a:r>
              <a:rPr lang="en-GB" dirty="0"/>
              <a:t>, </a:t>
            </a:r>
            <a:r>
              <a:rPr lang="en-GB" dirty="0" err="1"/>
              <a:t>sekä</a:t>
            </a:r>
            <a:r>
              <a:rPr lang="en-GB" dirty="0"/>
              <a:t> </a:t>
            </a:r>
            <a:r>
              <a:rPr lang="en-GB" dirty="0" err="1"/>
              <a:t>missä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ole </a:t>
            </a:r>
            <a:r>
              <a:rPr lang="en-GB" dirty="0" err="1"/>
              <a:t>tehty</a:t>
            </a:r>
            <a:endParaRPr lang="en-GB" dirty="0"/>
          </a:p>
          <a:p>
            <a:r>
              <a:rPr lang="en-GB" dirty="0" err="1"/>
              <a:t>milloin</a:t>
            </a:r>
            <a:r>
              <a:rPr lang="en-GB" dirty="0"/>
              <a:t> </a:t>
            </a:r>
            <a:r>
              <a:rPr lang="en-GB" dirty="0" err="1"/>
              <a:t>inventointi</a:t>
            </a:r>
            <a:r>
              <a:rPr lang="en-GB" dirty="0"/>
              <a:t> on </a:t>
            </a:r>
            <a:r>
              <a:rPr lang="en-GB" dirty="0" err="1"/>
              <a:t>tehty</a:t>
            </a:r>
            <a:r>
              <a:rPr lang="en-GB" dirty="0"/>
              <a:t> tai </a:t>
            </a:r>
            <a:r>
              <a:rPr lang="en-GB" dirty="0" err="1"/>
              <a:t>kuinka</a:t>
            </a:r>
            <a:r>
              <a:rPr lang="en-GB" dirty="0"/>
              <a:t> </a:t>
            </a:r>
            <a:r>
              <a:rPr lang="en-GB" dirty="0" err="1"/>
              <a:t>pitkä</a:t>
            </a:r>
            <a:r>
              <a:rPr lang="en-GB" dirty="0"/>
              <a:t> </a:t>
            </a:r>
            <a:r>
              <a:rPr lang="en-GB" dirty="0" err="1"/>
              <a:t>aika</a:t>
            </a:r>
            <a:r>
              <a:rPr lang="en-GB" dirty="0"/>
              <a:t> on </a:t>
            </a:r>
            <a:r>
              <a:rPr lang="en-GB" dirty="0" err="1"/>
              <a:t>edellisestä</a:t>
            </a:r>
            <a:r>
              <a:rPr lang="en-GB" dirty="0"/>
              <a:t> </a:t>
            </a:r>
            <a:r>
              <a:rPr lang="en-GB" dirty="0" err="1"/>
              <a:t>inventoinnista</a:t>
            </a:r>
            <a:endParaRPr lang="en-GB" dirty="0"/>
          </a:p>
          <a:p>
            <a:pPr marL="0" indent="0">
              <a:buNone/>
            </a:pPr>
            <a:endParaRPr lang="en-GB" b="1" i="0" u="none" strike="noStrike" dirty="0">
              <a:solidFill>
                <a:srgbClr val="0070C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GB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1200"/>
              <a:buNone/>
            </a:pPr>
            <a:endParaRPr sz="60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1200"/>
              <a:buNone/>
            </a:pPr>
            <a:endParaRPr sz="6000" dirty="0">
              <a:solidFill>
                <a:srgbClr val="FF51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257" name="Google Shape;257;g1e6e1a9f304_0_0">
            <a:extLst>
              <a:ext uri="{FF2B5EF4-FFF2-40B4-BE49-F238E27FC236}">
                <a16:creationId xmlns:a16="http://schemas.microsoft.com/office/drawing/2014/main" id="{71511C9A-74D9-FC41-C265-4CAC81AFFFD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14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91344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>
          <a:extLst>
            <a:ext uri="{FF2B5EF4-FFF2-40B4-BE49-F238E27FC236}">
              <a16:creationId xmlns:a16="http://schemas.microsoft.com/office/drawing/2014/main" id="{E7A9737E-BFA1-3DCB-8F61-EE95C514BB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e6e1a9f304_0_0">
            <a:extLst>
              <a:ext uri="{FF2B5EF4-FFF2-40B4-BE49-F238E27FC236}">
                <a16:creationId xmlns:a16="http://schemas.microsoft.com/office/drawing/2014/main" id="{9DBD477B-40B5-5DA8-A24D-40D49DA3B74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-15875"/>
            <a:ext cx="5155800" cy="6737400"/>
          </a:xfrm>
          <a:prstGeom prst="rect">
            <a:avLst/>
          </a:prstGeom>
          <a:solidFill>
            <a:srgbClr val="0463AF"/>
          </a:solidFill>
          <a:ln>
            <a:noFill/>
          </a:ln>
        </p:spPr>
        <p:txBody>
          <a:bodyPr spcFirstLastPara="1" wrap="square" lIns="396000" tIns="1188000" rIns="396000" bIns="468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ahoma"/>
              <a:buNone/>
            </a:pPr>
            <a:r>
              <a:rPr lang="fi-FI" dirty="0"/>
              <a:t>Käyttötapaukset Luvat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ahoma"/>
              <a:buNone/>
            </a:pPr>
            <a:endParaRPr lang="fi-FI" dirty="0"/>
          </a:p>
          <a:p>
            <a:pPr marL="0" lvl="0" indent="0">
              <a:spcBef>
                <a:spcPts val="0"/>
              </a:spcBef>
            </a:pPr>
            <a:r>
              <a:rPr lang="fi-FI" dirty="0"/>
              <a:t>Linkki raporttiin – </a:t>
            </a:r>
            <a:r>
              <a:rPr lang="fi-FI" dirty="0">
                <a:hlinkClick r:id="rId3"/>
              </a:rPr>
              <a:t>https://data.vaylapilvi.fi/#/workbooks/3242/views</a:t>
            </a:r>
            <a:endParaRPr lang="fi-FI" dirty="0"/>
          </a:p>
          <a:p>
            <a:pPr marL="0" lvl="0" indent="0">
              <a:spcBef>
                <a:spcPts val="0"/>
              </a:spcBef>
            </a:pPr>
            <a:endParaRPr lang="fi-FI" dirty="0"/>
          </a:p>
        </p:txBody>
      </p:sp>
      <p:sp>
        <p:nvSpPr>
          <p:cNvPr id="256" name="Google Shape;256;g1e6e1a9f304_0_0">
            <a:extLst>
              <a:ext uri="{FF2B5EF4-FFF2-40B4-BE49-F238E27FC236}">
                <a16:creationId xmlns:a16="http://schemas.microsoft.com/office/drawing/2014/main" id="{E2555BB1-4C37-E886-1F73-F3C70AC6B20D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156199" y="-914401"/>
            <a:ext cx="7159263" cy="7635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1188000" rIns="360000" bIns="720000" anchor="t" anchorCtr="0">
            <a:normAutofit/>
          </a:bodyPr>
          <a:lstStyle/>
          <a:p>
            <a:pPr marL="0" indent="0">
              <a:buNone/>
            </a:pPr>
            <a:r>
              <a:rPr lang="en-GB" sz="86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Luvat</a:t>
            </a:r>
            <a:endParaRPr lang="en-GB" sz="86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dirty="0" err="1"/>
              <a:t>Voin</a:t>
            </a:r>
            <a:r>
              <a:rPr lang="en-GB" dirty="0"/>
              <a:t> </a:t>
            </a:r>
            <a:r>
              <a:rPr lang="en-GB" dirty="0" err="1"/>
              <a:t>nähdä</a:t>
            </a:r>
            <a:r>
              <a:rPr lang="en-GB" dirty="0"/>
              <a:t> </a:t>
            </a:r>
            <a:r>
              <a:rPr lang="en-GB" dirty="0" err="1"/>
              <a:t>luvallisten</a:t>
            </a:r>
            <a:r>
              <a:rPr lang="en-GB" dirty="0"/>
              <a:t> </a:t>
            </a:r>
            <a:r>
              <a:rPr lang="en-GB" dirty="0" err="1"/>
              <a:t>katu</a:t>
            </a:r>
            <a:r>
              <a:rPr lang="en-GB" dirty="0"/>
              <a:t>-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yksityistieliittymien</a:t>
            </a:r>
            <a:r>
              <a:rPr lang="en-GB" dirty="0"/>
              <a:t> </a:t>
            </a:r>
            <a:r>
              <a:rPr lang="en-GB" dirty="0" err="1"/>
              <a:t>määrän</a:t>
            </a:r>
            <a:endParaRPr lang="en-GB" dirty="0"/>
          </a:p>
          <a:p>
            <a:r>
              <a:rPr lang="en-GB" dirty="0" err="1"/>
              <a:t>Voin</a:t>
            </a:r>
            <a:r>
              <a:rPr lang="en-GB" dirty="0"/>
              <a:t> </a:t>
            </a:r>
            <a:r>
              <a:rPr lang="en-GB" dirty="0" err="1"/>
              <a:t>nähdä</a:t>
            </a:r>
            <a:r>
              <a:rPr lang="en-GB" dirty="0"/>
              <a:t> </a:t>
            </a:r>
            <a:r>
              <a:rPr lang="en-GB" dirty="0" err="1"/>
              <a:t>katu</a:t>
            </a:r>
            <a:r>
              <a:rPr lang="en-GB" dirty="0"/>
              <a:t>-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yksityistieliittymien</a:t>
            </a:r>
            <a:r>
              <a:rPr lang="en-GB" dirty="0"/>
              <a:t> </a:t>
            </a:r>
            <a:r>
              <a:rPr lang="en-GB" dirty="0" err="1"/>
              <a:t>määrän</a:t>
            </a:r>
            <a:endParaRPr lang="en-GB" dirty="0"/>
          </a:p>
          <a:p>
            <a:r>
              <a:rPr lang="en-GB" dirty="0" err="1"/>
              <a:t>Voin</a:t>
            </a:r>
            <a:r>
              <a:rPr lang="en-GB" dirty="0"/>
              <a:t> </a:t>
            </a:r>
            <a:r>
              <a:rPr lang="en-GB" dirty="0" err="1"/>
              <a:t>nähdä</a:t>
            </a:r>
            <a:r>
              <a:rPr lang="en-GB" dirty="0"/>
              <a:t> </a:t>
            </a:r>
            <a:r>
              <a:rPr lang="en-GB" dirty="0" err="1"/>
              <a:t>katu</a:t>
            </a:r>
            <a:r>
              <a:rPr lang="en-GB" dirty="0"/>
              <a:t>-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yksityistieliittymät</a:t>
            </a:r>
            <a:r>
              <a:rPr lang="en-GB" dirty="0"/>
              <a:t> </a:t>
            </a:r>
            <a:r>
              <a:rPr lang="en-GB" dirty="0" err="1"/>
              <a:t>kartalla</a:t>
            </a:r>
            <a:endParaRPr lang="en-GB" dirty="0"/>
          </a:p>
          <a:p>
            <a:r>
              <a:rPr lang="en-GB" dirty="0" err="1"/>
              <a:t>Voin</a:t>
            </a:r>
            <a:r>
              <a:rPr lang="en-GB" dirty="0"/>
              <a:t> </a:t>
            </a:r>
            <a:r>
              <a:rPr lang="en-GB" dirty="0" err="1"/>
              <a:t>nähdä</a:t>
            </a:r>
            <a:r>
              <a:rPr lang="en-GB" dirty="0"/>
              <a:t> </a:t>
            </a:r>
            <a:r>
              <a:rPr lang="en-GB" dirty="0" err="1"/>
              <a:t>katu</a:t>
            </a:r>
            <a:r>
              <a:rPr lang="en-GB" dirty="0"/>
              <a:t>-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yksityistieliittymien</a:t>
            </a:r>
            <a:r>
              <a:rPr lang="en-GB" dirty="0"/>
              <a:t> </a:t>
            </a:r>
            <a:r>
              <a:rPr lang="en-GB" dirty="0" err="1"/>
              <a:t>tietoja</a:t>
            </a:r>
            <a:r>
              <a:rPr lang="en-GB" dirty="0"/>
              <a:t> </a:t>
            </a:r>
            <a:r>
              <a:rPr lang="en-GB" dirty="0" err="1"/>
              <a:t>taulukossa</a:t>
            </a:r>
            <a:r>
              <a:rPr lang="en-GB" dirty="0"/>
              <a:t> (</a:t>
            </a:r>
            <a:r>
              <a:rPr lang="en-GB" dirty="0" err="1"/>
              <a:t>Esim</a:t>
            </a:r>
            <a:r>
              <a:rPr lang="en-GB" dirty="0"/>
              <a:t>. </a:t>
            </a:r>
            <a:r>
              <a:rPr lang="en-GB" dirty="0" err="1"/>
              <a:t>liittymän</a:t>
            </a:r>
            <a:r>
              <a:rPr lang="en-GB" dirty="0"/>
              <a:t> </a:t>
            </a:r>
            <a:r>
              <a:rPr lang="en-GB" dirty="0" err="1"/>
              <a:t>tyyppi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liittymän</a:t>
            </a:r>
            <a:r>
              <a:rPr lang="en-GB" dirty="0"/>
              <a:t> </a:t>
            </a:r>
            <a:r>
              <a:rPr lang="en-GB" dirty="0" err="1"/>
              <a:t>käyttötarkoitus</a:t>
            </a:r>
            <a:r>
              <a:rPr lang="en-GB" dirty="0"/>
              <a:t>)</a:t>
            </a:r>
          </a:p>
          <a:p>
            <a:pPr marL="50800" indent="0">
              <a:buNone/>
            </a:pPr>
            <a:endParaRPr lang="en-GB" dirty="0"/>
          </a:p>
          <a:p>
            <a:pPr marL="0" indent="0">
              <a:buNone/>
            </a:pPr>
            <a:endParaRPr lang="en-GB" b="1" i="0" u="none" strike="noStrike" dirty="0">
              <a:solidFill>
                <a:srgbClr val="0070C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GB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1200"/>
              <a:buNone/>
            </a:pPr>
            <a:endParaRPr sz="60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1200"/>
              <a:buNone/>
            </a:pPr>
            <a:endParaRPr sz="6000" dirty="0">
              <a:solidFill>
                <a:srgbClr val="FF51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257" name="Google Shape;257;g1e6e1a9f304_0_0">
            <a:extLst>
              <a:ext uri="{FF2B5EF4-FFF2-40B4-BE49-F238E27FC236}">
                <a16:creationId xmlns:a16="http://schemas.microsoft.com/office/drawing/2014/main" id="{36C87114-CE3E-2A0D-4E50-6F02C931B02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15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01886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>
          <a:extLst>
            <a:ext uri="{FF2B5EF4-FFF2-40B4-BE49-F238E27FC236}">
              <a16:creationId xmlns:a16="http://schemas.microsoft.com/office/drawing/2014/main" id="{DE529E5F-ABD8-1FC9-C0A6-77F7B5D466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e6e1a9f304_0_0">
            <a:extLst>
              <a:ext uri="{FF2B5EF4-FFF2-40B4-BE49-F238E27FC236}">
                <a16:creationId xmlns:a16="http://schemas.microsoft.com/office/drawing/2014/main" id="{FD2FB2D9-1382-AA6D-BC4D-327D6377F41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-15875"/>
            <a:ext cx="5155800" cy="6737400"/>
          </a:xfrm>
          <a:prstGeom prst="rect">
            <a:avLst/>
          </a:prstGeom>
          <a:solidFill>
            <a:srgbClr val="0463AF"/>
          </a:solidFill>
          <a:ln>
            <a:noFill/>
          </a:ln>
        </p:spPr>
        <p:txBody>
          <a:bodyPr spcFirstLastPara="1" wrap="square" lIns="396000" tIns="1188000" rIns="396000" bIns="468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ahoma"/>
              <a:buNone/>
            </a:pPr>
            <a:r>
              <a:rPr lang="fi-FI" dirty="0"/>
              <a:t>Käyttötapaukset Tieverkon kunto omaisuuslajeittain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ahoma"/>
              <a:buNone/>
            </a:pPr>
            <a:endParaRPr lang="fi-FI" dirty="0"/>
          </a:p>
          <a:p>
            <a:pPr marL="0" lvl="0" indent="0">
              <a:spcBef>
                <a:spcPts val="0"/>
              </a:spcBef>
            </a:pPr>
            <a:r>
              <a:rPr lang="fi-FI" dirty="0"/>
              <a:t>Linkki raporttiin – </a:t>
            </a:r>
            <a:r>
              <a:rPr lang="fi-FI" dirty="0">
                <a:hlinkClick r:id="rId3"/>
              </a:rPr>
              <a:t>https://data.vaylapilvi.fi/#/projects/557</a:t>
            </a:r>
            <a:endParaRPr lang="fi-FI" dirty="0"/>
          </a:p>
          <a:p>
            <a:pPr marL="0" lvl="0" indent="0">
              <a:spcBef>
                <a:spcPts val="0"/>
              </a:spcBef>
            </a:pPr>
            <a:endParaRPr lang="fi-FI" dirty="0"/>
          </a:p>
        </p:txBody>
      </p:sp>
      <p:sp>
        <p:nvSpPr>
          <p:cNvPr id="256" name="Google Shape;256;g1e6e1a9f304_0_0">
            <a:extLst>
              <a:ext uri="{FF2B5EF4-FFF2-40B4-BE49-F238E27FC236}">
                <a16:creationId xmlns:a16="http://schemas.microsoft.com/office/drawing/2014/main" id="{58F4E9C8-6895-3746-ADD2-F8B8317D0E0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156199" y="-914401"/>
            <a:ext cx="7159263" cy="7635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1188000" rIns="360000" bIns="720000" anchor="t" anchorCtr="0">
            <a:normAutofit fontScale="25000" lnSpcReduction="20000"/>
          </a:bodyPr>
          <a:lstStyle/>
          <a:p>
            <a:pPr marL="0" indent="0">
              <a:buNone/>
            </a:pPr>
            <a:r>
              <a:rPr lang="en-GB" sz="240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Tieverkon</a:t>
            </a:r>
            <a:r>
              <a:rPr lang="en-GB" sz="24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kunto</a:t>
            </a:r>
            <a:r>
              <a:rPr lang="en-GB" sz="24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omaisuuslajeittain</a:t>
            </a:r>
            <a:endParaRPr lang="en-GB" sz="240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0800" indent="0">
              <a:buNone/>
            </a:pPr>
            <a:endParaRPr lang="en-GB" sz="7600" dirty="0"/>
          </a:p>
          <a:p>
            <a:r>
              <a:rPr lang="en-GB" sz="7600" dirty="0" err="1"/>
              <a:t>Voin</a:t>
            </a:r>
            <a:r>
              <a:rPr lang="en-GB" sz="7600" dirty="0"/>
              <a:t> </a:t>
            </a:r>
            <a:r>
              <a:rPr lang="en-GB" sz="7600" dirty="0" err="1"/>
              <a:t>nähdä</a:t>
            </a:r>
            <a:r>
              <a:rPr lang="en-GB" sz="7600" dirty="0"/>
              <a:t> </a:t>
            </a:r>
            <a:r>
              <a:rPr lang="en-GB" sz="7600" dirty="0" err="1"/>
              <a:t>omaisuuslajien</a:t>
            </a:r>
            <a:r>
              <a:rPr lang="en-GB" sz="7600" dirty="0"/>
              <a:t> </a:t>
            </a:r>
            <a:r>
              <a:rPr lang="en-GB" sz="7600" dirty="0" err="1"/>
              <a:t>määrät</a:t>
            </a:r>
            <a:r>
              <a:rPr lang="en-GB" sz="7600" dirty="0"/>
              <a:t>, </a:t>
            </a:r>
            <a:r>
              <a:rPr lang="en-GB" sz="7600" dirty="0" err="1"/>
              <a:t>kuntoluokan</a:t>
            </a:r>
            <a:r>
              <a:rPr lang="en-GB" sz="7600" dirty="0"/>
              <a:t>, </a:t>
            </a:r>
            <a:r>
              <a:rPr lang="en-GB" sz="7600" dirty="0" err="1"/>
              <a:t>tyypin</a:t>
            </a:r>
            <a:r>
              <a:rPr lang="en-GB" sz="7600" dirty="0"/>
              <a:t> </a:t>
            </a:r>
            <a:r>
              <a:rPr lang="en-GB" sz="7600" dirty="0" err="1"/>
              <a:t>ja</a:t>
            </a:r>
            <a:r>
              <a:rPr lang="en-GB" sz="7600" dirty="0"/>
              <a:t> </a:t>
            </a:r>
            <a:r>
              <a:rPr lang="en-GB" sz="7600" dirty="0" err="1"/>
              <a:t>materiaalin</a:t>
            </a:r>
            <a:endParaRPr lang="en-GB" sz="7600" dirty="0"/>
          </a:p>
          <a:p>
            <a:r>
              <a:rPr lang="en-GB" sz="7600" dirty="0" err="1"/>
              <a:t>Voin</a:t>
            </a:r>
            <a:r>
              <a:rPr lang="en-GB" sz="7600" dirty="0"/>
              <a:t> </a:t>
            </a:r>
            <a:r>
              <a:rPr lang="en-GB" sz="7600" dirty="0" err="1"/>
              <a:t>nähdä</a:t>
            </a:r>
            <a:r>
              <a:rPr lang="en-GB" sz="7600" dirty="0"/>
              <a:t> </a:t>
            </a:r>
            <a:r>
              <a:rPr lang="en-GB" sz="7600" dirty="0" err="1"/>
              <a:t>omaisuuslajien</a:t>
            </a:r>
            <a:r>
              <a:rPr lang="en-GB" sz="7600" dirty="0"/>
              <a:t> </a:t>
            </a:r>
            <a:r>
              <a:rPr lang="en-GB" sz="7600" dirty="0" err="1"/>
              <a:t>tiedot</a:t>
            </a:r>
            <a:r>
              <a:rPr lang="en-GB" sz="7600" dirty="0"/>
              <a:t> </a:t>
            </a:r>
            <a:r>
              <a:rPr lang="en-GB" sz="7600" dirty="0" err="1"/>
              <a:t>ja</a:t>
            </a:r>
            <a:r>
              <a:rPr lang="en-GB" sz="7600" dirty="0"/>
              <a:t> </a:t>
            </a:r>
            <a:r>
              <a:rPr lang="en-GB" sz="7600" dirty="0" err="1"/>
              <a:t>ominaisuudet</a:t>
            </a:r>
            <a:r>
              <a:rPr lang="en-GB" sz="7600" dirty="0"/>
              <a:t> </a:t>
            </a:r>
            <a:r>
              <a:rPr lang="en-GB" sz="7600" dirty="0" err="1"/>
              <a:t>taulukkomuodossa</a:t>
            </a:r>
            <a:endParaRPr lang="en-GB" sz="7600" dirty="0"/>
          </a:p>
          <a:p>
            <a:r>
              <a:rPr lang="en-GB" sz="7600" dirty="0" err="1"/>
              <a:t>Voin</a:t>
            </a:r>
            <a:r>
              <a:rPr lang="en-GB" sz="7600" dirty="0"/>
              <a:t> </a:t>
            </a:r>
            <a:r>
              <a:rPr lang="en-GB" sz="7600" dirty="0" err="1"/>
              <a:t>nähdä</a:t>
            </a:r>
            <a:r>
              <a:rPr lang="en-GB" sz="7600" dirty="0"/>
              <a:t> </a:t>
            </a:r>
            <a:r>
              <a:rPr lang="en-GB" sz="7600" dirty="0" err="1"/>
              <a:t>omaisuuslajien</a:t>
            </a:r>
            <a:r>
              <a:rPr lang="en-GB" sz="7600" dirty="0"/>
              <a:t> </a:t>
            </a:r>
            <a:r>
              <a:rPr lang="en-GB" sz="7600" dirty="0" err="1"/>
              <a:t>sijainnit</a:t>
            </a:r>
            <a:r>
              <a:rPr lang="en-GB" sz="7600" dirty="0"/>
              <a:t> </a:t>
            </a:r>
            <a:r>
              <a:rPr lang="en-GB" sz="7600" dirty="0" err="1"/>
              <a:t>kartalla</a:t>
            </a:r>
            <a:endParaRPr lang="en-GB" sz="7600" dirty="0"/>
          </a:p>
          <a:p>
            <a:r>
              <a:rPr lang="en-GB" sz="7600" dirty="0" err="1"/>
              <a:t>Voin</a:t>
            </a:r>
            <a:r>
              <a:rPr lang="en-GB" sz="7600" dirty="0"/>
              <a:t> </a:t>
            </a:r>
            <a:r>
              <a:rPr lang="en-GB" sz="7600" dirty="0" err="1"/>
              <a:t>nähdä</a:t>
            </a:r>
            <a:r>
              <a:rPr lang="en-GB" sz="7600" dirty="0"/>
              <a:t> </a:t>
            </a:r>
            <a:r>
              <a:rPr lang="en-GB" sz="7600" dirty="0" err="1"/>
              <a:t>omaisuuslajien</a:t>
            </a:r>
            <a:r>
              <a:rPr lang="en-GB" sz="7600" dirty="0"/>
              <a:t> </a:t>
            </a:r>
            <a:r>
              <a:rPr lang="en-GB" sz="7600" dirty="0" err="1"/>
              <a:t>määrien</a:t>
            </a:r>
            <a:r>
              <a:rPr lang="en-GB" sz="7600" dirty="0"/>
              <a:t> </a:t>
            </a:r>
            <a:r>
              <a:rPr lang="en-GB" sz="7600" dirty="0" err="1"/>
              <a:t>historiallisen</a:t>
            </a:r>
            <a:r>
              <a:rPr lang="en-GB" sz="7600" dirty="0"/>
              <a:t> </a:t>
            </a:r>
            <a:r>
              <a:rPr lang="en-GB" sz="7600" dirty="0" err="1"/>
              <a:t>kehityksen</a:t>
            </a:r>
            <a:endParaRPr lang="en-GB" sz="7600" dirty="0"/>
          </a:p>
          <a:p>
            <a:pPr marL="50800" indent="0">
              <a:buNone/>
            </a:pPr>
            <a:endParaRPr lang="en-GB" sz="7600" b="1" dirty="0"/>
          </a:p>
          <a:p>
            <a:pPr marL="50800" indent="0">
              <a:buNone/>
            </a:pPr>
            <a:r>
              <a:rPr lang="en-GB" sz="7600" b="1" dirty="0" err="1"/>
              <a:t>Raportin</a:t>
            </a:r>
            <a:r>
              <a:rPr lang="en-GB" sz="7600" b="1" dirty="0"/>
              <a:t> </a:t>
            </a:r>
            <a:r>
              <a:rPr lang="en-GB" sz="7600" b="1" dirty="0" err="1"/>
              <a:t>näkymät</a:t>
            </a:r>
            <a:endParaRPr lang="en-GB" sz="7600" b="1" dirty="0"/>
          </a:p>
          <a:p>
            <a:r>
              <a:rPr lang="en-GB" sz="7600" dirty="0" err="1"/>
              <a:t>Raportilla</a:t>
            </a:r>
            <a:r>
              <a:rPr lang="en-GB" sz="7600" dirty="0"/>
              <a:t> on </a:t>
            </a:r>
            <a:r>
              <a:rPr lang="en-GB" sz="7600" dirty="0" err="1"/>
              <a:t>yhteensä</a:t>
            </a:r>
            <a:r>
              <a:rPr lang="en-GB" sz="7600" dirty="0"/>
              <a:t> 8 </a:t>
            </a:r>
            <a:r>
              <a:rPr lang="en-GB" sz="7600" dirty="0" err="1"/>
              <a:t>eri</a:t>
            </a:r>
            <a:r>
              <a:rPr lang="en-GB" sz="7600" dirty="0"/>
              <a:t> </a:t>
            </a:r>
            <a:r>
              <a:rPr lang="en-GB" sz="7600" dirty="0" err="1"/>
              <a:t>näkymää</a:t>
            </a:r>
            <a:r>
              <a:rPr lang="en-GB" sz="7600" dirty="0"/>
              <a:t>, </a:t>
            </a:r>
            <a:r>
              <a:rPr lang="en-GB" sz="7600" dirty="0" err="1"/>
              <a:t>yksi</a:t>
            </a:r>
            <a:r>
              <a:rPr lang="en-GB" sz="7600" dirty="0"/>
              <a:t> </a:t>
            </a:r>
            <a:r>
              <a:rPr lang="en-GB" sz="7600" dirty="0" err="1"/>
              <a:t>näkymä</a:t>
            </a:r>
            <a:r>
              <a:rPr lang="en-GB" sz="7600" dirty="0"/>
              <a:t> </a:t>
            </a:r>
            <a:r>
              <a:rPr lang="en-GB" sz="7600" dirty="0" err="1"/>
              <a:t>omaisuuslajia</a:t>
            </a:r>
            <a:r>
              <a:rPr lang="en-GB" sz="7600" dirty="0"/>
              <a:t> </a:t>
            </a:r>
            <a:r>
              <a:rPr lang="en-GB" sz="7600" dirty="0" err="1"/>
              <a:t>kohden</a:t>
            </a:r>
            <a:r>
              <a:rPr lang="en-GB" sz="7600" dirty="0"/>
              <a:t>:</a:t>
            </a:r>
          </a:p>
          <a:p>
            <a:r>
              <a:rPr lang="en-GB" sz="7600" dirty="0" err="1"/>
              <a:t>Reunapaalut</a:t>
            </a:r>
            <a:r>
              <a:rPr lang="en-GB" sz="7600" dirty="0"/>
              <a:t>, </a:t>
            </a:r>
            <a:r>
              <a:rPr lang="en-GB" sz="7600" dirty="0" err="1"/>
              <a:t>Kaiteet</a:t>
            </a:r>
            <a:r>
              <a:rPr lang="en-GB" sz="7600" dirty="0"/>
              <a:t>, </a:t>
            </a:r>
            <a:r>
              <a:rPr lang="en-GB" sz="7600" dirty="0" err="1"/>
              <a:t>Aidat</a:t>
            </a:r>
            <a:r>
              <a:rPr lang="en-GB" sz="7600" dirty="0"/>
              <a:t>, </a:t>
            </a:r>
            <a:r>
              <a:rPr lang="en-GB" sz="7600" dirty="0" err="1"/>
              <a:t>Riista-aitojen</a:t>
            </a:r>
            <a:r>
              <a:rPr lang="en-GB" sz="7600" dirty="0"/>
              <a:t> </a:t>
            </a:r>
            <a:r>
              <a:rPr lang="en-GB" sz="7600" dirty="0" err="1"/>
              <a:t>portit</a:t>
            </a:r>
            <a:r>
              <a:rPr lang="en-GB" sz="7600" dirty="0"/>
              <a:t>, </a:t>
            </a:r>
            <a:r>
              <a:rPr lang="en-GB" sz="7600" dirty="0" err="1"/>
              <a:t>Liikennemerkit</a:t>
            </a:r>
            <a:r>
              <a:rPr lang="en-GB" sz="7600" dirty="0"/>
              <a:t>, </a:t>
            </a:r>
            <a:r>
              <a:rPr lang="en-GB" sz="7600" dirty="0" err="1"/>
              <a:t>Pylväät</a:t>
            </a:r>
            <a:r>
              <a:rPr lang="en-GB" sz="7600" dirty="0"/>
              <a:t>, </a:t>
            </a:r>
            <a:r>
              <a:rPr lang="en-GB" sz="7600" dirty="0" err="1"/>
              <a:t>Portaalit</a:t>
            </a:r>
            <a:r>
              <a:rPr lang="en-GB" sz="7600" dirty="0"/>
              <a:t> </a:t>
            </a:r>
            <a:r>
              <a:rPr lang="en-GB" sz="7600" dirty="0" err="1"/>
              <a:t>ja</a:t>
            </a:r>
            <a:r>
              <a:rPr lang="en-GB" sz="7600" dirty="0"/>
              <a:t> </a:t>
            </a:r>
            <a:r>
              <a:rPr lang="en-GB" sz="7600" dirty="0" err="1"/>
              <a:t>Puomit</a:t>
            </a:r>
            <a:r>
              <a:rPr lang="en-GB" sz="7600" dirty="0"/>
              <a:t>, </a:t>
            </a:r>
            <a:r>
              <a:rPr lang="en-GB" sz="7600" dirty="0" err="1"/>
              <a:t>sulkulaitteet</a:t>
            </a:r>
            <a:r>
              <a:rPr lang="en-GB" sz="7600" dirty="0"/>
              <a:t> </a:t>
            </a:r>
            <a:r>
              <a:rPr lang="en-GB" sz="7600" dirty="0" err="1"/>
              <a:t>ja</a:t>
            </a:r>
            <a:r>
              <a:rPr lang="en-GB" sz="7600" dirty="0"/>
              <a:t> </a:t>
            </a:r>
            <a:r>
              <a:rPr lang="en-GB" sz="7600" dirty="0" err="1"/>
              <a:t>pollarit</a:t>
            </a:r>
            <a:endParaRPr lang="en-GB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1200"/>
              <a:buNone/>
            </a:pPr>
            <a:endParaRPr sz="60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1200"/>
              <a:buNone/>
            </a:pPr>
            <a:endParaRPr sz="6000" dirty="0">
              <a:solidFill>
                <a:srgbClr val="FF51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257" name="Google Shape;257;g1e6e1a9f304_0_0">
            <a:extLst>
              <a:ext uri="{FF2B5EF4-FFF2-40B4-BE49-F238E27FC236}">
                <a16:creationId xmlns:a16="http://schemas.microsoft.com/office/drawing/2014/main" id="{6E67EFB8-863E-6936-2453-FC9D8E560BD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16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474470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e6e1a9f304_0_0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5155800" cy="6737400"/>
          </a:xfrm>
          <a:prstGeom prst="rect">
            <a:avLst/>
          </a:prstGeom>
          <a:solidFill>
            <a:srgbClr val="0463AF"/>
          </a:solidFill>
          <a:ln>
            <a:noFill/>
          </a:ln>
        </p:spPr>
        <p:txBody>
          <a:bodyPr spcFirstLastPara="1" wrap="square" lIns="396000" tIns="1188000" rIns="396000" bIns="46800" anchor="t" anchorCtr="0">
            <a:normAutofit/>
          </a:bodyPr>
          <a:lstStyle/>
          <a:p>
            <a:pPr marL="50800" indent="0"/>
            <a:r>
              <a:rPr lang="en-GB" dirty="0"/>
              <a:t>Crew</a:t>
            </a:r>
          </a:p>
          <a:p>
            <a:pPr marL="50800" indent="0"/>
            <a:endParaRPr lang="en-GB" dirty="0"/>
          </a:p>
          <a:p>
            <a:pPr marL="50800" indent="0"/>
            <a:r>
              <a:rPr lang="en-GB" sz="2000" dirty="0" err="1"/>
              <a:t>Käyttöoikeuspyynnöt</a:t>
            </a:r>
            <a:r>
              <a:rPr lang="en-GB" sz="2000" dirty="0"/>
              <a:t> </a:t>
            </a:r>
            <a:r>
              <a:rPr lang="en-GB" sz="2000" dirty="0" err="1"/>
              <a:t>raporttien</a:t>
            </a:r>
            <a:r>
              <a:rPr lang="en-GB" sz="2000" dirty="0"/>
              <a:t> </a:t>
            </a:r>
            <a:r>
              <a:rPr lang="en-GB" sz="2000" dirty="0" err="1"/>
              <a:t>tuoteomistajien</a:t>
            </a:r>
            <a:r>
              <a:rPr lang="en-GB" sz="2000" dirty="0"/>
              <a:t> </a:t>
            </a:r>
            <a:r>
              <a:rPr lang="en-GB" sz="2000" dirty="0" err="1"/>
              <a:t>kautta</a:t>
            </a:r>
            <a:endParaRPr lang="en-GB" sz="2000" dirty="0"/>
          </a:p>
          <a:p>
            <a:pPr marL="50800" indent="0"/>
            <a:r>
              <a:rPr lang="en-GB" sz="2000" dirty="0"/>
              <a:t>tai </a:t>
            </a:r>
            <a:r>
              <a:rPr lang="en-GB" sz="2000" dirty="0" err="1"/>
              <a:t>osoitteeseen</a:t>
            </a:r>
            <a:r>
              <a:rPr lang="en-GB" sz="2000" dirty="0"/>
              <a:t> </a:t>
            </a:r>
          </a:p>
          <a:p>
            <a:pPr marL="50800" indent="0"/>
            <a:r>
              <a:rPr lang="en-GB" sz="2000" u="sng" dirty="0">
                <a:hlinkClick r:id="rId3" tooltip="mailto:analytiikkatiimi@vayla.fi"/>
              </a:rPr>
              <a:t>analytiikkatiimi@vayla.fi</a:t>
            </a:r>
            <a:endParaRPr lang="en-GB" sz="2000" dirty="0"/>
          </a:p>
        </p:txBody>
      </p:sp>
      <p:sp>
        <p:nvSpPr>
          <p:cNvPr id="256" name="Google Shape;256;g1e6e1a9f304_0_0"/>
          <p:cNvSpPr txBox="1">
            <a:spLocks noGrp="1"/>
          </p:cNvSpPr>
          <p:nvPr>
            <p:ph type="body" idx="2"/>
          </p:nvPr>
        </p:nvSpPr>
        <p:spPr>
          <a:xfrm>
            <a:off x="5156200" y="-15875"/>
            <a:ext cx="7035900" cy="67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1188000" rIns="360000" bIns="7200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1200"/>
              <a:buNone/>
            </a:pPr>
            <a:endParaRPr sz="60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1200"/>
              <a:buNone/>
            </a:pPr>
            <a:endParaRPr sz="6000" dirty="0">
              <a:solidFill>
                <a:srgbClr val="FF51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257" name="Google Shape;257;g1e6e1a9f304_0_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17</a:t>
            </a:fld>
            <a:endParaRPr/>
          </a:p>
        </p:txBody>
      </p:sp>
      <p:sp>
        <p:nvSpPr>
          <p:cNvPr id="258" name="Google Shape;258;g1e6e1a9f304_0_0"/>
          <p:cNvSpPr txBox="1"/>
          <p:nvPr/>
        </p:nvSpPr>
        <p:spPr>
          <a:xfrm>
            <a:off x="5155800" y="136475"/>
            <a:ext cx="6383700" cy="6647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fi-FI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Väylävirasto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fi-FI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Ilkka Aaltonen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fi-FI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Maria Hänninen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fi-FI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Päivi </a:t>
            </a:r>
            <a:r>
              <a:rPr lang="fi-FI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Jylänki</a:t>
            </a:r>
            <a:endParaRPr lang="fi-FI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fi-FI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Jani </a:t>
            </a:r>
            <a:r>
              <a:rPr lang="fi-FI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Lehenberg</a:t>
            </a:r>
            <a:endParaRPr lang="fi-FI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fi-FI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Tomi Mykkänen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fi-FI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Kaisa Pusenius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fi-FI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Susanna Suomela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fi-FI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Tuula Suuronen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fi-FI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Taiju</a:t>
            </a:r>
            <a:r>
              <a:rPr lang="fi-FI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Virtanen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endParaRPr lang="fi-FI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fi-FI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ELY-asiantuntijat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fi-FI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Testaajat-ryhmät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fi-FI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Tievelho – tiimi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endParaRPr lang="fi-FI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fi-FI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Solita</a:t>
            </a:r>
            <a:r>
              <a:rPr lang="fi-FI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fi-FI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Sami Lintula – Data Consultant, </a:t>
            </a:r>
            <a:r>
              <a:rPr lang="fi-FI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Visualist</a:t>
            </a:r>
            <a:endParaRPr lang="fi-FI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fi-FI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Otso Mononen – Data </a:t>
            </a:r>
            <a:r>
              <a:rPr lang="fi-FI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Engineer</a:t>
            </a:r>
            <a:endParaRPr lang="fi-FI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fi-FI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Laura Nordlund – Data </a:t>
            </a:r>
            <a:r>
              <a:rPr lang="fi-FI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Engineer</a:t>
            </a:r>
            <a:endParaRPr lang="fi-FI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fi-FI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Anitta Rosenvall – Project </a:t>
            </a:r>
            <a:r>
              <a:rPr lang="fi-FI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Manager</a:t>
            </a:r>
            <a:endParaRPr lang="fi-FI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endParaRPr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237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702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n paikkamerkki 9">
            <a:extLst>
              <a:ext uri="{FF2B5EF4-FFF2-40B4-BE49-F238E27FC236}">
                <a16:creationId xmlns:a16="http://schemas.microsoft.com/office/drawing/2014/main" id="{B2A925E6-9935-B05B-DF95-809EF546AF5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1" b="8681"/>
          <a:stretch>
            <a:fillRect/>
          </a:stretch>
        </p:blipFill>
        <p:spPr/>
      </p:pic>
      <p:sp>
        <p:nvSpPr>
          <p:cNvPr id="6" name="Otsikko 5">
            <a:extLst>
              <a:ext uri="{FF2B5EF4-FFF2-40B4-BE49-F238E27FC236}">
                <a16:creationId xmlns:a16="http://schemas.microsoft.com/office/drawing/2014/main" id="{9A520147-F4BD-A64F-12FA-A8FBD6F41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Agenda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7C7D44AF-CA13-B13B-12E3-5091AF578AC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Ajankohtaiset kuulumiset</a:t>
            </a:r>
          </a:p>
          <a:p>
            <a:r>
              <a:rPr lang="fi-FI" dirty="0"/>
              <a:t>Analytiikka, Anitta Rosenvall (Solita) ja Sami Lintula (Solita)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BADA76D-61D3-7B0C-1C92-1712D18A541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21425"/>
            <a:ext cx="2476500" cy="365125"/>
          </a:xfrm>
        </p:spPr>
        <p:txBody>
          <a:bodyPr/>
          <a:lstStyle/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7061F8A-7F47-BDDC-1BE5-E4EB05925F87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321425"/>
            <a:ext cx="1651000" cy="365125"/>
          </a:xfrm>
        </p:spPr>
        <p:txBody>
          <a:bodyPr/>
          <a:lstStyle/>
          <a:p>
            <a:r>
              <a:rPr lang="fi-FI"/>
              <a:t>10.6.2021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870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06D4C5-C1A1-451C-9D75-E35FED282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6604" y="42182"/>
            <a:ext cx="6218792" cy="393569"/>
          </a:xfrm>
        </p:spPr>
        <p:txBody>
          <a:bodyPr>
            <a:normAutofit fontScale="90000"/>
          </a:bodyPr>
          <a:lstStyle/>
          <a:p>
            <a:pPr algn="l"/>
            <a:r>
              <a:rPr lang="fi-FI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Ajankohtaiset kuulumiset (data)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29AACDF-3AAD-4B63-8455-3A91155F05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692211"/>
            <a:ext cx="12192000" cy="6165790"/>
          </a:xfrm>
        </p:spPr>
        <p:txBody>
          <a:bodyPr>
            <a:normAutofit/>
          </a:bodyPr>
          <a:lstStyle/>
          <a:p>
            <a:pPr lvl="1"/>
            <a:r>
              <a:rPr lang="fi-FI" sz="1800" dirty="0"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Tievelhon kaikkien kohteiden geometria tullaan päivittämään nykyverkolle kesän aikana. Tavoitetilassa geometriat päivittyy kerran kuukaudessa kaikille kohteille. Muutokset haetaan tavoitetilassa TieKamusta. (</a:t>
            </a:r>
            <a:r>
              <a:rPr lang="fi-FI" sz="1800" b="1" dirty="0"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tavoite</a:t>
            </a:r>
            <a:r>
              <a:rPr lang="fi-FI" sz="1800" dirty="0"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päästä tähän on viimeistään vuoden vaihteessa)</a:t>
            </a:r>
          </a:p>
          <a:p>
            <a:pPr marL="457200" lvl="1" indent="0">
              <a:buNone/>
            </a:pPr>
            <a:endParaRPr lang="fi-FI" sz="1800" dirty="0"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1"/>
            <a:r>
              <a:rPr lang="fi-FI" sz="1800" dirty="0"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Pumppaamojen osalta tiedon keruu käynnissä </a:t>
            </a:r>
            <a:r>
              <a:rPr lang="fi-FI" sz="1800" dirty="0" err="1"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ELYssä</a:t>
            </a:r>
            <a:r>
              <a:rPr lang="fi-FI" sz="1800" dirty="0"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. Mitään tietoja ei ole vielä viety järjestelmään.</a:t>
            </a:r>
          </a:p>
          <a:p>
            <a:pPr marL="457200" lvl="1" indent="0">
              <a:buNone/>
            </a:pPr>
            <a:endParaRPr lang="fi-FI" sz="1800" dirty="0"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1"/>
            <a:r>
              <a:rPr lang="fi-FI" sz="1800" dirty="0" err="1"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YHAn</a:t>
            </a:r>
            <a:r>
              <a:rPr lang="fi-FI" sz="1800" dirty="0"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kuntotietopaketit työn alla. Tavoite, että ensi viikon lopussa paketit </a:t>
            </a:r>
            <a:r>
              <a:rPr lang="fi-FI" sz="1800" dirty="0" err="1"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YHAssa</a:t>
            </a:r>
            <a:r>
              <a:rPr lang="fi-FI" sz="1800" dirty="0"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.</a:t>
            </a:r>
          </a:p>
          <a:p>
            <a:pPr marL="457200" lvl="1" indent="0">
              <a:buNone/>
            </a:pPr>
            <a:endParaRPr lang="fi-FI" sz="4200" dirty="0"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fi-FI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fi-FI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fi-FI" sz="2100" dirty="0">
                <a:ea typeface="Calibri" panose="020F0502020204030204" pitchFamily="34" charset="0"/>
                <a:cs typeface="Calibri" panose="020F0502020204030204" pitchFamily="34" charset="0"/>
              </a:rPr>
              <a:t>Tukiklinikka materiaaleissa lisää dataan liittyvää: </a:t>
            </a:r>
            <a:r>
              <a:rPr lang="fi-FI" sz="2100" dirty="0"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https://ohje.velho.vaylapilvi.fi/tievelho/koulutukset-ja-tilaisuudet/tievelhon-tietojen-yllapidon-tukiklinikka/</a:t>
            </a:r>
            <a:r>
              <a:rPr lang="fi-FI" sz="2100" dirty="0"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lvl="1" indent="0">
              <a:buNone/>
            </a:pPr>
            <a:endParaRPr lang="fi-FI" sz="2000" b="1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8A088F4-BA4E-446E-A519-333A0B57B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695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90487B-394E-1377-C7C2-C3ACADD60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7850"/>
          </a:xfrm>
        </p:spPr>
        <p:txBody>
          <a:bodyPr>
            <a:normAutofit fontScale="90000"/>
          </a:bodyPr>
          <a:lstStyle/>
          <a:p>
            <a:r>
              <a:rPr lang="fi-FI" dirty="0"/>
              <a:t>Ajankohtaiset kuulumiset (määrittely)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3725824-F0A1-AE6E-AFC6-88634473A3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196412"/>
            <a:ext cx="12192000" cy="5443670"/>
          </a:xfrm>
        </p:spPr>
        <p:txBody>
          <a:bodyPr>
            <a:normAutofit/>
          </a:bodyPr>
          <a:lstStyle/>
          <a:p>
            <a:pPr lvl="1"/>
            <a:r>
              <a:rPr lang="fi-FI" b="0" i="0" dirty="0">
                <a:solidFill>
                  <a:srgbClr val="333333"/>
                </a:solidFill>
                <a:effectLst/>
                <a:latin typeface="-apple-system"/>
              </a:rPr>
              <a:t>Tiealueen poikkileikkaus kuvauksia, määritelmiä ja poikkileikkauskuvia lisätty ohjesivull</a:t>
            </a:r>
            <a:r>
              <a:rPr lang="fi-FI" dirty="0">
                <a:solidFill>
                  <a:srgbClr val="333333"/>
                </a:solidFill>
                <a:latin typeface="-apple-system"/>
              </a:rPr>
              <a:t>e:</a:t>
            </a:r>
            <a:r>
              <a:rPr lang="fi-FI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fi-FI" b="0" i="0" dirty="0">
                <a:solidFill>
                  <a:srgbClr val="333333"/>
                </a:solidFill>
                <a:effectLst/>
                <a:latin typeface="-apple-system"/>
                <a:hlinkClick r:id="rId2"/>
              </a:rPr>
              <a:t>https://ohje.velho.vaylapilvi.fi/tievelho/tietorakenne/ominaisuudet/tiealueen-poikkileikkaus/</a:t>
            </a:r>
            <a:r>
              <a:rPr lang="fi-FI" b="1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</a:p>
          <a:p>
            <a:pPr lvl="2"/>
            <a:r>
              <a:rPr lang="fi-FI" b="0" i="0" dirty="0">
                <a:solidFill>
                  <a:srgbClr val="333333"/>
                </a:solidFill>
                <a:effectLst/>
                <a:latin typeface="-apple-system"/>
              </a:rPr>
              <a:t>Määrittelyssä edetään seuraaviin tiealueen poikkileikkauksen kohdeluokkiin. </a:t>
            </a:r>
          </a:p>
          <a:p>
            <a:pPr lvl="2"/>
            <a:r>
              <a:rPr lang="fi-FI" b="0" i="0" dirty="0">
                <a:solidFill>
                  <a:srgbClr val="333333"/>
                </a:solidFill>
                <a:effectLst/>
                <a:latin typeface="-apple-system"/>
              </a:rPr>
              <a:t>Väylän luonteen ensimmäinen ohjeversio julkaistu: </a:t>
            </a:r>
            <a:r>
              <a:rPr lang="fi-FI" b="0" i="0" dirty="0">
                <a:solidFill>
                  <a:srgbClr val="333333"/>
                </a:solidFill>
                <a:effectLst/>
                <a:latin typeface="-apple-system"/>
                <a:hlinkClick r:id="rId3"/>
              </a:rPr>
              <a:t>https://ohje.velho.vaylapilvi.fi/tievelho/tietorakenne/ominaisuudet/luokitustiedot/</a:t>
            </a:r>
            <a:r>
              <a:rPr lang="fi-FI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</a:p>
          <a:p>
            <a:pPr marL="457200" lvl="1" indent="0">
              <a:buNone/>
            </a:pPr>
            <a:endParaRPr lang="fi-FI" dirty="0">
              <a:latin typeface="-apple-system"/>
            </a:endParaRPr>
          </a:p>
          <a:p>
            <a:pPr lvl="1"/>
            <a:r>
              <a:rPr lang="fi-FI" dirty="0">
                <a:latin typeface="-apple-system"/>
              </a:rPr>
              <a:t>Kohdeluokkakohtaisten ohjeiden työstäminen aloitettu ja esittely ensimmäisistä kohdeluokista tukiklinikalla 13.06.2025. </a:t>
            </a:r>
            <a:r>
              <a:rPr lang="fi-FI" dirty="0">
                <a:latin typeface="-apple-system"/>
                <a:sym typeface="Wingdings" panose="05000000000000000000" pitchFamily="2" charset="2"/>
              </a:rPr>
              <a:t> Mahtava paikka antaa palautetta sisällöstä.</a:t>
            </a:r>
            <a:endParaRPr lang="fi-FI" dirty="0">
              <a:latin typeface="-apple-system"/>
            </a:endParaRPr>
          </a:p>
          <a:p>
            <a:pPr marL="457200" lvl="1" indent="0">
              <a:buNone/>
            </a:pPr>
            <a:endParaRPr lang="fi-FI" sz="24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fi-FI" sz="1600" dirty="0">
                <a:ea typeface="Calibri" panose="020F0502020204030204" pitchFamily="34" charset="0"/>
                <a:cs typeface="Calibri" panose="020F0502020204030204" pitchFamily="34" charset="0"/>
              </a:rPr>
              <a:t>Tietorakennemuutokset: </a:t>
            </a:r>
            <a:r>
              <a:rPr lang="fi-FI" sz="1600" dirty="0"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https://ohje.velho.vaylapilvi.fi/tievelho/tietorakenne/tietorakennemuutokset/</a:t>
            </a:r>
            <a:endParaRPr lang="fi-FI" sz="16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BD4F1C7-BCC8-6C2B-609A-0465DCFA8A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811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90487B-394E-1377-C7C2-C3ACADD60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577850"/>
          </a:xfrm>
        </p:spPr>
        <p:txBody>
          <a:bodyPr>
            <a:normAutofit fontScale="90000"/>
          </a:bodyPr>
          <a:lstStyle/>
          <a:p>
            <a:r>
              <a:rPr lang="fi-FI" dirty="0"/>
              <a:t>Ajankohtaiset kuulumiset (käyttöliittymä)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3725824-F0A1-AE6E-AFC6-88634473A3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924325"/>
            <a:ext cx="12192000" cy="5614587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Käyttäjä voi valita tiedon </a:t>
            </a:r>
            <a:r>
              <a:rPr lang="fi-FI" dirty="0" err="1"/>
              <a:t>exportoinnissa</a:t>
            </a:r>
            <a:r>
              <a:rPr lang="fi-FI" dirty="0"/>
              <a:t> haluaako keskilinja/mitatut tai molemmat geometrian mukaan </a:t>
            </a:r>
            <a:r>
              <a:rPr lang="fi-FI" dirty="0" err="1"/>
              <a:t>irroitukseen</a:t>
            </a:r>
            <a:r>
              <a:rPr lang="fi-FI" dirty="0"/>
              <a:t>.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  <a:p>
            <a:r>
              <a:rPr lang="fi-FI" dirty="0"/>
              <a:t>Excel –</a:t>
            </a:r>
            <a:r>
              <a:rPr lang="fi-FI" dirty="0" err="1"/>
              <a:t>exportti</a:t>
            </a:r>
            <a:r>
              <a:rPr lang="fi-FI" dirty="0"/>
              <a:t> korjattu siten, että hakutuloksiin tulee oikein tieosoitteet</a:t>
            </a:r>
          </a:p>
          <a:p>
            <a:endParaRPr lang="fi-FI" dirty="0"/>
          </a:p>
          <a:p>
            <a:r>
              <a:rPr lang="fi-FI" dirty="0"/>
              <a:t>Latauksen käynnissä olon ilmaisin: </a:t>
            </a:r>
          </a:p>
          <a:p>
            <a:endParaRPr lang="fi-FI" sz="1800" dirty="0"/>
          </a:p>
          <a:p>
            <a:r>
              <a:rPr lang="fi-FI" dirty="0"/>
              <a:t>Usean tieosoitteen syöttäminen tieosarajaukseen tieosuushaussa 20.05.2025 lähtien.</a:t>
            </a:r>
          </a:p>
          <a:p>
            <a:pPr marL="457200" lvl="1" indent="0">
              <a:buNone/>
            </a:pPr>
            <a:endParaRPr lang="fi-FI" sz="1800" dirty="0"/>
          </a:p>
          <a:p>
            <a:r>
              <a:rPr lang="fi-FI" dirty="0"/>
              <a:t>Tieosuushaun osalta dataan liittyvät haasteet liittyvät pääosin hakuihin, jotka sisältää maanteiden hoitourakkatietoja. Syy tieosuuhaku pohjautuu indeksointiin ja urakoiden indeksointi on raskasta.</a:t>
            </a:r>
          </a:p>
          <a:p>
            <a:pPr lvl="1"/>
            <a:r>
              <a:rPr lang="fi-FI" sz="1800" dirty="0">
                <a:solidFill>
                  <a:srgbClr val="FF0000"/>
                </a:solidFill>
              </a:rPr>
              <a:t>Uusi kantahakuihin pohjautuva tieosuushaku viedään tuotantoon 17.6.2025.</a:t>
            </a:r>
          </a:p>
          <a:p>
            <a:endParaRPr lang="fi-FI" dirty="0"/>
          </a:p>
          <a:p>
            <a:r>
              <a:rPr lang="fi-FI" dirty="0"/>
              <a:t>OID haku mahdollistaa kohteen kaikkien versioiden tietojen tarkastelun.</a:t>
            </a:r>
          </a:p>
          <a:p>
            <a:endParaRPr lang="fi-FI" sz="1800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BD4F1C7-BCC8-6C2B-609A-0465DCFA8A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5</a:t>
            </a:fld>
            <a:endParaRPr lang="en-US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DF906C5A-B752-B03C-8511-2E90D1F81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067" y="3007250"/>
            <a:ext cx="2353003" cy="619211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CD50CA48-634A-9376-5134-A805D10FA6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0277" y="1241654"/>
            <a:ext cx="2744946" cy="250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677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754705-C0E3-89C3-B742-95AF97C4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9818" y="188600"/>
            <a:ext cx="2470803" cy="754374"/>
          </a:xfrm>
        </p:spPr>
        <p:txBody>
          <a:bodyPr/>
          <a:lstStyle/>
          <a:p>
            <a:r>
              <a:rPr lang="fi-FI" dirty="0"/>
              <a:t>Muuta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3B715C8-681B-ADBE-35A8-F3B7578FBF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305" y="942973"/>
            <a:ext cx="11758410" cy="5560857"/>
          </a:xfrm>
        </p:spPr>
        <p:txBody>
          <a:bodyPr/>
          <a:lstStyle/>
          <a:p>
            <a:pPr marL="0" indent="0">
              <a:buNone/>
            </a:pPr>
            <a:r>
              <a:rPr lang="fi-FI" sz="1800" b="1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 avoimet datat jaossa sisäisten rajapintojen kautta</a:t>
            </a:r>
            <a:endParaRPr lang="fi-FI" sz="1800" b="1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i-FI" sz="1800" dirty="0">
                <a:latin typeface="+mj-lt"/>
              </a:rPr>
              <a:t>Rajapintainfo: </a:t>
            </a:r>
            <a:r>
              <a:rPr lang="fi-FI" sz="1600" dirty="0"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lisäinfoa</a:t>
            </a:r>
            <a:r>
              <a:rPr lang="fi-FI" sz="1600" dirty="0">
                <a:latin typeface="+mj-lt"/>
              </a:rPr>
              <a:t> (extranet)</a:t>
            </a:r>
          </a:p>
          <a:p>
            <a:endParaRPr lang="fi-FI" sz="1600" dirty="0">
              <a:latin typeface="+mj-lt"/>
            </a:endParaRPr>
          </a:p>
          <a:p>
            <a:pPr marL="0" indent="0">
              <a:buNone/>
            </a:pPr>
            <a:endParaRPr lang="fi-FI" sz="1600" dirty="0">
              <a:latin typeface="+mj-lt"/>
            </a:endParaRPr>
          </a:p>
          <a:p>
            <a:pPr marL="0" indent="0">
              <a:buNone/>
            </a:pPr>
            <a:endParaRPr lang="fi-FI" sz="1800" kern="1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i-FI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992824E-7F3C-383C-A7A1-B3572AD0B4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415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754705-C0E3-89C3-B742-95AF97C4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9818" y="188600"/>
            <a:ext cx="2470803" cy="754374"/>
          </a:xfrm>
        </p:spPr>
        <p:txBody>
          <a:bodyPr/>
          <a:lstStyle/>
          <a:p>
            <a:r>
              <a:rPr lang="fi-FI" dirty="0"/>
              <a:t>Muuta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3B715C8-681B-ADBE-35A8-F3B7578FBF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305" y="942973"/>
            <a:ext cx="11758410" cy="5560857"/>
          </a:xfrm>
        </p:spPr>
        <p:txBody>
          <a:bodyPr/>
          <a:lstStyle/>
          <a:p>
            <a:r>
              <a:rPr lang="fi-FI" sz="2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Uusi Velho-viesti julkaistaan ennen kesälomia. Syksyn Tievelho koulutusten aikatauluista lisäinfoa uutiskirjeessä.</a:t>
            </a:r>
          </a:p>
          <a:p>
            <a:r>
              <a:rPr lang="fi-FI" sz="2000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Tänään viimeinen Tievelho -vartti. Elokuun 12 päivä jatkuu.</a:t>
            </a:r>
          </a:p>
          <a:p>
            <a:r>
              <a:rPr lang="fi-FI" sz="20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Viimeinen tukiklinikka ennen kesälomaa 13.6. Tukiklinikat jatkuu 8.8. Tukitoiminta jatkuu läpi kesän.</a:t>
            </a:r>
          </a:p>
          <a:p>
            <a:pPr marL="0" indent="0">
              <a:buNone/>
            </a:pPr>
            <a:endParaRPr lang="fi-FI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992824E-7F3C-383C-A7A1-B3572AD0B4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7</a:t>
            </a:fld>
            <a:endParaRPr lang="en-US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AF8F4CE5-8216-DC6D-6481-6DA2D07D4CC0}"/>
              </a:ext>
            </a:extLst>
          </p:cNvPr>
          <p:cNvSpPr txBox="1"/>
          <p:nvPr/>
        </p:nvSpPr>
        <p:spPr>
          <a:xfrm>
            <a:off x="363197" y="6134498"/>
            <a:ext cx="98871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>
                <a:hlinkClick r:id="rId2"/>
              </a:rPr>
              <a:t>https://ohje.velho.vaylapilvi.fi/tievelho/koulutukset-ja-tilaisuudet/tievelho-vartit/</a:t>
            </a:r>
            <a:r>
              <a:rPr lang="fi-FI" dirty="0"/>
              <a:t> 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F88AA7DC-1D38-56ED-085F-B5F515A4F5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202" y="2389517"/>
            <a:ext cx="7276032" cy="3557089"/>
          </a:xfrm>
          <a:prstGeom prst="rect">
            <a:avLst/>
          </a:prstGeom>
        </p:spPr>
      </p:pic>
      <p:sp>
        <p:nvSpPr>
          <p:cNvPr id="5" name="Ellipsi 4">
            <a:extLst>
              <a:ext uri="{FF2B5EF4-FFF2-40B4-BE49-F238E27FC236}">
                <a16:creationId xmlns:a16="http://schemas.microsoft.com/office/drawing/2014/main" id="{D79260E7-D37B-B3FE-6BA9-4DE35DF26D93}"/>
              </a:ext>
            </a:extLst>
          </p:cNvPr>
          <p:cNvSpPr/>
          <p:nvPr/>
        </p:nvSpPr>
        <p:spPr>
          <a:xfrm>
            <a:off x="1028468" y="2743200"/>
            <a:ext cx="8117457" cy="8971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7698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1"/>
          <p:cNvPicPr preferRelativeResize="0">
            <a:picLocks noGrp="1"/>
          </p:cNvPicPr>
          <p:nvPr>
            <p:ph type="pic" idx="4"/>
          </p:nvPr>
        </p:nvPicPr>
        <p:blipFill rotWithShape="1">
          <a:blip r:embed="rId3">
            <a:alphaModFix/>
          </a:blip>
          <a:srcRect l="12693" r="12692"/>
          <a:stretch/>
        </p:blipFill>
        <p:spPr>
          <a:xfrm>
            <a:off x="6924312" y="0"/>
            <a:ext cx="5267688" cy="471014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pic>
      <p:pic>
        <p:nvPicPr>
          <p:cNvPr id="238" name="Google Shape;238;p1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 l="14959" r="14959"/>
          <a:stretch/>
        </p:blipFill>
        <p:spPr>
          <a:xfrm>
            <a:off x="3593725" y="-795"/>
            <a:ext cx="5053400" cy="4691858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pic>
      <p:pic>
        <p:nvPicPr>
          <p:cNvPr id="239" name="Google Shape;239;p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5">
            <a:alphaModFix/>
          </a:blip>
          <a:srcRect l="12580" r="12580"/>
          <a:stretch/>
        </p:blipFill>
        <p:spPr>
          <a:xfrm>
            <a:off x="0" y="-9939"/>
            <a:ext cx="5277610" cy="470100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pic>
      <p:sp>
        <p:nvSpPr>
          <p:cNvPr id="240" name="Google Shape;240;p1"/>
          <p:cNvSpPr txBox="1">
            <a:spLocks noGrp="1"/>
          </p:cNvSpPr>
          <p:nvPr>
            <p:ph type="ctrTitle"/>
          </p:nvPr>
        </p:nvSpPr>
        <p:spPr>
          <a:xfrm>
            <a:off x="2265769" y="5000877"/>
            <a:ext cx="9642451" cy="1297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ahoma"/>
              <a:buNone/>
            </a:pPr>
            <a:r>
              <a:rPr lang="en-GB" sz="4000" dirty="0" err="1"/>
              <a:t>Väyläviraston</a:t>
            </a:r>
            <a:r>
              <a:rPr lang="en-GB" sz="4000" dirty="0"/>
              <a:t> </a:t>
            </a:r>
            <a:r>
              <a:rPr lang="en-GB" sz="4000" dirty="0" err="1"/>
              <a:t>analytiikkapalvelu</a:t>
            </a:r>
            <a:r>
              <a:rPr lang="en-GB" sz="4000" dirty="0"/>
              <a:t> </a:t>
            </a:r>
            <a:r>
              <a:rPr lang="en-GB" sz="4000" dirty="0" err="1"/>
              <a:t>esittää</a:t>
            </a:r>
            <a:r>
              <a:rPr lang="en-GB" sz="4000" dirty="0"/>
              <a:t>: </a:t>
            </a:r>
            <a:br>
              <a:rPr lang="en-GB" dirty="0"/>
            </a:br>
            <a:r>
              <a:rPr lang="en-GB" sz="3100" dirty="0" err="1"/>
              <a:t>Tiestötiedon</a:t>
            </a:r>
            <a:r>
              <a:rPr lang="en-GB" sz="3100" dirty="0"/>
              <a:t> </a:t>
            </a:r>
            <a:r>
              <a:rPr lang="en-GB" sz="3100" dirty="0" err="1"/>
              <a:t>raportteja</a:t>
            </a:r>
            <a:br>
              <a:rPr lang="en-GB" sz="3100" dirty="0"/>
            </a:br>
            <a:r>
              <a:rPr lang="en-GB" sz="3100" dirty="0" err="1"/>
              <a:t>ja</a:t>
            </a:r>
            <a:r>
              <a:rPr lang="en-GB" sz="3100" dirty="0"/>
              <a:t> </a:t>
            </a:r>
            <a:r>
              <a:rPr lang="en-GB" sz="3100" dirty="0" err="1"/>
              <a:t>Tieverkon</a:t>
            </a:r>
            <a:r>
              <a:rPr lang="en-GB" sz="3100" dirty="0"/>
              <a:t> </a:t>
            </a:r>
            <a:r>
              <a:rPr lang="en-GB" sz="3100" dirty="0" err="1"/>
              <a:t>kunto</a:t>
            </a:r>
            <a:r>
              <a:rPr lang="en-GB" sz="3100" dirty="0"/>
              <a:t> </a:t>
            </a:r>
            <a:r>
              <a:rPr lang="en-GB" sz="3100" dirty="0" err="1"/>
              <a:t>omaisuuslajeittain</a:t>
            </a:r>
            <a:r>
              <a:rPr lang="en-GB" sz="3100" dirty="0"/>
              <a:t> -</a:t>
            </a:r>
            <a:r>
              <a:rPr lang="en-GB" sz="3100" dirty="0" err="1"/>
              <a:t>raportti</a:t>
            </a:r>
            <a:br>
              <a:rPr lang="en-GB" dirty="0"/>
            </a:br>
            <a:endParaRPr sz="2000" dirty="0"/>
          </a:p>
        </p:txBody>
      </p:sp>
      <p:sp>
        <p:nvSpPr>
          <p:cNvPr id="241" name="Google Shape;241;p1"/>
          <p:cNvSpPr txBox="1">
            <a:spLocks noGrp="1"/>
          </p:cNvSpPr>
          <p:nvPr>
            <p:ph type="dt" idx="10"/>
          </p:nvPr>
        </p:nvSpPr>
        <p:spPr>
          <a:xfrm>
            <a:off x="4750017" y="6321116"/>
            <a:ext cx="174314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02.06.2025</a:t>
            </a:r>
          </a:p>
        </p:txBody>
      </p:sp>
      <p:sp>
        <p:nvSpPr>
          <p:cNvPr id="242" name="Google Shape;242;p1"/>
          <p:cNvSpPr txBox="1">
            <a:spLocks noGrp="1"/>
          </p:cNvSpPr>
          <p:nvPr>
            <p:ph type="ftr" idx="11"/>
          </p:nvPr>
        </p:nvSpPr>
        <p:spPr>
          <a:xfrm>
            <a:off x="2273862" y="6321116"/>
            <a:ext cx="247615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Anitta Rosenvall </a:t>
            </a:r>
            <a:r>
              <a:rPr lang="en-GB" dirty="0" err="1"/>
              <a:t>ja</a:t>
            </a:r>
            <a:r>
              <a:rPr lang="en-GB" dirty="0"/>
              <a:t> Sami Lintula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3247" b="13247"/>
          <a:stretch/>
        </p:blipFill>
        <p:spPr>
          <a:xfrm>
            <a:off x="0" y="0"/>
            <a:ext cx="12192000" cy="6721475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"/>
          <p:cNvSpPr txBox="1"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prstGeom prst="rect">
            <a:avLst/>
          </a:prstGeom>
          <a:solidFill>
            <a:srgbClr val="0463AF">
              <a:alpha val="63529"/>
            </a:srgbClr>
          </a:solidFill>
          <a:ln>
            <a:noFill/>
          </a:ln>
        </p:spPr>
        <p:txBody>
          <a:bodyPr spcFirstLastPara="1" wrap="square" lIns="396000" tIns="1188000" rIns="39600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ahoma"/>
              <a:buNone/>
            </a:pPr>
            <a:r>
              <a:rPr lang="en-GB" dirty="0"/>
              <a:t>Agenda</a:t>
            </a:r>
            <a:endParaRPr dirty="0"/>
          </a:p>
        </p:txBody>
      </p:sp>
      <p:sp>
        <p:nvSpPr>
          <p:cNvPr id="249" name="Google Shape;249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  <p:sp>
        <p:nvSpPr>
          <p:cNvPr id="250" name="Google Shape;250;p2"/>
          <p:cNvSpPr txBox="1"/>
          <p:nvPr/>
        </p:nvSpPr>
        <p:spPr>
          <a:xfrm>
            <a:off x="838200" y="2702740"/>
            <a:ext cx="3990900" cy="39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6000" tIns="46800" rIns="396000" bIns="468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•"/>
            </a:pPr>
            <a:r>
              <a:rPr lang="fi-FI" sz="1600" b="0" i="0" u="none" strike="noStrike" cap="none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Esittelyssä tänään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•"/>
            </a:pPr>
            <a:r>
              <a:rPr lang="fi-FI" sz="16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Käyttötapaukset ja raporttien esittely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•"/>
            </a:pPr>
            <a:r>
              <a:rPr lang="fi-FI" sz="1600" b="0" i="0" u="none" strike="noStrike" cap="none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Crew</a:t>
            </a:r>
            <a:r>
              <a:rPr lang="fi-FI" sz="1600" b="0" i="0" u="none" strike="noStrike" cap="none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- Tiimi raporttien takana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ayla">
  <a:themeElements>
    <a:clrScheme name="Uudet_Vayla">
      <a:dk1>
        <a:srgbClr val="000000"/>
      </a:dk1>
      <a:lt1>
        <a:srgbClr val="FFFFFF"/>
      </a:lt1>
      <a:dk2>
        <a:srgbClr val="000000"/>
      </a:dk2>
      <a:lt2>
        <a:srgbClr val="FDFCFF"/>
      </a:lt2>
      <a:accent1>
        <a:srgbClr val="0064AF"/>
      </a:accent1>
      <a:accent2>
        <a:srgbClr val="009BFF"/>
      </a:accent2>
      <a:accent3>
        <a:srgbClr val="4AC2F1"/>
      </a:accent3>
      <a:accent4>
        <a:srgbClr val="228848"/>
      </a:accent4>
      <a:accent5>
        <a:srgbClr val="910AA3"/>
      </a:accent5>
      <a:accent6>
        <a:srgbClr val="C73F00"/>
      </a:accent6>
      <a:hlink>
        <a:srgbClr val="00AFCB"/>
      </a:hlink>
      <a:folHlink>
        <a:srgbClr val="49C2EF"/>
      </a:folHlink>
    </a:clrScheme>
    <a:fontScheme name="Mukautettu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yla_ilmeella_fi.potx" id="{6087FC15-722D-48F6-A6D4-5FEB3B899A2E}" vid="{76B0F94A-6A46-413B-84AA-E57DC17D238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activity xmlns="492dc24b-f7ee-4c52-8521-8a00f1955f26" xsi:nil="true"/>
    <_ip_UnifiedCompliancePolicyProperties xmlns="http://schemas.microsoft.com/sharepoint/v3" xsi:nil="true"/>
  </documentManagement>
</p:properties>
</file>

<file path=customXml/item2.xml><?xml version="1.0" encoding="utf-8"?>
<livi_kameleon xmlns="" xmlns:xsi="http://www.w3.org/2001/XMLSchema-instance">
  <tyyppi>Esitys</tyyppi>
  <author>Ilkka Aaltonen</author>
  <title>Tievelho_hankinnan kohteen_kucvaus</title>
  <paivays>10.6.2021</paivays>
</livi_kameleon>
</file>

<file path=customXml/item3.xml><?xml version="1.0" encoding="utf-8"?>
<xml_kameleon>
  <ddecree/>
  <dlevelofprotection/>
  <dsecrecy/>
  <dconfidentiality/>
</xml_kameleon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A1403FF4DAA54CAF93AB773CA09A87" ma:contentTypeVersion="17" ma:contentTypeDescription="Create a new document." ma:contentTypeScope="" ma:versionID="48a35efa9c432721dfc4f70153c3bb23">
  <xsd:schema xmlns:xsd="http://www.w3.org/2001/XMLSchema" xmlns:xs="http://www.w3.org/2001/XMLSchema" xmlns:p="http://schemas.microsoft.com/office/2006/metadata/properties" xmlns:ns1="http://schemas.microsoft.com/sharepoint/v3" xmlns:ns3="492dc24b-f7ee-4c52-8521-8a00f1955f26" xmlns:ns4="3b1b636d-a69c-4b3b-88f1-43ddfd8f4d1b" targetNamespace="http://schemas.microsoft.com/office/2006/metadata/properties" ma:root="true" ma:fieldsID="b5c25683d79f39aeff56cd89b1f4441f" ns1:_="" ns3:_="" ns4:_="">
    <xsd:import namespace="http://schemas.microsoft.com/sharepoint/v3"/>
    <xsd:import namespace="492dc24b-f7ee-4c52-8521-8a00f1955f26"/>
    <xsd:import namespace="3b1b636d-a69c-4b3b-88f1-43ddfd8f4d1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1:_ip_UnifiedCompliancePolicyProperties" minOccurs="0"/>
                <xsd:element ref="ns1:_ip_UnifiedCompliancePolicyUIAction" minOccurs="0"/>
                <xsd:element ref="ns3:_activity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2dc24b-f7ee-4c52-8521-8a00f1955f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1b636d-a69c-4b3b-88f1-43ddfd8f4d1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50DE8AD-3B22-4F0B-9423-E6F4EC0C7837}">
  <ds:schemaRefs>
    <ds:schemaRef ds:uri="492dc24b-f7ee-4c52-8521-8a00f1955f26"/>
    <ds:schemaRef ds:uri="http://schemas.microsoft.com/office/infopath/2007/PartnerControls"/>
    <ds:schemaRef ds:uri="http://purl.org/dc/elements/1.1/"/>
    <ds:schemaRef ds:uri="http://purl.org/dc/dcmitype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3b1b636d-a69c-4b3b-88f1-43ddfd8f4d1b"/>
    <ds:schemaRef ds:uri="http://schemas.microsoft.com/sharepoint/v3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9AFB0CFF-6F10-477D-BFA9-52D658853CCB}">
  <ds:schemaRefs>
    <ds:schemaRef ds:uri=""/>
  </ds:schemaRefs>
</ds:datastoreItem>
</file>

<file path=customXml/itemProps3.xml><?xml version="1.0" encoding="utf-8"?>
<ds:datastoreItem xmlns:ds="http://schemas.openxmlformats.org/officeDocument/2006/customXml" ds:itemID="{A8012199-8EC8-45B0-B8CE-C879495E452F}">
  <ds:schemaRefs/>
</ds:datastoreItem>
</file>

<file path=customXml/itemProps4.xml><?xml version="1.0" encoding="utf-8"?>
<ds:datastoreItem xmlns:ds="http://schemas.openxmlformats.org/officeDocument/2006/customXml" ds:itemID="{DF0B9119-EEBF-4C0C-BC7C-F2AB167C31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92dc24b-f7ee-4c52-8521-8a00f1955f26"/>
    <ds:schemaRef ds:uri="3b1b636d-a69c-4b3b-88f1-43ddfd8f4d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11D0F685-F65A-456B-AC56-A588D9B1313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vayla_ilmeella_fi</Template>
  <TotalTime>35790</TotalTime>
  <Words>856</Words>
  <Application>Microsoft Office PowerPoint</Application>
  <PresentationFormat>Laajakuva</PresentationFormat>
  <Paragraphs>361</Paragraphs>
  <Slides>18</Slides>
  <Notes>9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18</vt:i4>
      </vt:variant>
    </vt:vector>
  </HeadingPairs>
  <TitlesOfParts>
    <vt:vector size="26" baseType="lpstr">
      <vt:lpstr>-apple-system</vt:lpstr>
      <vt:lpstr>Arial</vt:lpstr>
      <vt:lpstr>Calibri</vt:lpstr>
      <vt:lpstr>Exo 2</vt:lpstr>
      <vt:lpstr>Felbridge Pro</vt:lpstr>
      <vt:lpstr>Segoe UI</vt:lpstr>
      <vt:lpstr>Tahoma</vt:lpstr>
      <vt:lpstr>vayla</vt:lpstr>
      <vt:lpstr>Tievelhovartti (03.06.2025)</vt:lpstr>
      <vt:lpstr>Agenda</vt:lpstr>
      <vt:lpstr>Ajankohtaiset kuulumiset (data)</vt:lpstr>
      <vt:lpstr>Ajankohtaiset kuulumiset (määrittely)</vt:lpstr>
      <vt:lpstr>Ajankohtaiset kuulumiset (käyttöliittymä)</vt:lpstr>
      <vt:lpstr>Muuta</vt:lpstr>
      <vt:lpstr>Muuta</vt:lpstr>
      <vt:lpstr>Väyläviraston analytiikkapalvelu esittää:  Tiestötiedon raportteja ja Tieverkon kunto omaisuuslajeittain -raportti </vt:lpstr>
      <vt:lpstr>Agenda</vt:lpstr>
      <vt:lpstr>Tiestötietojen raportit - listaus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Tievelho_hankinnan kohteen_kucvaus</dc:title>
  <dc:creator>Ilkka Aaltonen</dc:creator>
  <cp:keywords>Esitys</cp:keywords>
  <cp:lastModifiedBy>Aaltonen Ilkka</cp:lastModifiedBy>
  <cp:revision>1211</cp:revision>
  <dcterms:created xsi:type="dcterms:W3CDTF">2021-06-10T07:52:25Z</dcterms:created>
  <dcterms:modified xsi:type="dcterms:W3CDTF">2025-06-05T05:08:06Z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473.983.02.010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vayla_ilmeella_fi.potx</vt:lpwstr>
  </property>
  <property fmtid="{D5CDD505-2E9C-101B-9397-08002B2CF9AE}" pid="6" name="dvDefinition">
    <vt:lpwstr>702 (dd_default.xml)</vt:lpwstr>
  </property>
  <property fmtid="{D5CDD505-2E9C-101B-9397-08002B2CF9AE}" pid="7" name="dvDefinitionID">
    <vt:lpwstr>702</vt:lpwstr>
  </property>
  <property fmtid="{D5CDD505-2E9C-101B-9397-08002B2CF9AE}" pid="8" name="dvContentFile">
    <vt:lpwstr>dd_default.xml</vt:lpwstr>
  </property>
  <property fmtid="{D5CDD505-2E9C-101B-9397-08002B2CF9AE}" pid="9" name="dvGlobalVerID">
    <vt:lpwstr>473.85.02.232</vt:lpwstr>
  </property>
  <property fmtid="{D5CDD505-2E9C-101B-9397-08002B2CF9AE}" pid="10" name="dvDefinitionVersion">
    <vt:lpwstr>02.002 / 20.12.2018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2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>VAYL</vt:lpwstr>
  </property>
  <property fmtid="{D5CDD505-2E9C-101B-9397-08002B2CF9AE}" pid="21" name="dvSite">
    <vt:lpwstr>Lappeenrannan toimipiste</vt:lpwstr>
  </property>
  <property fmtid="{D5CDD505-2E9C-101B-9397-08002B2CF9AE}" pid="22" name="dvNumbering">
    <vt:lpwstr>0</vt:lpwstr>
  </property>
  <property fmtid="{D5CDD505-2E9C-101B-9397-08002B2CF9AE}" pid="23" name="dvDUname">
    <vt:lpwstr>Ilkka Aaltonen</vt:lpwstr>
  </property>
  <property fmtid="{D5CDD505-2E9C-101B-9397-08002B2CF9AE}" pid="24" name="dvDUFname">
    <vt:lpwstr>Ilkka</vt:lpwstr>
  </property>
  <property fmtid="{D5CDD505-2E9C-101B-9397-08002B2CF9AE}" pid="25" name="dvDULname">
    <vt:lpwstr>Aaltonen</vt:lpwstr>
  </property>
  <property fmtid="{D5CDD505-2E9C-101B-9397-08002B2CF9AE}" pid="26" name="dvDUBusinessarea">
    <vt:lpwstr>Väylien käyttö- ja tieto</vt:lpwstr>
  </property>
  <property fmtid="{D5CDD505-2E9C-101B-9397-08002B2CF9AE}" pid="27" name="dvDUdepartment">
    <vt:lpwstr>Tieto</vt:lpwstr>
  </property>
  <property fmtid="{D5CDD505-2E9C-101B-9397-08002B2CF9AE}" pid="28" name="dvLogoExist">
    <vt:lpwstr>0</vt:lpwstr>
  </property>
  <property fmtid="{D5CDD505-2E9C-101B-9397-08002B2CF9AE}" pid="29" name="dvCurrentlogo">
    <vt:lpwstr>vayla_fi.jpg</vt:lpwstr>
  </property>
  <property fmtid="{D5CDD505-2E9C-101B-9397-08002B2CF9AE}" pid="30" name="dvEULogoExist">
    <vt:lpwstr>0</vt:lpwstr>
  </property>
  <property fmtid="{D5CDD505-2E9C-101B-9397-08002B2CF9AE}" pid="31" name="dvCurrentEUListLogo">
    <vt:lpwstr/>
  </property>
  <property fmtid="{D5CDD505-2E9C-101B-9397-08002B2CF9AE}" pid="32" name="dvCurrentEUlogo">
    <vt:lpwstr/>
  </property>
  <property fmtid="{D5CDD505-2E9C-101B-9397-08002B2CF9AE}" pid="33" name="ddecree">
    <vt:lpwstr/>
  </property>
  <property fmtid="{D5CDD505-2E9C-101B-9397-08002B2CF9AE}" pid="34" name="dlevelofprotection">
    <vt:lpwstr/>
  </property>
  <property fmtid="{D5CDD505-2E9C-101B-9397-08002B2CF9AE}" pid="35" name="dsecrecy">
    <vt:lpwstr/>
  </property>
  <property fmtid="{D5CDD505-2E9C-101B-9397-08002B2CF9AE}" pid="36" name="dconfidentiality">
    <vt:lpwstr/>
  </property>
  <property fmtid="{D5CDD505-2E9C-101B-9397-08002B2CF9AE}" pid="37" name="tyyppi">
    <vt:lpwstr>Esitys</vt:lpwstr>
  </property>
  <property fmtid="{D5CDD505-2E9C-101B-9397-08002B2CF9AE}" pid="38" name="author">
    <vt:lpwstr>Ilkka Aaltonen</vt:lpwstr>
  </property>
  <property fmtid="{D5CDD505-2E9C-101B-9397-08002B2CF9AE}" pid="39" name="title">
    <vt:lpwstr>Tievelho_hankinnan kohteen_kucvaus</vt:lpwstr>
  </property>
  <property fmtid="{D5CDD505-2E9C-101B-9397-08002B2CF9AE}" pid="40" name="paivays">
    <vt:filetime>2021-06-09T21:00:00Z</vt:filetime>
  </property>
  <property fmtid="{D5CDD505-2E9C-101B-9397-08002B2CF9AE}" pid="41" name="ContentTypeId">
    <vt:lpwstr>0x010100CCA1403FF4DAA54CAF93AB773CA09A87</vt:lpwstr>
  </property>
</Properties>
</file>