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notesMasterIdLst>
    <p:notesMasterId r:id="rId29"/>
  </p:notesMasterIdLst>
  <p:sldIdLst>
    <p:sldId id="256" r:id="rId7"/>
    <p:sldId id="315" r:id="rId8"/>
    <p:sldId id="307" r:id="rId9"/>
    <p:sldId id="322" r:id="rId10"/>
    <p:sldId id="327" r:id="rId11"/>
    <p:sldId id="328" r:id="rId12"/>
    <p:sldId id="326" r:id="rId13"/>
    <p:sldId id="329" r:id="rId14"/>
    <p:sldId id="265" r:id="rId15"/>
    <p:sldId id="266" r:id="rId16"/>
    <p:sldId id="269" r:id="rId17"/>
    <p:sldId id="261" r:id="rId18"/>
    <p:sldId id="262" r:id="rId19"/>
    <p:sldId id="330" r:id="rId20"/>
    <p:sldId id="272" r:id="rId21"/>
    <p:sldId id="267" r:id="rId22"/>
    <p:sldId id="270" r:id="rId23"/>
    <p:sldId id="273" r:id="rId24"/>
    <p:sldId id="276" r:id="rId25"/>
    <p:sldId id="274" r:id="rId26"/>
    <p:sldId id="275" r:id="rId27"/>
    <p:sldId id="263" r:id="rId2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74" autoAdjust="0"/>
    <p:restoredTop sz="94743" autoAdjust="0"/>
  </p:normalViewPr>
  <p:slideViewPr>
    <p:cSldViewPr snapToGrid="0">
      <p:cViewPr varScale="1">
        <p:scale>
          <a:sx n="128" d="100"/>
          <a:sy n="128" d="100"/>
        </p:scale>
        <p:origin x="78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AC96E-1DC8-4EA3-9268-8EA7D1653612}" type="datetimeFigureOut">
              <a:rPr lang="fi-FI" smtClean="0"/>
              <a:t>9.5.2025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D8B9A-264D-4165-A769-848A3FBDC0C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927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310F4-F6B0-5941-BC5D-62D89A3CC146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99617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27eece83a5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27eece83a5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127eece83a5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127eece83a5_0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>
          <a:extLst>
            <a:ext uri="{FF2B5EF4-FFF2-40B4-BE49-F238E27FC236}">
              <a16:creationId xmlns:a16="http://schemas.microsoft.com/office/drawing/2014/main" id="{D51A0A49-35A5-7A5B-365E-3DC7EA2F8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127eece83a5_0_668:notes">
            <a:extLst>
              <a:ext uri="{FF2B5EF4-FFF2-40B4-BE49-F238E27FC236}">
                <a16:creationId xmlns:a16="http://schemas.microsoft.com/office/drawing/2014/main" id="{B21EA95E-9E55-33CE-1813-63910C2722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127eece83a5_0_668:notes">
            <a:extLst>
              <a:ext uri="{FF2B5EF4-FFF2-40B4-BE49-F238E27FC236}">
                <a16:creationId xmlns:a16="http://schemas.microsoft.com/office/drawing/2014/main" id="{EA5814D7-E14F-3253-EDAA-98252BE067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297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9" name="Google Shape;3109;g1fcb94d528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0" name="Google Shape;3110;g1fcb94d528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0" name="Google Shape;3120;g1fcb94d528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1" name="Google Shape;3121;g1fcb94d528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Google Shape;3133;g1fcb94d528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4" name="Google Shape;3134;g1fcb94d528d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g1fcb94d528d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310F4-F6B0-5941-BC5D-62D89A3CC146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75512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310F4-F6B0-5941-BC5D-62D89A3CC146}" type="slidenum">
              <a:rPr lang="da-DK" smtClean="0"/>
              <a:pPr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633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5277610" cy="4701002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610" h="4701002">
                <a:moveTo>
                  <a:pt x="0" y="4701002"/>
                </a:moveTo>
                <a:cubicBezTo>
                  <a:pt x="3307" y="3137314"/>
                  <a:pt x="6615" y="1573627"/>
                  <a:pt x="9922" y="9939"/>
                </a:cubicBezTo>
                <a:lnTo>
                  <a:pt x="5277610" y="0"/>
                </a:lnTo>
                <a:lnTo>
                  <a:pt x="3458766" y="4701002"/>
                </a:lnTo>
                <a:lnTo>
                  <a:pt x="0" y="47010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 algn="l">
              <a:buNone/>
              <a:defRPr sz="2000" baseline="0"/>
            </a:lvl1pPr>
          </a:lstStyle>
          <a:p>
            <a:r>
              <a:rPr lang="fi-FI" dirty="0"/>
              <a:t>Lisää 1.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593725" y="-795"/>
            <a:ext cx="5053400" cy="4691858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5245424"/>
              <a:gd name="connsiteY0" fmla="*/ 4691063 h 4701002"/>
              <a:gd name="connsiteX1" fmla="*/ 1796580 w 5245424"/>
              <a:gd name="connsiteY1" fmla="*/ 9939 h 4701002"/>
              <a:gd name="connsiteX2" fmla="*/ 3315228 w 5245424"/>
              <a:gd name="connsiteY2" fmla="*/ 0 h 4701002"/>
              <a:gd name="connsiteX3" fmla="*/ 5245424 w 5245424"/>
              <a:gd name="connsiteY3" fmla="*/ 4701002 h 4701002"/>
              <a:gd name="connsiteX4" fmla="*/ 0 w 5245424"/>
              <a:gd name="connsiteY4" fmla="*/ 4691063 h 4701002"/>
              <a:gd name="connsiteX0" fmla="*/ 0 w 5245424"/>
              <a:gd name="connsiteY0" fmla="*/ 4681919 h 4691858"/>
              <a:gd name="connsiteX1" fmla="*/ 1796580 w 5245424"/>
              <a:gd name="connsiteY1" fmla="*/ 795 h 4691858"/>
              <a:gd name="connsiteX2" fmla="*/ 3196356 w 5245424"/>
              <a:gd name="connsiteY2" fmla="*/ 0 h 4691858"/>
              <a:gd name="connsiteX3" fmla="*/ 5245424 w 5245424"/>
              <a:gd name="connsiteY3" fmla="*/ 4691858 h 4691858"/>
              <a:gd name="connsiteX4" fmla="*/ 0 w 5245424"/>
              <a:gd name="connsiteY4" fmla="*/ 4681919 h 4691858"/>
              <a:gd name="connsiteX0" fmla="*/ 0 w 5053400"/>
              <a:gd name="connsiteY0" fmla="*/ 4681919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81919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400" h="4691858">
                <a:moveTo>
                  <a:pt x="0" y="4691063"/>
                </a:moveTo>
                <a:cubicBezTo>
                  <a:pt x="741983" y="2827611"/>
                  <a:pt x="1256560" y="1465091"/>
                  <a:pt x="1796580" y="795"/>
                </a:cubicBezTo>
                <a:lnTo>
                  <a:pt x="3196356" y="0"/>
                </a:lnTo>
                <a:lnTo>
                  <a:pt x="5053400" y="4691858"/>
                </a:lnTo>
                <a:lnTo>
                  <a:pt x="0" y="46910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lang="fi-FI" dirty="0"/>
              <a:t>Lisää 2.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924312" y="0"/>
            <a:ext cx="5267688" cy="4710146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10146"/>
              <a:gd name="connsiteX1" fmla="*/ 9922 w 5277610"/>
              <a:gd name="connsiteY1" fmla="*/ 9939 h 4710146"/>
              <a:gd name="connsiteX2" fmla="*/ 5277610 w 5277610"/>
              <a:gd name="connsiteY2" fmla="*/ 0 h 4710146"/>
              <a:gd name="connsiteX3" fmla="*/ 5260134 w 5277610"/>
              <a:gd name="connsiteY3" fmla="*/ 4710146 h 4710146"/>
              <a:gd name="connsiteX4" fmla="*/ 0 w 5277610"/>
              <a:gd name="connsiteY4" fmla="*/ 4701002 h 4710146"/>
              <a:gd name="connsiteX0" fmla="*/ 1846315 w 5267693"/>
              <a:gd name="connsiteY0" fmla="*/ 4701002 h 4710146"/>
              <a:gd name="connsiteX1" fmla="*/ 5 w 5267693"/>
              <a:gd name="connsiteY1" fmla="*/ 9939 h 4710146"/>
              <a:gd name="connsiteX2" fmla="*/ 5267693 w 5267693"/>
              <a:gd name="connsiteY2" fmla="*/ 0 h 4710146"/>
              <a:gd name="connsiteX3" fmla="*/ 5250217 w 5267693"/>
              <a:gd name="connsiteY3" fmla="*/ 4710146 h 4710146"/>
              <a:gd name="connsiteX4" fmla="*/ 1846315 w 5267693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9939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795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0 w 5267688"/>
              <a:gd name="connsiteY0" fmla="*/ 4701002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46310 w 5267688"/>
              <a:gd name="connsiteY4" fmla="*/ 4701002 h 4710146"/>
              <a:gd name="connsiteX0" fmla="*/ 1873742 w 5267688"/>
              <a:gd name="connsiteY0" fmla="*/ 4710146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73742 w 5267688"/>
              <a:gd name="connsiteY4" fmla="*/ 4710146 h 471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7688" h="4710146">
                <a:moveTo>
                  <a:pt x="1873742" y="4710146"/>
                </a:moveTo>
                <a:cubicBezTo>
                  <a:pt x="1227825" y="3055018"/>
                  <a:pt x="645917" y="1601059"/>
                  <a:pt x="0" y="795"/>
                </a:cubicBezTo>
                <a:lnTo>
                  <a:pt x="5267688" y="0"/>
                </a:lnTo>
                <a:cubicBezTo>
                  <a:pt x="5261863" y="1570049"/>
                  <a:pt x="5256037" y="3140097"/>
                  <a:pt x="5250212" y="4710146"/>
                </a:cubicBezTo>
                <a:lnTo>
                  <a:pt x="1873742" y="47101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7431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10.6.2021</a:t>
            </a:r>
            <a:endParaRPr lang="en-US" dirty="0"/>
          </a:p>
        </p:txBody>
      </p:sp>
      <p:sp>
        <p:nvSpPr>
          <p:cNvPr id="18" name="DConfidentiality">
            <a:extLst>
              <a:ext uri="{FF2B5EF4-FFF2-40B4-BE49-F238E27FC236}">
                <a16:creationId xmlns:a16="http://schemas.microsoft.com/office/drawing/2014/main" id="{4B964CBD-1E14-4B75-A614-71999FB674E4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DLevelofprotection">
            <a:extLst>
              <a:ext uri="{FF2B5EF4-FFF2-40B4-BE49-F238E27FC236}">
                <a16:creationId xmlns:a16="http://schemas.microsoft.com/office/drawing/2014/main" id="{25917711-D3ED-4E8C-BF82-DCF50F5F2EC2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DDecree">
            <a:extLst>
              <a:ext uri="{FF2B5EF4-FFF2-40B4-BE49-F238E27FC236}">
                <a16:creationId xmlns:a16="http://schemas.microsoft.com/office/drawing/2014/main" id="{F673B93A-115D-4F5C-A79F-A5F384FCDFC7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DSecrecy">
            <a:extLst>
              <a:ext uri="{FF2B5EF4-FFF2-40B4-BE49-F238E27FC236}">
                <a16:creationId xmlns:a16="http://schemas.microsoft.com/office/drawing/2014/main" id="{E04FEAB8-01C0-4796-B920-929F3D1A1E32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D12AFC57-F9B4-42CA-9516-FFCBF2E4CA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31554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1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91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5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0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70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"/>
          <p:cNvSpPr>
            <a:spLocks noGrp="1"/>
          </p:cNvSpPr>
          <p:nvPr>
            <p:ph type="title"/>
          </p:nvPr>
        </p:nvSpPr>
        <p:spPr>
          <a:xfrm>
            <a:off x="841374" y="-7409"/>
            <a:ext cx="3987800" cy="6737351"/>
          </a:xfrm>
          <a:solidFill>
            <a:schemeClr val="accent3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5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9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chemeClr val="accent2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62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chemeClr val="accent1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21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chemeClr val="accent5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3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1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12192000" cy="4720085"/>
          </a:xfrm>
          <a:custGeom>
            <a:avLst/>
            <a:gdLst>
              <a:gd name="connsiteX0" fmla="*/ 12192000 w 12192000"/>
              <a:gd name="connsiteY0" fmla="*/ 9939 h 4720085"/>
              <a:gd name="connsiteX1" fmla="*/ 12174524 w 12192000"/>
              <a:gd name="connsiteY1" fmla="*/ 4720085 h 4720085"/>
              <a:gd name="connsiteX2" fmla="*/ 8798054 w 12192000"/>
              <a:gd name="connsiteY2" fmla="*/ 4720085 h 4720085"/>
              <a:gd name="connsiteX3" fmla="*/ 6924312 w 12192000"/>
              <a:gd name="connsiteY3" fmla="*/ 10734 h 4720085"/>
              <a:gd name="connsiteX4" fmla="*/ 6790081 w 12192000"/>
              <a:gd name="connsiteY4" fmla="*/ 9144 h 4720085"/>
              <a:gd name="connsiteX5" fmla="*/ 8647125 w 12192000"/>
              <a:gd name="connsiteY5" fmla="*/ 4701002 h 4720085"/>
              <a:gd name="connsiteX6" fmla="*/ 3593725 w 12192000"/>
              <a:gd name="connsiteY6" fmla="*/ 4691063 h 4720085"/>
              <a:gd name="connsiteX7" fmla="*/ 5390305 w 12192000"/>
              <a:gd name="connsiteY7" fmla="*/ 9939 h 4720085"/>
              <a:gd name="connsiteX8" fmla="*/ 5277610 w 12192000"/>
              <a:gd name="connsiteY8" fmla="*/ 0 h 4720085"/>
              <a:gd name="connsiteX9" fmla="*/ 3458767 w 12192000"/>
              <a:gd name="connsiteY9" fmla="*/ 4701002 h 4720085"/>
              <a:gd name="connsiteX10" fmla="*/ 0 w 12192000"/>
              <a:gd name="connsiteY10" fmla="*/ 4701002 h 4720085"/>
              <a:gd name="connsiteX11" fmla="*/ 9922 w 12192000"/>
              <a:gd name="connsiteY11" fmla="*/ 9939 h 472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720085">
                <a:moveTo>
                  <a:pt x="12192000" y="9939"/>
                </a:moveTo>
                <a:cubicBezTo>
                  <a:pt x="12186175" y="1579988"/>
                  <a:pt x="12180349" y="3150036"/>
                  <a:pt x="12174524" y="4720085"/>
                </a:cubicBezTo>
                <a:lnTo>
                  <a:pt x="8798054" y="4720085"/>
                </a:lnTo>
                <a:cubicBezTo>
                  <a:pt x="8152137" y="3064957"/>
                  <a:pt x="7570229" y="1610998"/>
                  <a:pt x="6924312" y="10734"/>
                </a:cubicBezTo>
                <a:close/>
                <a:moveTo>
                  <a:pt x="6790081" y="9144"/>
                </a:moveTo>
                <a:lnTo>
                  <a:pt x="8647125" y="4701002"/>
                </a:lnTo>
                <a:lnTo>
                  <a:pt x="3593725" y="4691063"/>
                </a:lnTo>
                <a:cubicBezTo>
                  <a:pt x="4353996" y="2818467"/>
                  <a:pt x="4850285" y="1474235"/>
                  <a:pt x="5390305" y="9939"/>
                </a:cubicBezTo>
                <a:close/>
                <a:moveTo>
                  <a:pt x="5277610" y="0"/>
                </a:moveTo>
                <a:lnTo>
                  <a:pt x="3458767" y="4701002"/>
                </a:lnTo>
                <a:lnTo>
                  <a:pt x="0" y="4701002"/>
                </a:lnTo>
                <a:cubicBezTo>
                  <a:pt x="3307" y="3137314"/>
                  <a:pt x="6615" y="1573627"/>
                  <a:pt x="9922" y="99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10.6.2021</a:t>
            </a:r>
            <a:endParaRPr lang="en-US"/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EEA14B14-60C4-4BB2-AAE3-DF41B480ACC8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Levelofprotection">
            <a:extLst>
              <a:ext uri="{FF2B5EF4-FFF2-40B4-BE49-F238E27FC236}">
                <a16:creationId xmlns:a16="http://schemas.microsoft.com/office/drawing/2014/main" id="{5DD3C21F-DA3E-4BE7-AAC4-310C4E77212E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E78352A8-ED6D-4F6E-BFE7-FD1EC319D79A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8E73515E-696E-4CE4-8D36-10D1C0A0DD9C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Kuva 4" descr="Väyläviraston logo">
            <a:extLst>
              <a:ext uri="{FF2B5EF4-FFF2-40B4-BE49-F238E27FC236}">
                <a16:creationId xmlns:a16="http://schemas.microsoft.com/office/drawing/2014/main" id="{33C3268B-385E-41BC-B0E9-2A8D21E50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0229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3486" y="0"/>
            <a:ext cx="3987800" cy="6737351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77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3"/>
          </a:solidFill>
        </p:spPr>
        <p:txBody>
          <a:bodyPr lIns="396000" tIns="1188000" rIns="396000" bIns="46800"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98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7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01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1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55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5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6BE8DE-05CB-44A2-BC08-E6E6BFEDF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60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elta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6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7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ihreä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4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2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8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10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7"/>
          <p:cNvSpPr>
            <a:spLocks noGrp="1"/>
          </p:cNvSpPr>
          <p:nvPr>
            <p:ph type="body" sz="quarter" idx="11"/>
          </p:nvPr>
        </p:nvSpPr>
        <p:spPr>
          <a:xfrm>
            <a:off x="623888" y="752474"/>
            <a:ext cx="3919537" cy="4054955"/>
          </a:xfrm>
        </p:spPr>
        <p:txBody>
          <a:bodyPr/>
          <a:lstStyle>
            <a:lvl1pPr marL="0" indent="0">
              <a:buFontTx/>
              <a:buNone/>
              <a:defRPr b="1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Exo 2" charset="0"/>
                <a:ea typeface="Exo 2" charset="0"/>
                <a:cs typeface="Exo 2" charset="0"/>
              </a:defRPr>
            </a:lvl3pPr>
            <a:lvl4pPr>
              <a:defRPr>
                <a:latin typeface="Exo 2" charset="0"/>
                <a:ea typeface="Exo 2" charset="0"/>
                <a:cs typeface="Exo 2" charset="0"/>
              </a:defRPr>
            </a:lvl4pPr>
            <a:lvl5pPr>
              <a:defRPr>
                <a:latin typeface="Exo 2" charset="0"/>
                <a:ea typeface="Exo 2" charset="0"/>
                <a:cs typeface="Exo 2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433135" y="0"/>
            <a:ext cx="6758866" cy="673735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>
                  <a:noFill/>
                </a:ln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uva 7" descr="Väyläviraston logo">
            <a:extLst>
              <a:ext uri="{FF2B5EF4-FFF2-40B4-BE49-F238E27FC236}">
                <a16:creationId xmlns:a16="http://schemas.microsoft.com/office/drawing/2014/main" id="{9B1DFFF8-D476-44B3-90F4-D2B5A632F2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62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3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62524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88497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9323"/>
            <a:ext cx="5155670" cy="6737350"/>
          </a:xfrm>
          <a:solidFill>
            <a:schemeClr val="accent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45590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1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08984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0"/>
            <a:ext cx="5155670" cy="6737350"/>
          </a:xfrm>
          <a:solidFill>
            <a:schemeClr val="accent5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8071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6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22191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4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75271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88349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49801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Väyläviraston logo">
            <a:extLst>
              <a:ext uri="{FF2B5EF4-FFF2-40B4-BE49-F238E27FC236}">
                <a16:creationId xmlns:a16="http://schemas.microsoft.com/office/drawing/2014/main" id="{B3D212B4-2A4C-43AA-9CF7-1BD656D53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"/>
          <a:stretch/>
        </p:blipFill>
        <p:spPr>
          <a:xfrm>
            <a:off x="0" y="0"/>
            <a:ext cx="12192000" cy="6737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0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526" y="18720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1.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0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29862" y="18720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2.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17336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526" y="3425619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29862" y="3425619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4.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117336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9" name="Rectangle 18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31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äyläviraston logo">
            <a:extLst>
              <a:ext uri="{FF2B5EF4-FFF2-40B4-BE49-F238E27FC236}">
                <a16:creationId xmlns:a16="http://schemas.microsoft.com/office/drawing/2014/main" id="{4B3A6A6C-65F3-42AD-AF0D-BCD705177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00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two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1905000"/>
            <a:ext cx="4947604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4"/>
          </p:nvPr>
        </p:nvSpPr>
        <p:spPr>
          <a:xfrm>
            <a:off x="5996197" y="1909763"/>
            <a:ext cx="5357602" cy="39973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9054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vay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02169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ityksen loppudia">
            <a:extLst>
              <a:ext uri="{FF2B5EF4-FFF2-40B4-BE49-F238E27FC236}">
                <a16:creationId xmlns:a16="http://schemas.microsoft.com/office/drawing/2014/main" id="{8011D531-C477-E90E-BB81-1C49976BFE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82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4 Front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589AF86-C16B-63D6-67F0-F67BA1F6A0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375" y="481330"/>
            <a:ext cx="1440000" cy="4110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10086A-0EF3-9E2D-8079-A40D85859A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84313"/>
            <a:ext cx="7272338" cy="338454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da-DK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674CA37-F3E2-D1F4-BBB4-770DF3F55F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5013325"/>
            <a:ext cx="7199314" cy="8636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NO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780438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 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A5F9B-838F-4540-932F-C6885C5B77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9138"/>
            <a:ext cx="7272338" cy="28797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ts val="6000"/>
              </a:lnSpc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da-DK" dirty="0"/>
          </a:p>
        </p:txBody>
      </p:sp>
      <p:sp>
        <p:nvSpPr>
          <p:cNvPr id="3" name="Grafik 2">
            <a:extLst>
              <a:ext uri="{FF2B5EF4-FFF2-40B4-BE49-F238E27FC236}">
                <a16:creationId xmlns:a16="http://schemas.microsoft.com/office/drawing/2014/main" id="{8BF55D15-1C05-0E78-3D14-2ECAF1263238}"/>
              </a:ext>
            </a:extLst>
          </p:cNvPr>
          <p:cNvSpPr/>
          <p:nvPr userDrawn="1"/>
        </p:nvSpPr>
        <p:spPr>
          <a:xfrm>
            <a:off x="10427063" y="6120188"/>
            <a:ext cx="1176342" cy="336002"/>
          </a:xfrm>
          <a:custGeom>
            <a:avLst/>
            <a:gdLst>
              <a:gd name="connsiteX0" fmla="*/ 1031327 w 1176342"/>
              <a:gd name="connsiteY0" fmla="*/ 81103 h 336002"/>
              <a:gd name="connsiteX1" fmla="*/ 982113 w 1176342"/>
              <a:gd name="connsiteY1" fmla="*/ 81103 h 336002"/>
              <a:gd name="connsiteX2" fmla="*/ 1058855 w 1176342"/>
              <a:gd name="connsiteY2" fmla="*/ 258579 h 336002"/>
              <a:gd name="connsiteX3" fmla="*/ 1055157 w 1176342"/>
              <a:gd name="connsiteY3" fmla="*/ 267006 h 336002"/>
              <a:gd name="connsiteX4" fmla="*/ 1011767 w 1176342"/>
              <a:gd name="connsiteY4" fmla="*/ 298082 h 336002"/>
              <a:gd name="connsiteX5" fmla="*/ 993242 w 1176342"/>
              <a:gd name="connsiteY5" fmla="*/ 295451 h 336002"/>
              <a:gd name="connsiteX6" fmla="*/ 993242 w 1176342"/>
              <a:gd name="connsiteY6" fmla="*/ 333371 h 336002"/>
              <a:gd name="connsiteX7" fmla="*/ 1017054 w 1176342"/>
              <a:gd name="connsiteY7" fmla="*/ 336002 h 336002"/>
              <a:gd name="connsiteX8" fmla="*/ 1101727 w 1176342"/>
              <a:gd name="connsiteY8" fmla="*/ 264908 h 336002"/>
              <a:gd name="connsiteX9" fmla="*/ 1176343 w 1176342"/>
              <a:gd name="connsiteY9" fmla="*/ 81103 h 336002"/>
              <a:gd name="connsiteX10" fmla="*/ 1127129 w 1176342"/>
              <a:gd name="connsiteY10" fmla="*/ 81103 h 336002"/>
              <a:gd name="connsiteX11" fmla="*/ 1082149 w 1176342"/>
              <a:gd name="connsiteY11" fmla="*/ 211717 h 336002"/>
              <a:gd name="connsiteX12" fmla="*/ 1031345 w 1176342"/>
              <a:gd name="connsiteY12" fmla="*/ 81103 h 336002"/>
              <a:gd name="connsiteX13" fmla="*/ 874165 w 1176342"/>
              <a:gd name="connsiteY13" fmla="*/ 213815 h 336002"/>
              <a:gd name="connsiteX14" fmla="*/ 922325 w 1176342"/>
              <a:gd name="connsiteY14" fmla="*/ 183788 h 336002"/>
              <a:gd name="connsiteX15" fmla="*/ 941903 w 1176342"/>
              <a:gd name="connsiteY15" fmla="*/ 182739 h 336002"/>
              <a:gd name="connsiteX16" fmla="*/ 941903 w 1176342"/>
              <a:gd name="connsiteY16" fmla="*/ 193263 h 336002"/>
              <a:gd name="connsiteX17" fmla="*/ 901692 w 1176342"/>
              <a:gd name="connsiteY17" fmla="*/ 234348 h 336002"/>
              <a:gd name="connsiteX18" fmla="*/ 874183 w 1176342"/>
              <a:gd name="connsiteY18" fmla="*/ 213815 h 336002"/>
              <a:gd name="connsiteX19" fmla="*/ 821253 w 1176342"/>
              <a:gd name="connsiteY19" fmla="*/ 147983 h 336002"/>
              <a:gd name="connsiteX20" fmla="*/ 862536 w 1176342"/>
              <a:gd name="connsiteY20" fmla="*/ 152196 h 336002"/>
              <a:gd name="connsiteX21" fmla="*/ 902746 w 1176342"/>
              <a:gd name="connsiteY21" fmla="*/ 114276 h 336002"/>
              <a:gd name="connsiteX22" fmla="*/ 940313 w 1176342"/>
              <a:gd name="connsiteY22" fmla="*/ 151663 h 336002"/>
              <a:gd name="connsiteX23" fmla="*/ 940313 w 1176342"/>
              <a:gd name="connsiteY23" fmla="*/ 155343 h 336002"/>
              <a:gd name="connsiteX24" fmla="*/ 919681 w 1176342"/>
              <a:gd name="connsiteY24" fmla="*/ 156392 h 336002"/>
              <a:gd name="connsiteX25" fmla="*/ 830239 w 1176342"/>
              <a:gd name="connsiteY25" fmla="*/ 216961 h 336002"/>
              <a:gd name="connsiteX26" fmla="*/ 889510 w 1176342"/>
              <a:gd name="connsiteY26" fmla="*/ 266988 h 336002"/>
              <a:gd name="connsiteX27" fmla="*/ 943493 w 1176342"/>
              <a:gd name="connsiteY27" fmla="*/ 235913 h 336002"/>
              <a:gd name="connsiteX28" fmla="*/ 943493 w 1176342"/>
              <a:gd name="connsiteY28" fmla="*/ 263290 h 336002"/>
              <a:gd name="connsiteX29" fmla="*/ 984775 w 1176342"/>
              <a:gd name="connsiteY29" fmla="*/ 263290 h 336002"/>
              <a:gd name="connsiteX30" fmla="*/ 984775 w 1176342"/>
              <a:gd name="connsiteY30" fmla="*/ 156908 h 336002"/>
              <a:gd name="connsiteX31" fmla="*/ 903282 w 1176342"/>
              <a:gd name="connsiteY31" fmla="*/ 77387 h 336002"/>
              <a:gd name="connsiteX32" fmla="*/ 821253 w 1176342"/>
              <a:gd name="connsiteY32" fmla="*/ 147965 h 336002"/>
              <a:gd name="connsiteX33" fmla="*/ 659321 w 1176342"/>
              <a:gd name="connsiteY33" fmla="*/ 172730 h 336002"/>
              <a:gd name="connsiteX34" fmla="*/ 712233 w 1176342"/>
              <a:gd name="connsiteY34" fmla="*/ 114276 h 336002"/>
              <a:gd name="connsiteX35" fmla="*/ 764626 w 1176342"/>
              <a:gd name="connsiteY35" fmla="*/ 172730 h 336002"/>
              <a:gd name="connsiteX36" fmla="*/ 712233 w 1176342"/>
              <a:gd name="connsiteY36" fmla="*/ 231184 h 336002"/>
              <a:gd name="connsiteX37" fmla="*/ 659321 w 1176342"/>
              <a:gd name="connsiteY37" fmla="*/ 172730 h 336002"/>
              <a:gd name="connsiteX38" fmla="*/ 614341 w 1176342"/>
              <a:gd name="connsiteY38" fmla="*/ 172730 h 336002"/>
              <a:gd name="connsiteX39" fmla="*/ 705355 w 1176342"/>
              <a:gd name="connsiteY39" fmla="*/ 267006 h 336002"/>
              <a:gd name="connsiteX40" fmla="*/ 764090 w 1176342"/>
              <a:gd name="connsiteY40" fmla="*/ 238046 h 336002"/>
              <a:gd name="connsiteX41" fmla="*/ 764090 w 1176342"/>
              <a:gd name="connsiteY41" fmla="*/ 263326 h 336002"/>
              <a:gd name="connsiteX42" fmla="*/ 805891 w 1176342"/>
              <a:gd name="connsiteY42" fmla="*/ 263326 h 336002"/>
              <a:gd name="connsiteX43" fmla="*/ 805891 w 1176342"/>
              <a:gd name="connsiteY43" fmla="*/ 0 h 336002"/>
              <a:gd name="connsiteX44" fmla="*/ 761965 w 1176342"/>
              <a:gd name="connsiteY44" fmla="*/ 0 h 336002"/>
              <a:gd name="connsiteX45" fmla="*/ 761965 w 1176342"/>
              <a:gd name="connsiteY45" fmla="*/ 106383 h 336002"/>
              <a:gd name="connsiteX46" fmla="*/ 705338 w 1176342"/>
              <a:gd name="connsiteY46" fmla="*/ 77423 h 336002"/>
              <a:gd name="connsiteX47" fmla="*/ 614323 w 1176342"/>
              <a:gd name="connsiteY47" fmla="*/ 172748 h 336002"/>
              <a:gd name="connsiteX48" fmla="*/ 454517 w 1176342"/>
              <a:gd name="connsiteY48" fmla="*/ 172197 h 336002"/>
              <a:gd name="connsiteX49" fmla="*/ 505321 w 1176342"/>
              <a:gd name="connsiteY49" fmla="*/ 114792 h 336002"/>
              <a:gd name="connsiteX50" fmla="*/ 556660 w 1176342"/>
              <a:gd name="connsiteY50" fmla="*/ 172197 h 336002"/>
              <a:gd name="connsiteX51" fmla="*/ 505321 w 1176342"/>
              <a:gd name="connsiteY51" fmla="*/ 229601 h 336002"/>
              <a:gd name="connsiteX52" fmla="*/ 454517 w 1176342"/>
              <a:gd name="connsiteY52" fmla="*/ 172197 h 336002"/>
              <a:gd name="connsiteX53" fmla="*/ 409537 w 1176342"/>
              <a:gd name="connsiteY53" fmla="*/ 172197 h 336002"/>
              <a:gd name="connsiteX54" fmla="*/ 505321 w 1176342"/>
              <a:gd name="connsiteY54" fmla="*/ 266988 h 336002"/>
              <a:gd name="connsiteX55" fmla="*/ 601640 w 1176342"/>
              <a:gd name="connsiteY55" fmla="*/ 172197 h 336002"/>
              <a:gd name="connsiteX56" fmla="*/ 505321 w 1176342"/>
              <a:gd name="connsiteY56" fmla="*/ 77405 h 336002"/>
              <a:gd name="connsiteX57" fmla="*/ 409537 w 1176342"/>
              <a:gd name="connsiteY57" fmla="*/ 172197 h 336002"/>
              <a:gd name="connsiteX58" fmla="*/ 135941 w 1176342"/>
              <a:gd name="connsiteY58" fmla="*/ 119005 h 336002"/>
              <a:gd name="connsiteX59" fmla="*/ 183565 w 1176342"/>
              <a:gd name="connsiteY59" fmla="*/ 263308 h 336002"/>
              <a:gd name="connsiteX60" fmla="*/ 237012 w 1176342"/>
              <a:gd name="connsiteY60" fmla="*/ 263308 h 336002"/>
              <a:gd name="connsiteX61" fmla="*/ 271935 w 1176342"/>
              <a:gd name="connsiteY61" fmla="*/ 127432 h 336002"/>
              <a:gd name="connsiteX62" fmla="*/ 306340 w 1176342"/>
              <a:gd name="connsiteY62" fmla="*/ 263308 h 336002"/>
              <a:gd name="connsiteX63" fmla="*/ 358198 w 1176342"/>
              <a:gd name="connsiteY63" fmla="*/ 263308 h 336002"/>
              <a:gd name="connsiteX64" fmla="*/ 418522 w 1176342"/>
              <a:gd name="connsiteY64" fmla="*/ 81085 h 336002"/>
              <a:gd name="connsiteX65" fmla="*/ 372488 w 1176342"/>
              <a:gd name="connsiteY65" fmla="*/ 81085 h 336002"/>
              <a:gd name="connsiteX66" fmla="*/ 332278 w 1176342"/>
              <a:gd name="connsiteY66" fmla="*/ 219077 h 336002"/>
              <a:gd name="connsiteX67" fmla="*/ 299998 w 1176342"/>
              <a:gd name="connsiteY67" fmla="*/ 81085 h 336002"/>
              <a:gd name="connsiteX68" fmla="*/ 243371 w 1176342"/>
              <a:gd name="connsiteY68" fmla="*/ 81085 h 336002"/>
              <a:gd name="connsiteX69" fmla="*/ 211092 w 1176342"/>
              <a:gd name="connsiteY69" fmla="*/ 219077 h 336002"/>
              <a:gd name="connsiteX70" fmla="*/ 170882 w 1176342"/>
              <a:gd name="connsiteY70" fmla="*/ 81085 h 336002"/>
              <a:gd name="connsiteX71" fmla="*/ 101607 w 1176342"/>
              <a:gd name="connsiteY71" fmla="*/ 81085 h 336002"/>
              <a:gd name="connsiteX72" fmla="*/ 121186 w 1176342"/>
              <a:gd name="connsiteY72" fmla="*/ 32640 h 336002"/>
              <a:gd name="connsiteX73" fmla="*/ 82547 w 1176342"/>
              <a:gd name="connsiteY73" fmla="*/ 17369 h 336002"/>
              <a:gd name="connsiteX74" fmla="*/ 57681 w 1176342"/>
              <a:gd name="connsiteY74" fmla="*/ 81103 h 336002"/>
              <a:gd name="connsiteX75" fmla="*/ 0 w 1176342"/>
              <a:gd name="connsiteY75" fmla="*/ 81103 h 336002"/>
              <a:gd name="connsiteX76" fmla="*/ 0 w 1176342"/>
              <a:gd name="connsiteY76" fmla="*/ 119023 h 336002"/>
              <a:gd name="connsiteX77" fmla="*/ 43390 w 1176342"/>
              <a:gd name="connsiteY77" fmla="*/ 119023 h 336002"/>
              <a:gd name="connsiteX78" fmla="*/ 33333 w 1176342"/>
              <a:gd name="connsiteY78" fmla="*/ 143770 h 336002"/>
              <a:gd name="connsiteX79" fmla="*/ 19042 w 1176342"/>
              <a:gd name="connsiteY79" fmla="*/ 202757 h 336002"/>
              <a:gd name="connsiteX80" fmla="*/ 86781 w 1176342"/>
              <a:gd name="connsiteY80" fmla="*/ 267006 h 336002"/>
              <a:gd name="connsiteX81" fmla="*/ 132297 w 1176342"/>
              <a:gd name="connsiteY81" fmla="*/ 255948 h 336002"/>
              <a:gd name="connsiteX82" fmla="*/ 121721 w 1176342"/>
              <a:gd name="connsiteY82" fmla="*/ 222241 h 336002"/>
              <a:gd name="connsiteX83" fmla="*/ 92086 w 1176342"/>
              <a:gd name="connsiteY83" fmla="*/ 230135 h 336002"/>
              <a:gd name="connsiteX84" fmla="*/ 62451 w 1176342"/>
              <a:gd name="connsiteY84" fmla="*/ 200108 h 336002"/>
              <a:gd name="connsiteX85" fmla="*/ 71454 w 1176342"/>
              <a:gd name="connsiteY85" fmla="*/ 158508 h 336002"/>
              <a:gd name="connsiteX86" fmla="*/ 86798 w 1176342"/>
              <a:gd name="connsiteY86" fmla="*/ 119005 h 336002"/>
              <a:gd name="connsiteX87" fmla="*/ 135941 w 1176342"/>
              <a:gd name="connsiteY87" fmla="*/ 119005 h 33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6342" h="336002">
                <a:moveTo>
                  <a:pt x="1031327" y="81103"/>
                </a:moveTo>
                <a:lnTo>
                  <a:pt x="982113" y="81103"/>
                </a:lnTo>
                <a:lnTo>
                  <a:pt x="1058855" y="258579"/>
                </a:lnTo>
                <a:lnTo>
                  <a:pt x="1055157" y="267006"/>
                </a:lnTo>
                <a:cubicBezTo>
                  <a:pt x="1046154" y="287024"/>
                  <a:pt x="1034525" y="298082"/>
                  <a:pt x="1011767" y="298082"/>
                </a:cubicBezTo>
                <a:cubicBezTo>
                  <a:pt x="1005943" y="298082"/>
                  <a:pt x="999066" y="297033"/>
                  <a:pt x="993242" y="295451"/>
                </a:cubicBezTo>
                <a:lnTo>
                  <a:pt x="993242" y="333371"/>
                </a:lnTo>
                <a:cubicBezTo>
                  <a:pt x="1000656" y="335469"/>
                  <a:pt x="1008051" y="336002"/>
                  <a:pt x="1017054" y="336002"/>
                </a:cubicBezTo>
                <a:cubicBezTo>
                  <a:pt x="1059391" y="336002"/>
                  <a:pt x="1085328" y="304926"/>
                  <a:pt x="1101727" y="264908"/>
                </a:cubicBezTo>
                <a:lnTo>
                  <a:pt x="1176343" y="81103"/>
                </a:lnTo>
                <a:lnTo>
                  <a:pt x="1127129" y="81103"/>
                </a:lnTo>
                <a:lnTo>
                  <a:pt x="1082149" y="211717"/>
                </a:lnTo>
                <a:lnTo>
                  <a:pt x="1031345" y="81103"/>
                </a:lnTo>
                <a:close/>
                <a:moveTo>
                  <a:pt x="874165" y="213815"/>
                </a:moveTo>
                <a:cubicBezTo>
                  <a:pt x="874165" y="193797"/>
                  <a:pt x="900103" y="185370"/>
                  <a:pt x="922325" y="183788"/>
                </a:cubicBezTo>
                <a:lnTo>
                  <a:pt x="941903" y="182739"/>
                </a:lnTo>
                <a:lnTo>
                  <a:pt x="941903" y="193263"/>
                </a:lnTo>
                <a:cubicBezTo>
                  <a:pt x="941903" y="212215"/>
                  <a:pt x="925504" y="234348"/>
                  <a:pt x="901692" y="234348"/>
                </a:cubicBezTo>
                <a:cubicBezTo>
                  <a:pt x="886884" y="234348"/>
                  <a:pt x="874183" y="228037"/>
                  <a:pt x="874183" y="213815"/>
                </a:cubicBezTo>
                <a:close/>
                <a:moveTo>
                  <a:pt x="821253" y="147983"/>
                </a:moveTo>
                <a:lnTo>
                  <a:pt x="862536" y="152196"/>
                </a:lnTo>
                <a:cubicBezTo>
                  <a:pt x="864126" y="128499"/>
                  <a:pt x="878934" y="114276"/>
                  <a:pt x="902746" y="114276"/>
                </a:cubicBezTo>
                <a:cubicBezTo>
                  <a:pt x="926558" y="114276"/>
                  <a:pt x="940313" y="128499"/>
                  <a:pt x="940313" y="151663"/>
                </a:cubicBezTo>
                <a:lnTo>
                  <a:pt x="940313" y="155343"/>
                </a:lnTo>
                <a:lnTo>
                  <a:pt x="919681" y="156392"/>
                </a:lnTo>
                <a:cubicBezTo>
                  <a:pt x="875755" y="159023"/>
                  <a:pt x="830239" y="176410"/>
                  <a:pt x="830239" y="216961"/>
                </a:cubicBezTo>
                <a:cubicBezTo>
                  <a:pt x="830239" y="249086"/>
                  <a:pt x="855640" y="266988"/>
                  <a:pt x="889510" y="266988"/>
                </a:cubicBezTo>
                <a:cubicBezTo>
                  <a:pt x="914911" y="266988"/>
                  <a:pt x="937133" y="253815"/>
                  <a:pt x="943493" y="235913"/>
                </a:cubicBezTo>
                <a:lnTo>
                  <a:pt x="943493" y="263290"/>
                </a:lnTo>
                <a:lnTo>
                  <a:pt x="984775" y="263290"/>
                </a:lnTo>
                <a:lnTo>
                  <a:pt x="984775" y="156908"/>
                </a:lnTo>
                <a:cubicBezTo>
                  <a:pt x="984775" y="106347"/>
                  <a:pt x="948798" y="77387"/>
                  <a:pt x="903282" y="77387"/>
                </a:cubicBezTo>
                <a:cubicBezTo>
                  <a:pt x="857766" y="77387"/>
                  <a:pt x="823897" y="104765"/>
                  <a:pt x="821253" y="147965"/>
                </a:cubicBezTo>
                <a:close/>
                <a:moveTo>
                  <a:pt x="659321" y="172730"/>
                </a:moveTo>
                <a:cubicBezTo>
                  <a:pt x="659321" y="141139"/>
                  <a:pt x="679436" y="114276"/>
                  <a:pt x="712233" y="114276"/>
                </a:cubicBezTo>
                <a:cubicBezTo>
                  <a:pt x="745030" y="114276"/>
                  <a:pt x="764626" y="139556"/>
                  <a:pt x="764626" y="172730"/>
                </a:cubicBezTo>
                <a:cubicBezTo>
                  <a:pt x="764626" y="205903"/>
                  <a:pt x="744512" y="231184"/>
                  <a:pt x="712233" y="231184"/>
                </a:cubicBezTo>
                <a:cubicBezTo>
                  <a:pt x="679954" y="231184"/>
                  <a:pt x="659321" y="203272"/>
                  <a:pt x="659321" y="172730"/>
                </a:cubicBezTo>
                <a:close/>
                <a:moveTo>
                  <a:pt x="614341" y="172730"/>
                </a:moveTo>
                <a:cubicBezTo>
                  <a:pt x="614341" y="226970"/>
                  <a:pt x="655088" y="267006"/>
                  <a:pt x="705355" y="267006"/>
                </a:cubicBezTo>
                <a:cubicBezTo>
                  <a:pt x="728631" y="267006"/>
                  <a:pt x="752979" y="258579"/>
                  <a:pt x="764090" y="238046"/>
                </a:cubicBezTo>
                <a:lnTo>
                  <a:pt x="764090" y="263326"/>
                </a:lnTo>
                <a:lnTo>
                  <a:pt x="805891" y="263326"/>
                </a:lnTo>
                <a:lnTo>
                  <a:pt x="805891" y="0"/>
                </a:lnTo>
                <a:lnTo>
                  <a:pt x="761965" y="0"/>
                </a:lnTo>
                <a:lnTo>
                  <a:pt x="761965" y="106383"/>
                </a:lnTo>
                <a:cubicBezTo>
                  <a:pt x="750854" y="85849"/>
                  <a:pt x="725988" y="77423"/>
                  <a:pt x="705338" y="77423"/>
                </a:cubicBezTo>
                <a:cubicBezTo>
                  <a:pt x="652944" y="77423"/>
                  <a:pt x="614323" y="119556"/>
                  <a:pt x="614323" y="172748"/>
                </a:cubicBezTo>
                <a:close/>
                <a:moveTo>
                  <a:pt x="454517" y="172197"/>
                </a:moveTo>
                <a:cubicBezTo>
                  <a:pt x="454517" y="140605"/>
                  <a:pt x="474631" y="114792"/>
                  <a:pt x="505321" y="114792"/>
                </a:cubicBezTo>
                <a:cubicBezTo>
                  <a:pt x="536010" y="114792"/>
                  <a:pt x="556660" y="140605"/>
                  <a:pt x="556660" y="172197"/>
                </a:cubicBezTo>
                <a:cubicBezTo>
                  <a:pt x="556660" y="203788"/>
                  <a:pt x="536546" y="229601"/>
                  <a:pt x="505321" y="229601"/>
                </a:cubicBezTo>
                <a:cubicBezTo>
                  <a:pt x="474095" y="229601"/>
                  <a:pt x="454517" y="203788"/>
                  <a:pt x="454517" y="172197"/>
                </a:cubicBezTo>
                <a:close/>
                <a:moveTo>
                  <a:pt x="409537" y="172197"/>
                </a:moveTo>
                <a:cubicBezTo>
                  <a:pt x="409537" y="228019"/>
                  <a:pt x="453981" y="266988"/>
                  <a:pt x="505321" y="266988"/>
                </a:cubicBezTo>
                <a:cubicBezTo>
                  <a:pt x="556660" y="266988"/>
                  <a:pt x="601640" y="228019"/>
                  <a:pt x="601640" y="172197"/>
                </a:cubicBezTo>
                <a:cubicBezTo>
                  <a:pt x="601640" y="116374"/>
                  <a:pt x="557196" y="77405"/>
                  <a:pt x="505321" y="77405"/>
                </a:cubicBezTo>
                <a:cubicBezTo>
                  <a:pt x="453445" y="77405"/>
                  <a:pt x="409537" y="116374"/>
                  <a:pt x="409537" y="172197"/>
                </a:cubicBezTo>
                <a:close/>
                <a:moveTo>
                  <a:pt x="135941" y="119005"/>
                </a:moveTo>
                <a:lnTo>
                  <a:pt x="183565" y="263308"/>
                </a:lnTo>
                <a:lnTo>
                  <a:pt x="237012" y="263308"/>
                </a:lnTo>
                <a:lnTo>
                  <a:pt x="271935" y="127432"/>
                </a:lnTo>
                <a:lnTo>
                  <a:pt x="306340" y="263308"/>
                </a:lnTo>
                <a:lnTo>
                  <a:pt x="358198" y="263308"/>
                </a:lnTo>
                <a:lnTo>
                  <a:pt x="418522" y="81085"/>
                </a:lnTo>
                <a:lnTo>
                  <a:pt x="372488" y="81085"/>
                </a:lnTo>
                <a:lnTo>
                  <a:pt x="332278" y="219077"/>
                </a:lnTo>
                <a:lnTo>
                  <a:pt x="299998" y="81085"/>
                </a:lnTo>
                <a:lnTo>
                  <a:pt x="243371" y="81085"/>
                </a:lnTo>
                <a:lnTo>
                  <a:pt x="211092" y="219077"/>
                </a:lnTo>
                <a:lnTo>
                  <a:pt x="170882" y="81085"/>
                </a:lnTo>
                <a:lnTo>
                  <a:pt x="101607" y="81085"/>
                </a:lnTo>
                <a:lnTo>
                  <a:pt x="121186" y="32640"/>
                </a:lnTo>
                <a:lnTo>
                  <a:pt x="82547" y="17369"/>
                </a:lnTo>
                <a:lnTo>
                  <a:pt x="57681" y="81103"/>
                </a:lnTo>
                <a:lnTo>
                  <a:pt x="0" y="81103"/>
                </a:lnTo>
                <a:lnTo>
                  <a:pt x="0" y="119023"/>
                </a:lnTo>
                <a:lnTo>
                  <a:pt x="43390" y="119023"/>
                </a:lnTo>
                <a:lnTo>
                  <a:pt x="33333" y="143770"/>
                </a:lnTo>
                <a:cubicBezTo>
                  <a:pt x="23812" y="167468"/>
                  <a:pt x="19042" y="187486"/>
                  <a:pt x="19042" y="202757"/>
                </a:cubicBezTo>
                <a:cubicBezTo>
                  <a:pt x="19042" y="241210"/>
                  <a:pt x="47088" y="267006"/>
                  <a:pt x="86781" y="267006"/>
                </a:cubicBezTo>
                <a:cubicBezTo>
                  <a:pt x="101071" y="267006"/>
                  <a:pt x="119596" y="262793"/>
                  <a:pt x="132297" y="255948"/>
                </a:cubicBezTo>
                <a:lnTo>
                  <a:pt x="121721" y="222241"/>
                </a:lnTo>
                <a:cubicBezTo>
                  <a:pt x="115380" y="225406"/>
                  <a:pt x="101607" y="230135"/>
                  <a:pt x="92086" y="230135"/>
                </a:cubicBezTo>
                <a:cubicBezTo>
                  <a:pt x="75687" y="230135"/>
                  <a:pt x="62451" y="220126"/>
                  <a:pt x="62451" y="200108"/>
                </a:cubicBezTo>
                <a:cubicBezTo>
                  <a:pt x="62451" y="186934"/>
                  <a:pt x="65630" y="173779"/>
                  <a:pt x="71454" y="158508"/>
                </a:cubicBezTo>
                <a:lnTo>
                  <a:pt x="86798" y="119005"/>
                </a:lnTo>
                <a:lnTo>
                  <a:pt x="135941" y="119005"/>
                </a:lnTo>
                <a:close/>
              </a:path>
            </a:pathLst>
          </a:custGeom>
          <a:solidFill>
            <a:schemeClr val="bg1"/>
          </a:solidFill>
          <a:ln w="1778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9185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-1 Title only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AD5483F-2B25-73DB-92B8-84F1F12AC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76250"/>
            <a:ext cx="11017250" cy="8651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E81619-BD21-7C28-8574-EE0EFAFAE1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979" y="271145"/>
            <a:ext cx="11012646" cy="20510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3600" indent="0">
              <a:buNone/>
              <a:defRPr/>
            </a:lvl2pPr>
          </a:lstStyle>
          <a:p>
            <a:pPr lvl="0"/>
            <a:r>
              <a:rPr lang="en-GB" dirty="0"/>
              <a:t>Click to add topic or subtitle</a:t>
            </a:r>
          </a:p>
        </p:txBody>
      </p:sp>
      <p:sp>
        <p:nvSpPr>
          <p:cNvPr id="2" name="Grafik 2">
            <a:extLst>
              <a:ext uri="{FF2B5EF4-FFF2-40B4-BE49-F238E27FC236}">
                <a16:creationId xmlns:a16="http://schemas.microsoft.com/office/drawing/2014/main" id="{0579E45F-4EA5-E8AB-BDAF-32C9DD9EE46E}"/>
              </a:ext>
            </a:extLst>
          </p:cNvPr>
          <p:cNvSpPr/>
          <p:nvPr userDrawn="1"/>
        </p:nvSpPr>
        <p:spPr>
          <a:xfrm>
            <a:off x="10427063" y="6120188"/>
            <a:ext cx="1176342" cy="336002"/>
          </a:xfrm>
          <a:custGeom>
            <a:avLst/>
            <a:gdLst>
              <a:gd name="connsiteX0" fmla="*/ 1031327 w 1176342"/>
              <a:gd name="connsiteY0" fmla="*/ 81103 h 336002"/>
              <a:gd name="connsiteX1" fmla="*/ 982113 w 1176342"/>
              <a:gd name="connsiteY1" fmla="*/ 81103 h 336002"/>
              <a:gd name="connsiteX2" fmla="*/ 1058855 w 1176342"/>
              <a:gd name="connsiteY2" fmla="*/ 258579 h 336002"/>
              <a:gd name="connsiteX3" fmla="*/ 1055157 w 1176342"/>
              <a:gd name="connsiteY3" fmla="*/ 267006 h 336002"/>
              <a:gd name="connsiteX4" fmla="*/ 1011767 w 1176342"/>
              <a:gd name="connsiteY4" fmla="*/ 298082 h 336002"/>
              <a:gd name="connsiteX5" fmla="*/ 993242 w 1176342"/>
              <a:gd name="connsiteY5" fmla="*/ 295451 h 336002"/>
              <a:gd name="connsiteX6" fmla="*/ 993242 w 1176342"/>
              <a:gd name="connsiteY6" fmla="*/ 333371 h 336002"/>
              <a:gd name="connsiteX7" fmla="*/ 1017054 w 1176342"/>
              <a:gd name="connsiteY7" fmla="*/ 336002 h 336002"/>
              <a:gd name="connsiteX8" fmla="*/ 1101727 w 1176342"/>
              <a:gd name="connsiteY8" fmla="*/ 264908 h 336002"/>
              <a:gd name="connsiteX9" fmla="*/ 1176343 w 1176342"/>
              <a:gd name="connsiteY9" fmla="*/ 81103 h 336002"/>
              <a:gd name="connsiteX10" fmla="*/ 1127129 w 1176342"/>
              <a:gd name="connsiteY10" fmla="*/ 81103 h 336002"/>
              <a:gd name="connsiteX11" fmla="*/ 1082149 w 1176342"/>
              <a:gd name="connsiteY11" fmla="*/ 211717 h 336002"/>
              <a:gd name="connsiteX12" fmla="*/ 1031345 w 1176342"/>
              <a:gd name="connsiteY12" fmla="*/ 81103 h 336002"/>
              <a:gd name="connsiteX13" fmla="*/ 874165 w 1176342"/>
              <a:gd name="connsiteY13" fmla="*/ 213815 h 336002"/>
              <a:gd name="connsiteX14" fmla="*/ 922325 w 1176342"/>
              <a:gd name="connsiteY14" fmla="*/ 183788 h 336002"/>
              <a:gd name="connsiteX15" fmla="*/ 941903 w 1176342"/>
              <a:gd name="connsiteY15" fmla="*/ 182739 h 336002"/>
              <a:gd name="connsiteX16" fmla="*/ 941903 w 1176342"/>
              <a:gd name="connsiteY16" fmla="*/ 193263 h 336002"/>
              <a:gd name="connsiteX17" fmla="*/ 901692 w 1176342"/>
              <a:gd name="connsiteY17" fmla="*/ 234348 h 336002"/>
              <a:gd name="connsiteX18" fmla="*/ 874183 w 1176342"/>
              <a:gd name="connsiteY18" fmla="*/ 213815 h 336002"/>
              <a:gd name="connsiteX19" fmla="*/ 821253 w 1176342"/>
              <a:gd name="connsiteY19" fmla="*/ 147983 h 336002"/>
              <a:gd name="connsiteX20" fmla="*/ 862536 w 1176342"/>
              <a:gd name="connsiteY20" fmla="*/ 152196 h 336002"/>
              <a:gd name="connsiteX21" fmla="*/ 902746 w 1176342"/>
              <a:gd name="connsiteY21" fmla="*/ 114276 h 336002"/>
              <a:gd name="connsiteX22" fmla="*/ 940313 w 1176342"/>
              <a:gd name="connsiteY22" fmla="*/ 151663 h 336002"/>
              <a:gd name="connsiteX23" fmla="*/ 940313 w 1176342"/>
              <a:gd name="connsiteY23" fmla="*/ 155343 h 336002"/>
              <a:gd name="connsiteX24" fmla="*/ 919681 w 1176342"/>
              <a:gd name="connsiteY24" fmla="*/ 156392 h 336002"/>
              <a:gd name="connsiteX25" fmla="*/ 830239 w 1176342"/>
              <a:gd name="connsiteY25" fmla="*/ 216961 h 336002"/>
              <a:gd name="connsiteX26" fmla="*/ 889510 w 1176342"/>
              <a:gd name="connsiteY26" fmla="*/ 266988 h 336002"/>
              <a:gd name="connsiteX27" fmla="*/ 943493 w 1176342"/>
              <a:gd name="connsiteY27" fmla="*/ 235913 h 336002"/>
              <a:gd name="connsiteX28" fmla="*/ 943493 w 1176342"/>
              <a:gd name="connsiteY28" fmla="*/ 263290 h 336002"/>
              <a:gd name="connsiteX29" fmla="*/ 984775 w 1176342"/>
              <a:gd name="connsiteY29" fmla="*/ 263290 h 336002"/>
              <a:gd name="connsiteX30" fmla="*/ 984775 w 1176342"/>
              <a:gd name="connsiteY30" fmla="*/ 156908 h 336002"/>
              <a:gd name="connsiteX31" fmla="*/ 903282 w 1176342"/>
              <a:gd name="connsiteY31" fmla="*/ 77387 h 336002"/>
              <a:gd name="connsiteX32" fmla="*/ 821253 w 1176342"/>
              <a:gd name="connsiteY32" fmla="*/ 147965 h 336002"/>
              <a:gd name="connsiteX33" fmla="*/ 659321 w 1176342"/>
              <a:gd name="connsiteY33" fmla="*/ 172730 h 336002"/>
              <a:gd name="connsiteX34" fmla="*/ 712233 w 1176342"/>
              <a:gd name="connsiteY34" fmla="*/ 114276 h 336002"/>
              <a:gd name="connsiteX35" fmla="*/ 764626 w 1176342"/>
              <a:gd name="connsiteY35" fmla="*/ 172730 h 336002"/>
              <a:gd name="connsiteX36" fmla="*/ 712233 w 1176342"/>
              <a:gd name="connsiteY36" fmla="*/ 231184 h 336002"/>
              <a:gd name="connsiteX37" fmla="*/ 659321 w 1176342"/>
              <a:gd name="connsiteY37" fmla="*/ 172730 h 336002"/>
              <a:gd name="connsiteX38" fmla="*/ 614341 w 1176342"/>
              <a:gd name="connsiteY38" fmla="*/ 172730 h 336002"/>
              <a:gd name="connsiteX39" fmla="*/ 705355 w 1176342"/>
              <a:gd name="connsiteY39" fmla="*/ 267006 h 336002"/>
              <a:gd name="connsiteX40" fmla="*/ 764090 w 1176342"/>
              <a:gd name="connsiteY40" fmla="*/ 238046 h 336002"/>
              <a:gd name="connsiteX41" fmla="*/ 764090 w 1176342"/>
              <a:gd name="connsiteY41" fmla="*/ 263326 h 336002"/>
              <a:gd name="connsiteX42" fmla="*/ 805891 w 1176342"/>
              <a:gd name="connsiteY42" fmla="*/ 263326 h 336002"/>
              <a:gd name="connsiteX43" fmla="*/ 805891 w 1176342"/>
              <a:gd name="connsiteY43" fmla="*/ 0 h 336002"/>
              <a:gd name="connsiteX44" fmla="*/ 761965 w 1176342"/>
              <a:gd name="connsiteY44" fmla="*/ 0 h 336002"/>
              <a:gd name="connsiteX45" fmla="*/ 761965 w 1176342"/>
              <a:gd name="connsiteY45" fmla="*/ 106383 h 336002"/>
              <a:gd name="connsiteX46" fmla="*/ 705338 w 1176342"/>
              <a:gd name="connsiteY46" fmla="*/ 77423 h 336002"/>
              <a:gd name="connsiteX47" fmla="*/ 614323 w 1176342"/>
              <a:gd name="connsiteY47" fmla="*/ 172748 h 336002"/>
              <a:gd name="connsiteX48" fmla="*/ 454517 w 1176342"/>
              <a:gd name="connsiteY48" fmla="*/ 172197 h 336002"/>
              <a:gd name="connsiteX49" fmla="*/ 505321 w 1176342"/>
              <a:gd name="connsiteY49" fmla="*/ 114792 h 336002"/>
              <a:gd name="connsiteX50" fmla="*/ 556660 w 1176342"/>
              <a:gd name="connsiteY50" fmla="*/ 172197 h 336002"/>
              <a:gd name="connsiteX51" fmla="*/ 505321 w 1176342"/>
              <a:gd name="connsiteY51" fmla="*/ 229601 h 336002"/>
              <a:gd name="connsiteX52" fmla="*/ 454517 w 1176342"/>
              <a:gd name="connsiteY52" fmla="*/ 172197 h 336002"/>
              <a:gd name="connsiteX53" fmla="*/ 409537 w 1176342"/>
              <a:gd name="connsiteY53" fmla="*/ 172197 h 336002"/>
              <a:gd name="connsiteX54" fmla="*/ 505321 w 1176342"/>
              <a:gd name="connsiteY54" fmla="*/ 266988 h 336002"/>
              <a:gd name="connsiteX55" fmla="*/ 601640 w 1176342"/>
              <a:gd name="connsiteY55" fmla="*/ 172197 h 336002"/>
              <a:gd name="connsiteX56" fmla="*/ 505321 w 1176342"/>
              <a:gd name="connsiteY56" fmla="*/ 77405 h 336002"/>
              <a:gd name="connsiteX57" fmla="*/ 409537 w 1176342"/>
              <a:gd name="connsiteY57" fmla="*/ 172197 h 336002"/>
              <a:gd name="connsiteX58" fmla="*/ 135941 w 1176342"/>
              <a:gd name="connsiteY58" fmla="*/ 119005 h 336002"/>
              <a:gd name="connsiteX59" fmla="*/ 183565 w 1176342"/>
              <a:gd name="connsiteY59" fmla="*/ 263308 h 336002"/>
              <a:gd name="connsiteX60" fmla="*/ 237012 w 1176342"/>
              <a:gd name="connsiteY60" fmla="*/ 263308 h 336002"/>
              <a:gd name="connsiteX61" fmla="*/ 271935 w 1176342"/>
              <a:gd name="connsiteY61" fmla="*/ 127432 h 336002"/>
              <a:gd name="connsiteX62" fmla="*/ 306340 w 1176342"/>
              <a:gd name="connsiteY62" fmla="*/ 263308 h 336002"/>
              <a:gd name="connsiteX63" fmla="*/ 358198 w 1176342"/>
              <a:gd name="connsiteY63" fmla="*/ 263308 h 336002"/>
              <a:gd name="connsiteX64" fmla="*/ 418522 w 1176342"/>
              <a:gd name="connsiteY64" fmla="*/ 81085 h 336002"/>
              <a:gd name="connsiteX65" fmla="*/ 372488 w 1176342"/>
              <a:gd name="connsiteY65" fmla="*/ 81085 h 336002"/>
              <a:gd name="connsiteX66" fmla="*/ 332278 w 1176342"/>
              <a:gd name="connsiteY66" fmla="*/ 219077 h 336002"/>
              <a:gd name="connsiteX67" fmla="*/ 299998 w 1176342"/>
              <a:gd name="connsiteY67" fmla="*/ 81085 h 336002"/>
              <a:gd name="connsiteX68" fmla="*/ 243371 w 1176342"/>
              <a:gd name="connsiteY68" fmla="*/ 81085 h 336002"/>
              <a:gd name="connsiteX69" fmla="*/ 211092 w 1176342"/>
              <a:gd name="connsiteY69" fmla="*/ 219077 h 336002"/>
              <a:gd name="connsiteX70" fmla="*/ 170882 w 1176342"/>
              <a:gd name="connsiteY70" fmla="*/ 81085 h 336002"/>
              <a:gd name="connsiteX71" fmla="*/ 101607 w 1176342"/>
              <a:gd name="connsiteY71" fmla="*/ 81085 h 336002"/>
              <a:gd name="connsiteX72" fmla="*/ 121186 w 1176342"/>
              <a:gd name="connsiteY72" fmla="*/ 32640 h 336002"/>
              <a:gd name="connsiteX73" fmla="*/ 82547 w 1176342"/>
              <a:gd name="connsiteY73" fmla="*/ 17369 h 336002"/>
              <a:gd name="connsiteX74" fmla="*/ 57681 w 1176342"/>
              <a:gd name="connsiteY74" fmla="*/ 81103 h 336002"/>
              <a:gd name="connsiteX75" fmla="*/ 0 w 1176342"/>
              <a:gd name="connsiteY75" fmla="*/ 81103 h 336002"/>
              <a:gd name="connsiteX76" fmla="*/ 0 w 1176342"/>
              <a:gd name="connsiteY76" fmla="*/ 119023 h 336002"/>
              <a:gd name="connsiteX77" fmla="*/ 43390 w 1176342"/>
              <a:gd name="connsiteY77" fmla="*/ 119023 h 336002"/>
              <a:gd name="connsiteX78" fmla="*/ 33333 w 1176342"/>
              <a:gd name="connsiteY78" fmla="*/ 143770 h 336002"/>
              <a:gd name="connsiteX79" fmla="*/ 19042 w 1176342"/>
              <a:gd name="connsiteY79" fmla="*/ 202757 h 336002"/>
              <a:gd name="connsiteX80" fmla="*/ 86781 w 1176342"/>
              <a:gd name="connsiteY80" fmla="*/ 267006 h 336002"/>
              <a:gd name="connsiteX81" fmla="*/ 132297 w 1176342"/>
              <a:gd name="connsiteY81" fmla="*/ 255948 h 336002"/>
              <a:gd name="connsiteX82" fmla="*/ 121721 w 1176342"/>
              <a:gd name="connsiteY82" fmla="*/ 222241 h 336002"/>
              <a:gd name="connsiteX83" fmla="*/ 92086 w 1176342"/>
              <a:gd name="connsiteY83" fmla="*/ 230135 h 336002"/>
              <a:gd name="connsiteX84" fmla="*/ 62451 w 1176342"/>
              <a:gd name="connsiteY84" fmla="*/ 200108 h 336002"/>
              <a:gd name="connsiteX85" fmla="*/ 71454 w 1176342"/>
              <a:gd name="connsiteY85" fmla="*/ 158508 h 336002"/>
              <a:gd name="connsiteX86" fmla="*/ 86798 w 1176342"/>
              <a:gd name="connsiteY86" fmla="*/ 119005 h 336002"/>
              <a:gd name="connsiteX87" fmla="*/ 135941 w 1176342"/>
              <a:gd name="connsiteY87" fmla="*/ 119005 h 33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6342" h="336002">
                <a:moveTo>
                  <a:pt x="1031327" y="81103"/>
                </a:moveTo>
                <a:lnTo>
                  <a:pt x="982113" y="81103"/>
                </a:lnTo>
                <a:lnTo>
                  <a:pt x="1058855" y="258579"/>
                </a:lnTo>
                <a:lnTo>
                  <a:pt x="1055157" y="267006"/>
                </a:lnTo>
                <a:cubicBezTo>
                  <a:pt x="1046154" y="287024"/>
                  <a:pt x="1034525" y="298082"/>
                  <a:pt x="1011767" y="298082"/>
                </a:cubicBezTo>
                <a:cubicBezTo>
                  <a:pt x="1005943" y="298082"/>
                  <a:pt x="999066" y="297033"/>
                  <a:pt x="993242" y="295451"/>
                </a:cubicBezTo>
                <a:lnTo>
                  <a:pt x="993242" y="333371"/>
                </a:lnTo>
                <a:cubicBezTo>
                  <a:pt x="1000656" y="335469"/>
                  <a:pt x="1008051" y="336002"/>
                  <a:pt x="1017054" y="336002"/>
                </a:cubicBezTo>
                <a:cubicBezTo>
                  <a:pt x="1059391" y="336002"/>
                  <a:pt x="1085328" y="304926"/>
                  <a:pt x="1101727" y="264908"/>
                </a:cubicBezTo>
                <a:lnTo>
                  <a:pt x="1176343" y="81103"/>
                </a:lnTo>
                <a:lnTo>
                  <a:pt x="1127129" y="81103"/>
                </a:lnTo>
                <a:lnTo>
                  <a:pt x="1082149" y="211717"/>
                </a:lnTo>
                <a:lnTo>
                  <a:pt x="1031345" y="81103"/>
                </a:lnTo>
                <a:close/>
                <a:moveTo>
                  <a:pt x="874165" y="213815"/>
                </a:moveTo>
                <a:cubicBezTo>
                  <a:pt x="874165" y="193797"/>
                  <a:pt x="900103" y="185370"/>
                  <a:pt x="922325" y="183788"/>
                </a:cubicBezTo>
                <a:lnTo>
                  <a:pt x="941903" y="182739"/>
                </a:lnTo>
                <a:lnTo>
                  <a:pt x="941903" y="193263"/>
                </a:lnTo>
                <a:cubicBezTo>
                  <a:pt x="941903" y="212215"/>
                  <a:pt x="925504" y="234348"/>
                  <a:pt x="901692" y="234348"/>
                </a:cubicBezTo>
                <a:cubicBezTo>
                  <a:pt x="886884" y="234348"/>
                  <a:pt x="874183" y="228037"/>
                  <a:pt x="874183" y="213815"/>
                </a:cubicBezTo>
                <a:close/>
                <a:moveTo>
                  <a:pt x="821253" y="147983"/>
                </a:moveTo>
                <a:lnTo>
                  <a:pt x="862536" y="152196"/>
                </a:lnTo>
                <a:cubicBezTo>
                  <a:pt x="864126" y="128499"/>
                  <a:pt x="878934" y="114276"/>
                  <a:pt x="902746" y="114276"/>
                </a:cubicBezTo>
                <a:cubicBezTo>
                  <a:pt x="926558" y="114276"/>
                  <a:pt x="940313" y="128499"/>
                  <a:pt x="940313" y="151663"/>
                </a:cubicBezTo>
                <a:lnTo>
                  <a:pt x="940313" y="155343"/>
                </a:lnTo>
                <a:lnTo>
                  <a:pt x="919681" y="156392"/>
                </a:lnTo>
                <a:cubicBezTo>
                  <a:pt x="875755" y="159023"/>
                  <a:pt x="830239" y="176410"/>
                  <a:pt x="830239" y="216961"/>
                </a:cubicBezTo>
                <a:cubicBezTo>
                  <a:pt x="830239" y="249086"/>
                  <a:pt x="855640" y="266988"/>
                  <a:pt x="889510" y="266988"/>
                </a:cubicBezTo>
                <a:cubicBezTo>
                  <a:pt x="914911" y="266988"/>
                  <a:pt x="937133" y="253815"/>
                  <a:pt x="943493" y="235913"/>
                </a:cubicBezTo>
                <a:lnTo>
                  <a:pt x="943493" y="263290"/>
                </a:lnTo>
                <a:lnTo>
                  <a:pt x="984775" y="263290"/>
                </a:lnTo>
                <a:lnTo>
                  <a:pt x="984775" y="156908"/>
                </a:lnTo>
                <a:cubicBezTo>
                  <a:pt x="984775" y="106347"/>
                  <a:pt x="948798" y="77387"/>
                  <a:pt x="903282" y="77387"/>
                </a:cubicBezTo>
                <a:cubicBezTo>
                  <a:pt x="857766" y="77387"/>
                  <a:pt x="823897" y="104765"/>
                  <a:pt x="821253" y="147965"/>
                </a:cubicBezTo>
                <a:close/>
                <a:moveTo>
                  <a:pt x="659321" y="172730"/>
                </a:moveTo>
                <a:cubicBezTo>
                  <a:pt x="659321" y="141139"/>
                  <a:pt x="679436" y="114276"/>
                  <a:pt x="712233" y="114276"/>
                </a:cubicBezTo>
                <a:cubicBezTo>
                  <a:pt x="745030" y="114276"/>
                  <a:pt x="764626" y="139556"/>
                  <a:pt x="764626" y="172730"/>
                </a:cubicBezTo>
                <a:cubicBezTo>
                  <a:pt x="764626" y="205903"/>
                  <a:pt x="744512" y="231184"/>
                  <a:pt x="712233" y="231184"/>
                </a:cubicBezTo>
                <a:cubicBezTo>
                  <a:pt x="679954" y="231184"/>
                  <a:pt x="659321" y="203272"/>
                  <a:pt x="659321" y="172730"/>
                </a:cubicBezTo>
                <a:close/>
                <a:moveTo>
                  <a:pt x="614341" y="172730"/>
                </a:moveTo>
                <a:cubicBezTo>
                  <a:pt x="614341" y="226970"/>
                  <a:pt x="655088" y="267006"/>
                  <a:pt x="705355" y="267006"/>
                </a:cubicBezTo>
                <a:cubicBezTo>
                  <a:pt x="728631" y="267006"/>
                  <a:pt x="752979" y="258579"/>
                  <a:pt x="764090" y="238046"/>
                </a:cubicBezTo>
                <a:lnTo>
                  <a:pt x="764090" y="263326"/>
                </a:lnTo>
                <a:lnTo>
                  <a:pt x="805891" y="263326"/>
                </a:lnTo>
                <a:lnTo>
                  <a:pt x="805891" y="0"/>
                </a:lnTo>
                <a:lnTo>
                  <a:pt x="761965" y="0"/>
                </a:lnTo>
                <a:lnTo>
                  <a:pt x="761965" y="106383"/>
                </a:lnTo>
                <a:cubicBezTo>
                  <a:pt x="750854" y="85849"/>
                  <a:pt x="725988" y="77423"/>
                  <a:pt x="705338" y="77423"/>
                </a:cubicBezTo>
                <a:cubicBezTo>
                  <a:pt x="652944" y="77423"/>
                  <a:pt x="614323" y="119556"/>
                  <a:pt x="614323" y="172748"/>
                </a:cubicBezTo>
                <a:close/>
                <a:moveTo>
                  <a:pt x="454517" y="172197"/>
                </a:moveTo>
                <a:cubicBezTo>
                  <a:pt x="454517" y="140605"/>
                  <a:pt x="474631" y="114792"/>
                  <a:pt x="505321" y="114792"/>
                </a:cubicBezTo>
                <a:cubicBezTo>
                  <a:pt x="536010" y="114792"/>
                  <a:pt x="556660" y="140605"/>
                  <a:pt x="556660" y="172197"/>
                </a:cubicBezTo>
                <a:cubicBezTo>
                  <a:pt x="556660" y="203788"/>
                  <a:pt x="536546" y="229601"/>
                  <a:pt x="505321" y="229601"/>
                </a:cubicBezTo>
                <a:cubicBezTo>
                  <a:pt x="474095" y="229601"/>
                  <a:pt x="454517" y="203788"/>
                  <a:pt x="454517" y="172197"/>
                </a:cubicBezTo>
                <a:close/>
                <a:moveTo>
                  <a:pt x="409537" y="172197"/>
                </a:moveTo>
                <a:cubicBezTo>
                  <a:pt x="409537" y="228019"/>
                  <a:pt x="453981" y="266988"/>
                  <a:pt x="505321" y="266988"/>
                </a:cubicBezTo>
                <a:cubicBezTo>
                  <a:pt x="556660" y="266988"/>
                  <a:pt x="601640" y="228019"/>
                  <a:pt x="601640" y="172197"/>
                </a:cubicBezTo>
                <a:cubicBezTo>
                  <a:pt x="601640" y="116374"/>
                  <a:pt x="557196" y="77405"/>
                  <a:pt x="505321" y="77405"/>
                </a:cubicBezTo>
                <a:cubicBezTo>
                  <a:pt x="453445" y="77405"/>
                  <a:pt x="409537" y="116374"/>
                  <a:pt x="409537" y="172197"/>
                </a:cubicBezTo>
                <a:close/>
                <a:moveTo>
                  <a:pt x="135941" y="119005"/>
                </a:moveTo>
                <a:lnTo>
                  <a:pt x="183565" y="263308"/>
                </a:lnTo>
                <a:lnTo>
                  <a:pt x="237012" y="263308"/>
                </a:lnTo>
                <a:lnTo>
                  <a:pt x="271935" y="127432"/>
                </a:lnTo>
                <a:lnTo>
                  <a:pt x="306340" y="263308"/>
                </a:lnTo>
                <a:lnTo>
                  <a:pt x="358198" y="263308"/>
                </a:lnTo>
                <a:lnTo>
                  <a:pt x="418522" y="81085"/>
                </a:lnTo>
                <a:lnTo>
                  <a:pt x="372488" y="81085"/>
                </a:lnTo>
                <a:lnTo>
                  <a:pt x="332278" y="219077"/>
                </a:lnTo>
                <a:lnTo>
                  <a:pt x="299998" y="81085"/>
                </a:lnTo>
                <a:lnTo>
                  <a:pt x="243371" y="81085"/>
                </a:lnTo>
                <a:lnTo>
                  <a:pt x="211092" y="219077"/>
                </a:lnTo>
                <a:lnTo>
                  <a:pt x="170882" y="81085"/>
                </a:lnTo>
                <a:lnTo>
                  <a:pt x="101607" y="81085"/>
                </a:lnTo>
                <a:lnTo>
                  <a:pt x="121186" y="32640"/>
                </a:lnTo>
                <a:lnTo>
                  <a:pt x="82547" y="17369"/>
                </a:lnTo>
                <a:lnTo>
                  <a:pt x="57681" y="81103"/>
                </a:lnTo>
                <a:lnTo>
                  <a:pt x="0" y="81103"/>
                </a:lnTo>
                <a:lnTo>
                  <a:pt x="0" y="119023"/>
                </a:lnTo>
                <a:lnTo>
                  <a:pt x="43390" y="119023"/>
                </a:lnTo>
                <a:lnTo>
                  <a:pt x="33333" y="143770"/>
                </a:lnTo>
                <a:cubicBezTo>
                  <a:pt x="23812" y="167468"/>
                  <a:pt x="19042" y="187486"/>
                  <a:pt x="19042" y="202757"/>
                </a:cubicBezTo>
                <a:cubicBezTo>
                  <a:pt x="19042" y="241210"/>
                  <a:pt x="47088" y="267006"/>
                  <a:pt x="86781" y="267006"/>
                </a:cubicBezTo>
                <a:cubicBezTo>
                  <a:pt x="101071" y="267006"/>
                  <a:pt x="119596" y="262793"/>
                  <a:pt x="132297" y="255948"/>
                </a:cubicBezTo>
                <a:lnTo>
                  <a:pt x="121721" y="222241"/>
                </a:lnTo>
                <a:cubicBezTo>
                  <a:pt x="115380" y="225406"/>
                  <a:pt x="101607" y="230135"/>
                  <a:pt x="92086" y="230135"/>
                </a:cubicBezTo>
                <a:cubicBezTo>
                  <a:pt x="75687" y="230135"/>
                  <a:pt x="62451" y="220126"/>
                  <a:pt x="62451" y="200108"/>
                </a:cubicBezTo>
                <a:cubicBezTo>
                  <a:pt x="62451" y="186934"/>
                  <a:pt x="65630" y="173779"/>
                  <a:pt x="71454" y="158508"/>
                </a:cubicBezTo>
                <a:lnTo>
                  <a:pt x="86798" y="119005"/>
                </a:lnTo>
                <a:lnTo>
                  <a:pt x="135941" y="119005"/>
                </a:lnTo>
                <a:close/>
              </a:path>
            </a:pathLst>
          </a:custGeom>
          <a:solidFill>
            <a:schemeClr val="bg1"/>
          </a:solidFill>
          <a:ln w="1778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46740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4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96504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587375" y="476251"/>
            <a:ext cx="110172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700"/>
              <a:buFont typeface="Bookman Old Sty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587375" y="1989137"/>
            <a:ext cx="7272400" cy="38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1pPr>
            <a:lvl2pPr marL="1219170" lvl="1" indent="-406390" algn="l">
              <a:lnSpc>
                <a:spcPct val="137500"/>
              </a:lnSpc>
              <a:spcBef>
                <a:spcPts val="667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2pPr>
            <a:lvl3pPr marL="1828754" lvl="2" indent="-406390" algn="l">
              <a:lnSpc>
                <a:spcPct val="137500"/>
              </a:lnSpc>
              <a:spcBef>
                <a:spcPts val="667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3pPr>
            <a:lvl4pPr marL="2438339" lvl="3" indent="-406390" algn="l">
              <a:lnSpc>
                <a:spcPct val="137500"/>
              </a:lnSpc>
              <a:spcBef>
                <a:spcPts val="667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4pPr>
            <a:lvl5pPr marL="3047924" lvl="4" indent="-406390" algn="l">
              <a:lnSpc>
                <a:spcPct val="137500"/>
              </a:lnSpc>
              <a:spcBef>
                <a:spcPts val="667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502705" y="6172200"/>
            <a:ext cx="529600" cy="2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887680">
            <a:off x="4621675" y="-5234652"/>
            <a:ext cx="12092647" cy="12092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835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-1 Title + 3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C9E0C-3E42-F641-8CCC-46ABD6BAA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76251"/>
            <a:ext cx="11017250" cy="865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71717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da-DK" dirty="0"/>
          </a:p>
        </p:txBody>
      </p:sp>
      <p:sp>
        <p:nvSpPr>
          <p:cNvPr id="5" name="Pladsholder til tekst 10">
            <a:extLst>
              <a:ext uri="{FF2B5EF4-FFF2-40B4-BE49-F238E27FC236}">
                <a16:creationId xmlns:a16="http://schemas.microsoft.com/office/drawing/2014/main" id="{08C70CC5-EA34-221C-4175-A2D31D9EE7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2" y="2009407"/>
            <a:ext cx="3521076" cy="340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subtitle</a:t>
            </a:r>
            <a:endParaRPr lang="da-DK" dirty="0"/>
          </a:p>
        </p:txBody>
      </p:sp>
      <p:sp>
        <p:nvSpPr>
          <p:cNvPr id="7" name="Pladsholder til tekst 5">
            <a:extLst>
              <a:ext uri="{FF2B5EF4-FFF2-40B4-BE49-F238E27FC236}">
                <a16:creationId xmlns:a16="http://schemas.microsoft.com/office/drawing/2014/main" id="{E1D4CCD7-BCA8-993A-E62A-E444966A25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375" y="2344258"/>
            <a:ext cx="3521077" cy="353266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E796A-44CD-8FDC-5694-430582AE28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979" y="271145"/>
            <a:ext cx="11012646" cy="205106"/>
          </a:xfrm>
        </p:spPr>
        <p:txBody>
          <a:bodyPr/>
          <a:lstStyle>
            <a:lvl1pPr marL="0" indent="0">
              <a:buNone/>
              <a:defRPr/>
            </a:lvl1pPr>
            <a:lvl2pPr marL="453600" indent="0">
              <a:buNone/>
              <a:defRPr/>
            </a:lvl2pPr>
          </a:lstStyle>
          <a:p>
            <a:pPr lvl="0"/>
            <a:r>
              <a:rPr lang="en-GB" dirty="0"/>
              <a:t>Click to add topic or subtitle</a:t>
            </a:r>
          </a:p>
        </p:txBody>
      </p:sp>
      <p:sp>
        <p:nvSpPr>
          <p:cNvPr id="3" name="Pladsholder til tekst 10">
            <a:extLst>
              <a:ext uri="{FF2B5EF4-FFF2-40B4-BE49-F238E27FC236}">
                <a16:creationId xmlns:a16="http://schemas.microsoft.com/office/drawing/2014/main" id="{7D689BF6-C9BE-4F99-A8A6-87431C12CB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1689" y="2009407"/>
            <a:ext cx="3521076" cy="340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subtitle</a:t>
            </a:r>
            <a:endParaRPr lang="da-DK" dirty="0"/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225DC67A-05A8-525C-9195-D54E5EAD83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3752" y="2344258"/>
            <a:ext cx="3521077" cy="353266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ladsholder til tekst 10">
            <a:extLst>
              <a:ext uri="{FF2B5EF4-FFF2-40B4-BE49-F238E27FC236}">
                <a16:creationId xmlns:a16="http://schemas.microsoft.com/office/drawing/2014/main" id="{2EA4E9E5-1AB9-B061-0891-A619109EA5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88066" y="2009407"/>
            <a:ext cx="3521076" cy="340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Franklin Gothic Demi" panose="020B0603020102020204" pitchFamily="34" charset="0"/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subtitle</a:t>
            </a:r>
            <a:endParaRPr lang="da-DK" dirty="0"/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DF0F8C74-1BB7-AD01-94E9-AB8DD30DB9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80129" y="2344258"/>
            <a:ext cx="3521077" cy="353266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498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7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1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2731598951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9612" cy="1325563"/>
          </a:xfrm>
        </p:spPr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4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8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9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pic>
        <p:nvPicPr>
          <p:cNvPr id="12" name="Kuva 11" descr="Väyläviraston logo">
            <a:extLst>
              <a:ext uri="{FF2B5EF4-FFF2-40B4-BE49-F238E27FC236}">
                <a16:creationId xmlns:a16="http://schemas.microsoft.com/office/drawing/2014/main" id="{21EF0740-5842-4D4A-BA64-488A09065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349200"/>
            <a:ext cx="1728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6698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875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 lang="fi-FI" b="0" i="0" smtClean="0">
                <a:effectLst/>
              </a:defRPr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3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53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2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554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10.6.2021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1" r:id="rId3"/>
    <p:sldLayoutId id="2147483664" r:id="rId4"/>
    <p:sldLayoutId id="2147483665" r:id="rId5"/>
    <p:sldLayoutId id="2147483744" r:id="rId6"/>
    <p:sldLayoutId id="2147483669" r:id="rId7"/>
    <p:sldLayoutId id="2147483724" r:id="rId8"/>
    <p:sldLayoutId id="2147483671" r:id="rId9"/>
    <p:sldLayoutId id="2147483672" r:id="rId10"/>
    <p:sldLayoutId id="2147483673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5" r:id="rId19"/>
    <p:sldLayoutId id="2147483686" r:id="rId20"/>
    <p:sldLayoutId id="2147483743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05" r:id="rId39"/>
    <p:sldLayoutId id="2147483708" r:id="rId40"/>
    <p:sldLayoutId id="2147483745" r:id="rId41"/>
    <p:sldLayoutId id="2147483746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11" Type="http://schemas.openxmlformats.org/officeDocument/2006/relationships/image" Target="../media/image16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11" Type="http://schemas.openxmlformats.org/officeDocument/2006/relationships/image" Target="../media/image21.png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ohje.velho.vaylapilvi.fi/tievelho/koulutukset-ja-tilaisuudet/tievelhon-tietojen-yllapidon-tukiklinikka/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hje.velho.vaylapilvi.fi/tievelho/tietorakenne/ominaisuudet/luokitustiedot/" TargetMode="External"/><Relationship Id="rId2" Type="http://schemas.openxmlformats.org/officeDocument/2006/relationships/hyperlink" Target="https://ohje.velho.vaylapilvi.fi/tievelho/tietorakenne/ominaisuudet/tiealueen-poikkileikkaus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ohje.velho.vaylapilvi.fi/tievelho/tietorakenne/tietorakennemuutokset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hje.velho.vaylapilvi.fi/tievelho/koulutukset-ja-tilaisuudet/tievelho-vartit/" TargetMode="External"/><Relationship Id="rId2" Type="http://schemas.openxmlformats.org/officeDocument/2006/relationships/hyperlink" Target="https://vayla.creamailer.fi/email/67aaf2e418e5e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0" b="15590"/>
          <a:stretch>
            <a:fillRect/>
          </a:stretch>
        </p:blipFill>
        <p:spPr>
          <a:xfrm>
            <a:off x="0" y="0"/>
            <a:ext cx="12192000" cy="4720085"/>
          </a:xfrm>
        </p:spPr>
      </p:pic>
      <p:sp>
        <p:nvSpPr>
          <p:cNvPr id="3" name="Otsikko 2"/>
          <p:cNvSpPr>
            <a:spLocks noGrp="1"/>
          </p:cNvSpPr>
          <p:nvPr>
            <p:ph type="ctrTitle"/>
          </p:nvPr>
        </p:nvSpPr>
        <p:spPr>
          <a:xfrm>
            <a:off x="2291341" y="5393047"/>
            <a:ext cx="6568134" cy="621860"/>
          </a:xfrm>
        </p:spPr>
        <p:txBody>
          <a:bodyPr>
            <a:normAutofit/>
          </a:bodyPr>
          <a:lstStyle/>
          <a:p>
            <a:r>
              <a:rPr lang="fi-FI" sz="3600" dirty="0"/>
              <a:t>Tievelhovartti </a:t>
            </a:r>
            <a:r>
              <a:rPr lang="fi-FI" sz="3100" dirty="0"/>
              <a:t>(06.05.2025)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Ilkka Aaltonen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 dirty="0"/>
              <a:t>06.05.2025</a:t>
            </a:r>
          </a:p>
        </p:txBody>
      </p:sp>
    </p:spTree>
    <p:extLst>
      <p:ext uri="{BB962C8B-B14F-4D97-AF65-F5344CB8AC3E}">
        <p14:creationId xmlns:p14="http://schemas.microsoft.com/office/powerpoint/2010/main" val="18464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3139;p296">
            <a:extLst>
              <a:ext uri="{FF2B5EF4-FFF2-40B4-BE49-F238E27FC236}">
                <a16:creationId xmlns:a16="http://schemas.microsoft.com/office/drawing/2014/main" id="{65ED32CD-0C1B-6E17-E14D-10CC71C44AAC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0800000">
            <a:off x="7171016" y="1051690"/>
            <a:ext cx="4954196" cy="475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140;p296">
            <a:extLst>
              <a:ext uri="{FF2B5EF4-FFF2-40B4-BE49-F238E27FC236}">
                <a16:creationId xmlns:a16="http://schemas.microsoft.com/office/drawing/2014/main" id="{029B6D54-FD7B-D4CF-C870-CBE77A9AB28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9800000">
            <a:off x="3684078" y="1114380"/>
            <a:ext cx="4823843" cy="462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139;p296">
            <a:extLst>
              <a:ext uri="{FF2B5EF4-FFF2-40B4-BE49-F238E27FC236}">
                <a16:creationId xmlns:a16="http://schemas.microsoft.com/office/drawing/2014/main" id="{7E982437-940D-37D6-590F-502693DCAD9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200004">
            <a:off x="66833" y="1051690"/>
            <a:ext cx="4954196" cy="4754619"/>
          </a:xfrm>
          <a:prstGeom prst="rect">
            <a:avLst/>
          </a:prstGeom>
          <a:noFill/>
          <a:ln>
            <a:noFill/>
          </a:ln>
        </p:spPr>
      </p:pic>
      <p:sp>
        <p:nvSpPr>
          <p:cNvPr id="2088" name="Google Shape;2088;p1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Palvelumuotoilun käyttökohteet</a:t>
            </a:r>
            <a:endParaRPr/>
          </a:p>
        </p:txBody>
      </p:sp>
      <p:sp>
        <p:nvSpPr>
          <p:cNvPr id="2089" name="Google Shape;2089;p173"/>
          <p:cNvSpPr txBox="1"/>
          <p:nvPr/>
        </p:nvSpPr>
        <p:spPr>
          <a:xfrm>
            <a:off x="996933" y="2786000"/>
            <a:ext cx="3094000" cy="1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6363"/>
              </a:lnSpc>
            </a:pPr>
            <a:r>
              <a:rPr lang="en" sz="2133" dirty="0" err="1">
                <a:solidFill>
                  <a:schemeClr val="bg1"/>
                </a:solidFill>
                <a:latin typeface="+mj-lt"/>
                <a:ea typeface="Ubuntu"/>
                <a:cs typeface="Ubuntu"/>
                <a:sym typeface="Ubuntu"/>
              </a:rPr>
              <a:t>Uusien</a:t>
            </a:r>
            <a:r>
              <a:rPr lang="en" sz="2133" dirty="0">
                <a:solidFill>
                  <a:schemeClr val="bg1"/>
                </a:solidFill>
                <a:latin typeface="+mj-lt"/>
                <a:ea typeface="Ubuntu"/>
                <a:cs typeface="Ubuntu"/>
                <a:sym typeface="Ubuntu"/>
              </a:rPr>
              <a:t> </a:t>
            </a:r>
            <a:r>
              <a:rPr lang="en" sz="2133" dirty="0" err="1">
                <a:solidFill>
                  <a:schemeClr val="bg1"/>
                </a:solidFill>
                <a:latin typeface="+mj-lt"/>
                <a:ea typeface="Ubuntu"/>
                <a:cs typeface="Ubuntu"/>
                <a:sym typeface="Ubuntu"/>
              </a:rPr>
              <a:t>palveluiden</a:t>
            </a:r>
            <a:r>
              <a:rPr lang="en" sz="2133" dirty="0">
                <a:solidFill>
                  <a:schemeClr val="bg1"/>
                </a:solidFill>
                <a:latin typeface="+mj-lt"/>
                <a:ea typeface="Ubuntu"/>
                <a:cs typeface="Ubuntu"/>
                <a:sym typeface="Ubuntu"/>
              </a:rPr>
              <a:t> </a:t>
            </a:r>
            <a:r>
              <a:rPr lang="en" sz="2133" dirty="0" err="1">
                <a:solidFill>
                  <a:schemeClr val="bg1"/>
                </a:solidFill>
                <a:latin typeface="+mj-lt"/>
                <a:ea typeface="Ubuntu"/>
                <a:cs typeface="Ubuntu"/>
                <a:sym typeface="Ubuntu"/>
              </a:rPr>
              <a:t>innovointi</a:t>
            </a:r>
            <a:endParaRPr sz="2133" dirty="0">
              <a:solidFill>
                <a:schemeClr val="bg1"/>
              </a:solidFill>
              <a:latin typeface="+mj-lt"/>
              <a:ea typeface="Ubuntu"/>
              <a:cs typeface="Ubuntu"/>
              <a:sym typeface="Ubuntu"/>
            </a:endParaRPr>
          </a:p>
        </p:txBody>
      </p:sp>
      <p:sp>
        <p:nvSpPr>
          <p:cNvPr id="2090" name="Google Shape;2090;p173"/>
          <p:cNvSpPr txBox="1"/>
          <p:nvPr/>
        </p:nvSpPr>
        <p:spPr>
          <a:xfrm>
            <a:off x="4660000" y="2786000"/>
            <a:ext cx="2872000" cy="1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6363"/>
              </a:lnSpc>
            </a:pPr>
            <a:r>
              <a:rPr lang="en" sz="2133" dirty="0" err="1">
                <a:solidFill>
                  <a:schemeClr val="lt1"/>
                </a:solidFill>
                <a:latin typeface="+mj-lt"/>
                <a:ea typeface="Ubuntu"/>
                <a:cs typeface="Ubuntu"/>
                <a:sym typeface="Ubuntu"/>
              </a:rPr>
              <a:t>Olemassa</a:t>
            </a:r>
            <a:r>
              <a:rPr lang="en" sz="2133" dirty="0">
                <a:solidFill>
                  <a:schemeClr val="lt1"/>
                </a:solidFill>
                <a:latin typeface="+mj-lt"/>
                <a:ea typeface="Ubuntu"/>
                <a:cs typeface="Ubuntu"/>
                <a:sym typeface="Ubuntu"/>
              </a:rPr>
              <a:t> </a:t>
            </a:r>
            <a:r>
              <a:rPr lang="en" sz="2133" dirty="0" err="1">
                <a:solidFill>
                  <a:schemeClr val="lt1"/>
                </a:solidFill>
                <a:latin typeface="+mj-lt"/>
                <a:ea typeface="Ubuntu"/>
                <a:cs typeface="Ubuntu"/>
                <a:sym typeface="Ubuntu"/>
              </a:rPr>
              <a:t>olevien</a:t>
            </a:r>
            <a:r>
              <a:rPr lang="en" sz="2133" dirty="0">
                <a:solidFill>
                  <a:schemeClr val="lt1"/>
                </a:solidFill>
                <a:latin typeface="+mj-lt"/>
                <a:ea typeface="Ubuntu"/>
                <a:cs typeface="Ubuntu"/>
                <a:sym typeface="Ubuntu"/>
              </a:rPr>
              <a:t> </a:t>
            </a:r>
            <a:r>
              <a:rPr lang="en" sz="2133" dirty="0" err="1">
                <a:solidFill>
                  <a:schemeClr val="lt1"/>
                </a:solidFill>
                <a:latin typeface="+mj-lt"/>
                <a:ea typeface="Ubuntu"/>
                <a:cs typeface="Ubuntu"/>
                <a:sym typeface="Ubuntu"/>
              </a:rPr>
              <a:t>palveluiden</a:t>
            </a:r>
            <a:r>
              <a:rPr lang="en" sz="2133" dirty="0">
                <a:solidFill>
                  <a:schemeClr val="lt1"/>
                </a:solidFill>
                <a:latin typeface="+mj-lt"/>
                <a:ea typeface="Ubuntu"/>
                <a:cs typeface="Ubuntu"/>
                <a:sym typeface="Ubuntu"/>
              </a:rPr>
              <a:t> ja </a:t>
            </a:r>
            <a:r>
              <a:rPr lang="en" sz="2133" dirty="0" err="1">
                <a:solidFill>
                  <a:schemeClr val="lt1"/>
                </a:solidFill>
                <a:latin typeface="+mj-lt"/>
                <a:ea typeface="Ubuntu"/>
                <a:cs typeface="Ubuntu"/>
                <a:sym typeface="Ubuntu"/>
              </a:rPr>
              <a:t>asiakas-kokemusten</a:t>
            </a:r>
            <a:r>
              <a:rPr lang="en" sz="2133" dirty="0">
                <a:solidFill>
                  <a:schemeClr val="lt1"/>
                </a:solidFill>
                <a:latin typeface="+mj-lt"/>
                <a:ea typeface="Ubuntu"/>
                <a:cs typeface="Ubuntu"/>
                <a:sym typeface="Ubuntu"/>
              </a:rPr>
              <a:t> </a:t>
            </a:r>
            <a:r>
              <a:rPr lang="en" sz="2133" dirty="0" err="1">
                <a:solidFill>
                  <a:schemeClr val="lt1"/>
                </a:solidFill>
                <a:latin typeface="+mj-lt"/>
                <a:ea typeface="Ubuntu"/>
                <a:cs typeface="Ubuntu"/>
                <a:sym typeface="Ubuntu"/>
              </a:rPr>
              <a:t>parantaminen</a:t>
            </a:r>
            <a:endParaRPr sz="2133" dirty="0">
              <a:solidFill>
                <a:schemeClr val="lt1"/>
              </a:solidFill>
              <a:latin typeface="+mj-lt"/>
              <a:ea typeface="Ubuntu"/>
              <a:cs typeface="Ubuntu"/>
              <a:sym typeface="Ubuntu"/>
            </a:endParaRPr>
          </a:p>
        </p:txBody>
      </p:sp>
      <p:sp>
        <p:nvSpPr>
          <p:cNvPr id="2091" name="Google Shape;2091;p173"/>
          <p:cNvSpPr txBox="1"/>
          <p:nvPr/>
        </p:nvSpPr>
        <p:spPr>
          <a:xfrm>
            <a:off x="8101067" y="2786000"/>
            <a:ext cx="3094000" cy="1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6363"/>
              </a:lnSpc>
            </a:pPr>
            <a:r>
              <a:rPr lang="en" sz="2133" dirty="0" err="1">
                <a:solidFill>
                  <a:schemeClr val="dk2"/>
                </a:solidFill>
                <a:latin typeface="+mj-lt"/>
                <a:ea typeface="Ubuntu"/>
                <a:cs typeface="Ubuntu"/>
                <a:sym typeface="Ubuntu"/>
              </a:rPr>
              <a:t>Strategian</a:t>
            </a:r>
            <a:endParaRPr sz="2133" dirty="0">
              <a:solidFill>
                <a:schemeClr val="dk2"/>
              </a:solidFill>
              <a:latin typeface="+mj-lt"/>
              <a:ea typeface="Ubuntu"/>
              <a:cs typeface="Ubuntu"/>
              <a:sym typeface="Ubuntu"/>
            </a:endParaRPr>
          </a:p>
          <a:p>
            <a:pPr algn="ctr">
              <a:lnSpc>
                <a:spcPct val="96363"/>
              </a:lnSpc>
            </a:pPr>
            <a:r>
              <a:rPr lang="en" sz="2133" dirty="0" err="1">
                <a:solidFill>
                  <a:schemeClr val="dk2"/>
                </a:solidFill>
                <a:latin typeface="+mj-lt"/>
                <a:ea typeface="Ubuntu"/>
                <a:cs typeface="Ubuntu"/>
                <a:sym typeface="Ubuntu"/>
              </a:rPr>
              <a:t>kehittäminen</a:t>
            </a:r>
            <a:br>
              <a:rPr lang="en" sz="2133" dirty="0">
                <a:solidFill>
                  <a:schemeClr val="dk2"/>
                </a:solidFill>
                <a:latin typeface="+mj-lt"/>
                <a:ea typeface="Ubuntu"/>
                <a:cs typeface="Ubuntu"/>
                <a:sym typeface="Ubuntu"/>
              </a:rPr>
            </a:br>
            <a:r>
              <a:rPr lang="en" sz="2133" dirty="0">
                <a:solidFill>
                  <a:schemeClr val="dk2"/>
                </a:solidFill>
                <a:latin typeface="+mj-lt"/>
                <a:ea typeface="Ubuntu"/>
                <a:cs typeface="Ubuntu"/>
                <a:sym typeface="Ubuntu"/>
              </a:rPr>
              <a:t>ja </a:t>
            </a:r>
            <a:r>
              <a:rPr lang="en" sz="2133" dirty="0" err="1">
                <a:solidFill>
                  <a:schemeClr val="dk2"/>
                </a:solidFill>
                <a:latin typeface="+mj-lt"/>
                <a:ea typeface="Ubuntu"/>
                <a:cs typeface="Ubuntu"/>
                <a:sym typeface="Ubuntu"/>
              </a:rPr>
              <a:t>määrittely</a:t>
            </a:r>
            <a:endParaRPr sz="2133" dirty="0">
              <a:solidFill>
                <a:schemeClr val="dk2"/>
              </a:solidFill>
              <a:latin typeface="+mj-lt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>
          <a:extLst>
            <a:ext uri="{FF2B5EF4-FFF2-40B4-BE49-F238E27FC236}">
              <a16:creationId xmlns:a16="http://schemas.microsoft.com/office/drawing/2014/main" id="{6C65B3D5-3890-1EAC-1C7E-4ABA13C44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p173">
            <a:extLst>
              <a:ext uri="{FF2B5EF4-FFF2-40B4-BE49-F238E27FC236}">
                <a16:creationId xmlns:a16="http://schemas.microsoft.com/office/drawing/2014/main" id="{E4B5EE38-38FE-A5EE-9E85-CE8056A079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349" y="476250"/>
            <a:ext cx="11017250" cy="86518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 err="1"/>
              <a:t>Palvelumuotoilun</a:t>
            </a:r>
            <a:r>
              <a:rPr lang="en" dirty="0"/>
              <a:t> </a:t>
            </a:r>
            <a:r>
              <a:rPr lang="en" dirty="0" err="1"/>
              <a:t>suunnittelun</a:t>
            </a:r>
            <a:r>
              <a:rPr lang="en" dirty="0"/>
              <a:t> </a:t>
            </a:r>
            <a:r>
              <a:rPr lang="en" dirty="0" err="1"/>
              <a:t>kohteet</a:t>
            </a:r>
            <a:endParaRPr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74096C-FCD4-9E03-0987-AE4F7069C8BF}"/>
              </a:ext>
            </a:extLst>
          </p:cNvPr>
          <p:cNvGrpSpPr/>
          <p:nvPr/>
        </p:nvGrpSpPr>
        <p:grpSpPr>
          <a:xfrm>
            <a:off x="4360324" y="-93607"/>
            <a:ext cx="7831676" cy="8160414"/>
            <a:chOff x="6071858" y="385503"/>
            <a:chExt cx="6509585" cy="678282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C9B8ABC-EB4D-7C08-BB9D-4DDB3233370E}"/>
                </a:ext>
              </a:extLst>
            </p:cNvPr>
            <p:cNvGrpSpPr/>
            <p:nvPr/>
          </p:nvGrpSpPr>
          <p:grpSpPr>
            <a:xfrm>
              <a:off x="6071858" y="385503"/>
              <a:ext cx="6509585" cy="6782828"/>
              <a:chOff x="-888781" y="1088098"/>
              <a:chExt cx="6509585" cy="6782828"/>
            </a:xfrm>
          </p:grpSpPr>
          <p:pic>
            <p:nvPicPr>
              <p:cNvPr id="7" name="Google Shape;3139;p296">
                <a:extLst>
                  <a:ext uri="{FF2B5EF4-FFF2-40B4-BE49-F238E27FC236}">
                    <a16:creationId xmlns:a16="http://schemas.microsoft.com/office/drawing/2014/main" id="{C4F0D5A9-F595-9229-C11D-A36E9CB47148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6000"/>
              </a:blip>
              <a:srcRect/>
              <a:stretch/>
            </p:blipFill>
            <p:spPr>
              <a:xfrm rot="14400000">
                <a:off x="-1025402" y="1224719"/>
                <a:ext cx="6782828" cy="65095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" name="Google Shape;3139;p296">
                <a:extLst>
                  <a:ext uri="{FF2B5EF4-FFF2-40B4-BE49-F238E27FC236}">
                    <a16:creationId xmlns:a16="http://schemas.microsoft.com/office/drawing/2014/main" id="{AF9FA7DC-9BA3-6A41-55DD-35A124763F8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6000"/>
              </a:blip>
              <a:srcRect/>
              <a:stretch/>
            </p:blipFill>
            <p:spPr>
              <a:xfrm rot="7200004">
                <a:off x="1006082" y="4526703"/>
                <a:ext cx="2671577" cy="24842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3139;p296">
                <a:extLst>
                  <a:ext uri="{FF2B5EF4-FFF2-40B4-BE49-F238E27FC236}">
                    <a16:creationId xmlns:a16="http://schemas.microsoft.com/office/drawing/2014/main" id="{FB4A157A-B33A-F8F0-7868-83965E363B6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6000"/>
              </a:blip>
              <a:srcRect/>
              <a:stretch/>
            </p:blipFill>
            <p:spPr>
              <a:xfrm rot="3600000">
                <a:off x="54716" y="2945604"/>
                <a:ext cx="4622591" cy="443637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C6814F-A25D-59CD-C79D-4E3CA85D8273}"/>
                </a:ext>
              </a:extLst>
            </p:cNvPr>
            <p:cNvSpPr txBox="1"/>
            <p:nvPr/>
          </p:nvSpPr>
          <p:spPr>
            <a:xfrm>
              <a:off x="8827316" y="4722349"/>
              <a:ext cx="99867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FI" sz="1400" b="1" dirty="0">
                  <a:solidFill>
                    <a:schemeClr val="bg1"/>
                  </a:solidFill>
                  <a:latin typeface="+mj-lt"/>
                </a:rPr>
                <a:t>Visuaalisuus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B4DE23-F9F0-F148-E8D7-AE0984F6FBA2}"/>
                </a:ext>
              </a:extLst>
            </p:cNvPr>
            <p:cNvSpPr txBox="1"/>
            <p:nvPr/>
          </p:nvSpPr>
          <p:spPr>
            <a:xfrm>
              <a:off x="8563334" y="5001130"/>
              <a:ext cx="1526636" cy="153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FI" sz="1200" dirty="0">
                  <a:solidFill>
                    <a:schemeClr val="bg1"/>
                  </a:solidFill>
                </a:rPr>
                <a:t>Visuaalinen suunnittelu </a:t>
              </a:r>
              <a:r>
                <a:rPr lang="en-FI" sz="1200" b="1" dirty="0">
                  <a:solidFill>
                    <a:schemeClr val="bg1"/>
                  </a:solidFill>
                </a:rPr>
                <a:t>UI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D3EAC3-85D0-1EEC-B794-3D17B8707F29}"/>
                </a:ext>
              </a:extLst>
            </p:cNvPr>
            <p:cNvSpPr txBox="1"/>
            <p:nvPr/>
          </p:nvSpPr>
          <p:spPr>
            <a:xfrm>
              <a:off x="8618994" y="5224154"/>
              <a:ext cx="1415324" cy="153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FI" sz="1200" dirty="0">
                  <a:solidFill>
                    <a:schemeClr val="bg1"/>
                  </a:solidFill>
                </a:rPr>
                <a:t>Graafinen suunnittelu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7F36BA-226A-FE7D-D5DA-B6C335C20559}"/>
                </a:ext>
              </a:extLst>
            </p:cNvPr>
            <p:cNvSpPr txBox="1"/>
            <p:nvPr/>
          </p:nvSpPr>
          <p:spPr>
            <a:xfrm>
              <a:off x="8680641" y="3336667"/>
              <a:ext cx="12920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FI" sz="1400" b="1" dirty="0">
                  <a:solidFill>
                    <a:schemeClr val="bg1"/>
                  </a:solidFill>
                  <a:latin typeface="+mj-lt"/>
                </a:rPr>
                <a:t>Toiminnallisuus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F84C73-9ABF-72C0-E75A-33D050171004}"/>
                </a:ext>
              </a:extLst>
            </p:cNvPr>
            <p:cNvSpPr txBox="1"/>
            <p:nvPr/>
          </p:nvSpPr>
          <p:spPr>
            <a:xfrm>
              <a:off x="8456836" y="3678107"/>
              <a:ext cx="1739643" cy="153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FI" sz="1200" dirty="0">
                  <a:solidFill>
                    <a:schemeClr val="bg1"/>
                  </a:solidFill>
                </a:rPr>
                <a:t>Käyttökokemussuunnittelu </a:t>
              </a:r>
              <a:r>
                <a:rPr lang="en-FI" sz="1200" b="1" dirty="0">
                  <a:solidFill>
                    <a:schemeClr val="bg1"/>
                  </a:solidFill>
                </a:rPr>
                <a:t>UX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C9F07D-3D18-0FF3-5A64-A18A01C65C1B}"/>
                </a:ext>
              </a:extLst>
            </p:cNvPr>
            <p:cNvSpPr txBox="1"/>
            <p:nvPr/>
          </p:nvSpPr>
          <p:spPr>
            <a:xfrm>
              <a:off x="8649616" y="3901131"/>
              <a:ext cx="135409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FI" sz="1200" dirty="0">
                  <a:solidFill>
                    <a:schemeClr val="bg1"/>
                  </a:solidFill>
                </a:rPr>
                <a:t>Interaktiosuunnittelu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50D3BA-D66E-3BA5-85C2-AED55BDD1A21}"/>
                </a:ext>
              </a:extLst>
            </p:cNvPr>
            <p:cNvSpPr txBox="1"/>
            <p:nvPr/>
          </p:nvSpPr>
          <p:spPr>
            <a:xfrm>
              <a:off x="8331192" y="2050416"/>
              <a:ext cx="199093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FI" sz="1400" b="1" dirty="0">
                  <a:solidFill>
                    <a:schemeClr val="bg1"/>
                  </a:solidFill>
                  <a:latin typeface="+mj-lt"/>
                </a:rPr>
                <a:t>Ekosysteemit ja palvelut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41D0A-B7FC-2325-705E-03B97EE32095}"/>
                </a:ext>
              </a:extLst>
            </p:cNvPr>
            <p:cNvSpPr txBox="1"/>
            <p:nvPr/>
          </p:nvSpPr>
          <p:spPr>
            <a:xfrm>
              <a:off x="8808986" y="2317375"/>
              <a:ext cx="103534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FI" sz="1200" dirty="0">
                  <a:solidFill>
                    <a:schemeClr val="bg1"/>
                  </a:solidFill>
                </a:rPr>
                <a:t>Palvelumuotoilu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0AC6F81-A867-3F90-1030-1BB280028E8A}"/>
                </a:ext>
              </a:extLst>
            </p:cNvPr>
            <p:cNvSpPr txBox="1"/>
            <p:nvPr/>
          </p:nvSpPr>
          <p:spPr>
            <a:xfrm>
              <a:off x="8631122" y="2540399"/>
              <a:ext cx="139108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FI" sz="1200" dirty="0">
                  <a:solidFill>
                    <a:schemeClr val="bg1"/>
                  </a:solidFill>
                </a:rPr>
                <a:t>Organisaatiomuotoilu</a:t>
              </a:r>
            </a:p>
          </p:txBody>
        </p:sp>
      </p:grpSp>
      <p:sp>
        <p:nvSpPr>
          <p:cNvPr id="28" name="Google Shape;3114;p294">
            <a:extLst>
              <a:ext uri="{FF2B5EF4-FFF2-40B4-BE49-F238E27FC236}">
                <a16:creationId xmlns:a16="http://schemas.microsoft.com/office/drawing/2014/main" id="{11C6E0B8-4BEE-12A7-736E-6EEFFBEBDE56}"/>
              </a:ext>
            </a:extLst>
          </p:cNvPr>
          <p:cNvSpPr txBox="1"/>
          <p:nvPr/>
        </p:nvSpPr>
        <p:spPr>
          <a:xfrm>
            <a:off x="587367" y="1951800"/>
            <a:ext cx="4761360" cy="427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609585" indent="-414856">
              <a:lnSpc>
                <a:spcPct val="110000"/>
              </a:lnSpc>
              <a:buClr>
                <a:schemeClr val="dk2"/>
              </a:buClr>
              <a:buSzPts val="1300"/>
              <a:buFont typeface="Libre Franklin"/>
              <a:buChar char="●"/>
            </a:pP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Palvelut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eivät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elä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tyhjiössä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niiden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suunnitteluun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vaikuttavat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myös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muu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palvelutarjoama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miten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ne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tuotetaan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(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toimintatavat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käytännöt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järjestäytyminen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 ja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suhde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loppukäyttäjiin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-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tavoitteet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strategia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kokonaisuuksien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hallinta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muutosjohtaminen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tyypillistä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tutkimukset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selvitykset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sidosryhmätyö</a:t>
            </a:r>
            <a:endParaRPr lang="en" sz="1400" dirty="0">
              <a:solidFill>
                <a:schemeClr val="bg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609585" indent="-414856">
              <a:lnSpc>
                <a:spcPct val="110000"/>
              </a:lnSpc>
              <a:buClr>
                <a:schemeClr val="dk2"/>
              </a:buClr>
              <a:buSzPts val="1300"/>
              <a:buFont typeface="Libre Franklin"/>
              <a:buChar char="●"/>
            </a:pPr>
            <a:endParaRPr sz="1400" dirty="0">
              <a:solidFill>
                <a:schemeClr val="bg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609585" indent="-414856">
              <a:lnSpc>
                <a:spcPct val="110000"/>
              </a:lnSpc>
              <a:buClr>
                <a:schemeClr val="dk2"/>
              </a:buClr>
              <a:buSzPts val="1300"/>
              <a:buFont typeface="Libre Franklin"/>
              <a:buChar char="●"/>
            </a:pP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Yksittäisen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palvelun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käyttökokemuksen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toiminnallisuuksien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logiikan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suunnittelu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fi-FI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– toiminnallisuuksien määrittely, käyttöliittymäsuunnittelu ja testaus</a:t>
            </a:r>
            <a:endParaRPr sz="1400" dirty="0">
              <a:solidFill>
                <a:schemeClr val="bg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609585">
              <a:lnSpc>
                <a:spcPct val="110000"/>
              </a:lnSpc>
            </a:pPr>
            <a:endParaRPr sz="1400" dirty="0">
              <a:solidFill>
                <a:schemeClr val="bg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609585" indent="-414856">
              <a:lnSpc>
                <a:spcPct val="110000"/>
              </a:lnSpc>
              <a:buClr>
                <a:schemeClr val="dk2"/>
              </a:buClr>
              <a:buSzPts val="1300"/>
              <a:buFont typeface="Libre Franklin"/>
              <a:buChar char="●"/>
            </a:pP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Yksittäisen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palvelun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elementtien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suunnittelu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brändäys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layout,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käyttöliittymäkomponentit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–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asiantuntijatyö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luettavuus</a:t>
            </a:r>
            <a:r>
              <a:rPr lang="en" sz="140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00" dirty="0" err="1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saavutettavuus</a:t>
            </a:r>
            <a:endParaRPr sz="1400" dirty="0">
              <a:solidFill>
                <a:schemeClr val="bg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3137981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" name="Google Shape;3112;p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200000">
            <a:off x="4536774" y="1305025"/>
            <a:ext cx="5082716" cy="487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3" name="Google Shape;3113;p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265216" y="1738294"/>
            <a:ext cx="4944073" cy="4744615"/>
          </a:xfrm>
          <a:prstGeom prst="rect">
            <a:avLst/>
          </a:prstGeom>
          <a:noFill/>
          <a:ln>
            <a:noFill/>
          </a:ln>
        </p:spPr>
      </p:pic>
      <p:sp>
        <p:nvSpPr>
          <p:cNvPr id="3114" name="Google Shape;3114;p294"/>
          <p:cNvSpPr txBox="1"/>
          <p:nvPr/>
        </p:nvSpPr>
        <p:spPr>
          <a:xfrm>
            <a:off x="587366" y="1951800"/>
            <a:ext cx="4955624" cy="40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85000" lnSpcReduction="20000"/>
          </a:bodyPr>
          <a:lstStyle/>
          <a:p>
            <a:pPr marL="366179" indent="-171450">
              <a:lnSpc>
                <a:spcPct val="155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Palveluiden</a:t>
            </a:r>
            <a:r>
              <a:rPr lang="en-GB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GB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ja</a:t>
            </a:r>
            <a:r>
              <a:rPr lang="en-GB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GB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asiakaskokemuksien</a:t>
            </a:r>
            <a:r>
              <a:rPr lang="en-GB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GB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onnistumisen</a:t>
            </a:r>
            <a:r>
              <a:rPr lang="en-GB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GB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edellytys</a:t>
            </a:r>
            <a:r>
              <a:rPr lang="en-GB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GB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yhteinen</a:t>
            </a:r>
            <a:r>
              <a:rPr lang="en-GB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GB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arvon</a:t>
            </a:r>
            <a:r>
              <a:rPr lang="en-GB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GB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luonti</a:t>
            </a:r>
            <a:r>
              <a:rPr lang="en-GB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GB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organisaation</a:t>
            </a:r>
            <a:r>
              <a:rPr lang="en-GB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GB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ja</a:t>
            </a:r>
            <a:r>
              <a:rPr lang="en-GB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GB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palvelun</a:t>
            </a:r>
            <a:r>
              <a:rPr lang="en-GB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GB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käyttäjien</a:t>
            </a:r>
            <a:r>
              <a:rPr lang="en-GB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GB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välillä</a:t>
            </a:r>
            <a:r>
              <a:rPr lang="en-GB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</a:p>
          <a:p>
            <a:pPr marL="366179" indent="-171450">
              <a:lnSpc>
                <a:spcPct val="155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endParaRPr lang="en" sz="14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66179" indent="-171450">
              <a:lnSpc>
                <a:spcPct val="155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Työkaluina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palveluiden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asiakaskokemuksien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käyttäjälähtöinen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suunnittelu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kehittäminen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palvelumuotoilun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menetelmiä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luovaa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ongelmanratkaisua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hyödyntäen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b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endParaRPr lang="en" sz="14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66179" indent="-171450">
              <a:lnSpc>
                <a:spcPct val="155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Olennaista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eri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sidosryhmien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osallistaminen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;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asiantuntijoita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loppukäyttäjiä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organisaation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edustajia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mukaan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kehitysprosessiin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päätöksenteon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tueksi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endParaRPr sz="14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781035" indent="-171450">
              <a:lnSpc>
                <a:spcPct val="155000"/>
              </a:lnSpc>
              <a:buFont typeface="Arial" panose="020B0604020202020204" pitchFamily="34" charset="0"/>
              <a:buChar char="•"/>
            </a:pPr>
            <a:endParaRPr lang="en-FI" sz="14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66179" indent="-171450">
              <a:lnSpc>
                <a:spcPct val="155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Suunnittelija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toimii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fasilitaattorina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tulkkina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yhteisen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suunnan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ratkaisun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00" dirty="0" err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saavuttamiseksi</a:t>
            </a:r>
            <a:r>
              <a:rPr lang="en" sz="1400" dirty="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endParaRPr sz="1400" dirty="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15" name="Google Shape;3115;p294"/>
          <p:cNvSpPr txBox="1"/>
          <p:nvPr/>
        </p:nvSpPr>
        <p:spPr>
          <a:xfrm>
            <a:off x="5947732" y="2315526"/>
            <a:ext cx="2260800" cy="9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" sz="2400" dirty="0" err="1">
                <a:solidFill>
                  <a:schemeClr val="lt1"/>
                </a:solidFill>
                <a:latin typeface="Libre Franklin SemiBold"/>
                <a:ea typeface="Libre Franklin SemiBold"/>
                <a:cs typeface="Libre Franklin SemiBold"/>
                <a:sym typeface="Libre Franklin SemiBold"/>
              </a:rPr>
              <a:t>Asiakkaat</a:t>
            </a:r>
            <a:r>
              <a:rPr lang="en" sz="2400" dirty="0">
                <a:solidFill>
                  <a:schemeClr val="lt1"/>
                </a:solidFill>
                <a:latin typeface="Libre Franklin SemiBold"/>
                <a:ea typeface="Libre Franklin SemiBold"/>
                <a:cs typeface="Libre Franklin SemiBold"/>
                <a:sym typeface="Libre Franklin SemiBold"/>
              </a:rPr>
              <a:t> / </a:t>
            </a:r>
            <a:r>
              <a:rPr lang="en" sz="2400" dirty="0" err="1">
                <a:solidFill>
                  <a:schemeClr val="lt1"/>
                </a:solidFill>
                <a:latin typeface="Libre Franklin SemiBold"/>
                <a:ea typeface="Libre Franklin SemiBold"/>
                <a:cs typeface="Libre Franklin SemiBold"/>
                <a:sym typeface="Libre Franklin SemiBold"/>
              </a:rPr>
              <a:t>käyttäjät</a:t>
            </a:r>
            <a:endParaRPr lang="en" sz="2400" dirty="0">
              <a:solidFill>
                <a:schemeClr val="lt1"/>
              </a:solidFill>
              <a:latin typeface="Libre Franklin SemiBold"/>
              <a:ea typeface="Libre Franklin SemiBold"/>
              <a:cs typeface="Libre Franklin SemiBold"/>
              <a:sym typeface="Libre Franklin SemiBold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endParaRPr sz="2400" dirty="0">
              <a:solidFill>
                <a:schemeClr val="lt1"/>
              </a:solidFill>
              <a:latin typeface="Libre Franklin SemiBold"/>
              <a:ea typeface="Libre Franklin SemiBold"/>
              <a:cs typeface="Libre Franklin SemiBold"/>
              <a:sym typeface="Libre Franklin SemiBold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" sz="16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Tarpeet</a:t>
            </a:r>
            <a:r>
              <a:rPr lang="en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6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toiveet</a:t>
            </a:r>
            <a:r>
              <a:rPr lang="en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6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motivaatiot</a:t>
            </a:r>
            <a:r>
              <a:rPr lang="en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palveluiden</a:t>
            </a:r>
            <a:r>
              <a:rPr lang="en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6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tuotteiden</a:t>
            </a:r>
            <a:br>
              <a:rPr lang="en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 sz="16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käyttöön</a:t>
            </a:r>
            <a:r>
              <a:rPr lang="en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endParaRPr sz="1733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16" name="Google Shape;3116;p294"/>
          <p:cNvSpPr txBox="1"/>
          <p:nvPr/>
        </p:nvSpPr>
        <p:spPr>
          <a:xfrm>
            <a:off x="8608735" y="3022200"/>
            <a:ext cx="2257034" cy="9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" sz="2400" dirty="0" err="1">
                <a:solidFill>
                  <a:schemeClr val="lt1"/>
                </a:solidFill>
                <a:latin typeface="Libre Franklin SemiBold"/>
                <a:ea typeface="Libre Franklin SemiBold"/>
                <a:cs typeface="Libre Franklin SemiBold"/>
                <a:sym typeface="Libre Franklin SemiBold"/>
              </a:rPr>
              <a:t>Organisaatio</a:t>
            </a:r>
            <a:endParaRPr lang="en" sz="2400" dirty="0">
              <a:solidFill>
                <a:schemeClr val="lt1"/>
              </a:solidFill>
              <a:latin typeface="Libre Franklin SemiBold"/>
              <a:ea typeface="Libre Franklin SemiBold"/>
              <a:cs typeface="Libre Franklin SemiBold"/>
              <a:sym typeface="Libre Franklin SemiBold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endParaRPr sz="2400" dirty="0">
              <a:solidFill>
                <a:schemeClr val="lt1"/>
              </a:solidFill>
              <a:latin typeface="Libre Franklin SemiBold"/>
              <a:ea typeface="Libre Franklin SemiBold"/>
              <a:cs typeface="Libre Franklin SemiBold"/>
              <a:sym typeface="Libre Franklin SemiBold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" sz="16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Tavoitteet</a:t>
            </a:r>
            <a:r>
              <a:rPr lang="en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</a:t>
            </a:r>
            <a:endParaRPr sz="1600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" sz="16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visio</a:t>
            </a:r>
            <a:r>
              <a:rPr lang="en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6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missio</a:t>
            </a:r>
            <a:r>
              <a:rPr lang="en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6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strategia</a:t>
            </a:r>
            <a:r>
              <a:rPr lang="en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6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liiketoiminta</a:t>
            </a:r>
            <a:r>
              <a:rPr lang="en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-</a:t>
            </a:r>
            <a:endParaRPr sz="1600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algn="ctr">
              <a:lnSpc>
                <a:spcPct val="115000"/>
              </a:lnSpc>
            </a:pPr>
            <a:r>
              <a:rPr lang="en" sz="16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malli</a:t>
            </a:r>
            <a:r>
              <a:rPr lang="en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endParaRPr sz="1600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17" name="Google Shape;3117;p294"/>
          <p:cNvSpPr txBox="1"/>
          <p:nvPr/>
        </p:nvSpPr>
        <p:spPr>
          <a:xfrm>
            <a:off x="587367" y="323634"/>
            <a:ext cx="121920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36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118" name="Google Shape;3118;p294"/>
          <p:cNvSpPr txBox="1">
            <a:spLocks noGrp="1"/>
          </p:cNvSpPr>
          <p:nvPr>
            <p:ph type="title" idx="4294967295"/>
          </p:nvPr>
        </p:nvSpPr>
        <p:spPr>
          <a:xfrm>
            <a:off x="587375" y="476251"/>
            <a:ext cx="11017200" cy="36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dirty="0" err="1">
                <a:solidFill>
                  <a:schemeClr val="dk1"/>
                </a:solidFill>
              </a:rPr>
              <a:t>Palvelumuotoilu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dirty="0" err="1">
                <a:solidFill>
                  <a:schemeClr val="dk1"/>
                </a:solidFill>
              </a:rPr>
              <a:t>perustuu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 err="1">
                <a:solidFill>
                  <a:schemeClr val="dk1"/>
                </a:solidFill>
              </a:rPr>
              <a:t>monialaiseen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en" dirty="0" err="1">
                <a:solidFill>
                  <a:schemeClr val="dk1"/>
                </a:solidFill>
              </a:rPr>
              <a:t>työskentelyyn</a:t>
            </a:r>
            <a:endParaRPr i="1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8465F60-8D8A-7429-823A-E1A8EBE601F2}"/>
              </a:ext>
            </a:extLst>
          </p:cNvPr>
          <p:cNvCxnSpPr/>
          <p:nvPr/>
        </p:nvCxnSpPr>
        <p:spPr>
          <a:xfrm flipH="1">
            <a:off x="8261494" y="1793945"/>
            <a:ext cx="694481" cy="219265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6F2899E-5361-44BB-8C4E-F701B3C32047}"/>
              </a:ext>
            </a:extLst>
          </p:cNvPr>
          <p:cNvSpPr txBox="1"/>
          <p:nvPr/>
        </p:nvSpPr>
        <p:spPr>
          <a:xfrm>
            <a:off x="7843294" y="1307939"/>
            <a:ext cx="215001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200" dirty="0"/>
              <a:t>Palvelumuotoilu arvon tuottajana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Google Shape;3123;p295"/>
          <p:cNvSpPr txBox="1">
            <a:spLocks noGrp="1"/>
          </p:cNvSpPr>
          <p:nvPr>
            <p:ph type="title"/>
          </p:nvPr>
        </p:nvSpPr>
        <p:spPr>
          <a:xfrm>
            <a:off x="587375" y="476251"/>
            <a:ext cx="11017200" cy="865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/>
              <a:t>Käyttäjälähtöisen suunnittelun hyötyjä</a:t>
            </a:r>
            <a:endParaRPr/>
          </a:p>
        </p:txBody>
      </p:sp>
      <p:sp>
        <p:nvSpPr>
          <p:cNvPr id="3124" name="Google Shape;3124;p295"/>
          <p:cNvSpPr txBox="1"/>
          <p:nvPr/>
        </p:nvSpPr>
        <p:spPr>
          <a:xfrm>
            <a:off x="2119967" y="2030633"/>
            <a:ext cx="27404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Osallistavan tutkimuksen ja prototypoinnin avulla saadaan vastauksia siihen, mitä käyttäjät tarvitsevat tuotteelta tai palvelulta. </a:t>
            </a: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25" name="Google Shape;3125;p295"/>
          <p:cNvSpPr txBox="1"/>
          <p:nvPr/>
        </p:nvSpPr>
        <p:spPr>
          <a:xfrm>
            <a:off x="2119967" y="4232433"/>
            <a:ext cx="34348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Taataan muutoksen ja kehityksen jatkuvuus, joka auttaa yritystä vastamaan asiakkaiden ja loppukäyttäjien tarpeisiin myös tulevaisuudessa.</a:t>
            </a: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26" name="Google Shape;3126;p295"/>
          <p:cNvSpPr txBox="1"/>
          <p:nvPr/>
        </p:nvSpPr>
        <p:spPr>
          <a:xfrm>
            <a:off x="7273200" y="2030633"/>
            <a:ext cx="31916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Muutos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kohti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asiakaslähtöistä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organisaatiota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-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auttaa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organisaatiota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näkemään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tuotteet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palvelut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asiakkaan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loppukäyttäjän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silmin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endParaRPr sz="16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27" name="Google Shape;3127;p295"/>
          <p:cNvSpPr txBox="1"/>
          <p:nvPr/>
        </p:nvSpPr>
        <p:spPr>
          <a:xfrm>
            <a:off x="7273200" y="4232433"/>
            <a:ext cx="3269200" cy="1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Varmistetaan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uusien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tuotteiden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palveluiden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onnistuminen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b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se,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että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tuote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on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relevantti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kestää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aikaa</a:t>
            </a:r>
            <a:r>
              <a:rPr lang="en"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endParaRPr sz="16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128" name="Google Shape;3128;p2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509" y="2115084"/>
            <a:ext cx="672000" cy="6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9" name="Google Shape;3129;p2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3460" y="2115084"/>
            <a:ext cx="672000" cy="6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0" name="Google Shape;3130;p2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3477" y="4365635"/>
            <a:ext cx="672000" cy="6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1" name="Google Shape;3131;p2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513" y="4162431"/>
            <a:ext cx="672000" cy="6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7" name="Google Shape;3137;p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273607">
            <a:off x="7725287" y="1128299"/>
            <a:ext cx="4793707" cy="482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8" name="Google Shape;3138;p2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2578" y="1140468"/>
            <a:ext cx="4849988" cy="484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9" name="Google Shape;3139;p2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200004">
            <a:off x="-408403" y="1146805"/>
            <a:ext cx="4954196" cy="475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0" name="Google Shape;3140;p2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437041">
            <a:off x="2373265" y="1191122"/>
            <a:ext cx="4823843" cy="4629236"/>
          </a:xfrm>
          <a:prstGeom prst="rect">
            <a:avLst/>
          </a:prstGeom>
          <a:noFill/>
          <a:ln>
            <a:noFill/>
          </a:ln>
        </p:spPr>
      </p:pic>
      <p:sp>
        <p:nvSpPr>
          <p:cNvPr id="3141" name="Google Shape;3141;p296"/>
          <p:cNvSpPr txBox="1"/>
          <p:nvPr/>
        </p:nvSpPr>
        <p:spPr>
          <a:xfrm>
            <a:off x="773867" y="2768600"/>
            <a:ext cx="2448000" cy="1572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126997">
              <a:spcBef>
                <a:spcPts val="1733"/>
              </a:spcBef>
              <a:buClr>
                <a:schemeClr val="lt1"/>
              </a:buClr>
              <a:buSzPts val="1300"/>
            </a:pPr>
            <a:r>
              <a:rPr lang="en" sz="1733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Tutkiminen</a:t>
            </a:r>
            <a:br>
              <a:rPr lang="en" sz="1733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 sz="1467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Kartoitus</a:t>
            </a:r>
            <a:r>
              <a:rPr lang="en" sz="1467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67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haastattelut</a:t>
            </a:r>
            <a:r>
              <a:rPr lang="en" sz="1467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67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työpajatyöskentely</a:t>
            </a:r>
            <a:r>
              <a:rPr lang="en" sz="1467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67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kyselyt</a:t>
            </a:r>
            <a:r>
              <a:rPr lang="en" sz="1467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br>
              <a:rPr lang="en" sz="1467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 sz="1467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havainnointi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3142" name="Google Shape;3142;p296"/>
          <p:cNvSpPr txBox="1"/>
          <p:nvPr/>
        </p:nvSpPr>
        <p:spPr>
          <a:xfrm>
            <a:off x="3445651" y="2768600"/>
            <a:ext cx="2616000" cy="134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126997">
              <a:spcBef>
                <a:spcPts val="1733"/>
              </a:spcBef>
              <a:buClr>
                <a:schemeClr val="lt1"/>
              </a:buClr>
              <a:buSzPts val="1300"/>
            </a:pPr>
            <a:r>
              <a:rPr lang="en" sz="17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Analysointi</a:t>
            </a:r>
            <a:br>
              <a:rPr lang="en" sz="1733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 sz="1467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Aineiston purku, tulkinta ja koostaminen, löydösten kommunikointi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143" name="Google Shape;3143;p296"/>
          <p:cNvSpPr txBox="1"/>
          <p:nvPr/>
        </p:nvSpPr>
        <p:spPr>
          <a:xfrm>
            <a:off x="6252375" y="2768601"/>
            <a:ext cx="2808400" cy="1346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126997">
              <a:spcBef>
                <a:spcPts val="1733"/>
              </a:spcBef>
              <a:buClr>
                <a:schemeClr val="lt1"/>
              </a:buClr>
              <a:buSzPts val="1300"/>
            </a:pPr>
            <a:r>
              <a:rPr lang="en" sz="1733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Mallintaminen</a:t>
            </a:r>
            <a:br>
              <a:rPr lang="en" sz="1733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 sz="1467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Visuaalinen</a:t>
            </a:r>
            <a:r>
              <a:rPr lang="en" sz="1467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" sz="1467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mallintaminen</a:t>
            </a:r>
            <a:r>
              <a:rPr lang="en" sz="1467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67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käyttäjäpolut</a:t>
            </a:r>
            <a:r>
              <a:rPr lang="en" sz="1467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" sz="1467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prototypointi</a:t>
            </a:r>
            <a:r>
              <a:rPr lang="en" sz="1467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467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käyttäjätestaukset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3144" name="Google Shape;3144;p296"/>
          <p:cNvSpPr txBox="1"/>
          <p:nvPr/>
        </p:nvSpPr>
        <p:spPr>
          <a:xfrm>
            <a:off x="8959051" y="2768601"/>
            <a:ext cx="2808400" cy="138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126997">
              <a:spcBef>
                <a:spcPts val="1733"/>
              </a:spcBef>
              <a:buClr>
                <a:schemeClr val="lt1"/>
              </a:buClr>
              <a:buSzPts val="1300"/>
            </a:pPr>
            <a:r>
              <a:rPr lang="en" sz="1733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Kehittäminen</a:t>
            </a:r>
            <a:r>
              <a:rPr lang="en" sz="1733" b="1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733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käyttöönotto</a:t>
            </a:r>
            <a:br>
              <a:rPr lang="en" sz="1733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 sz="1467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Kehittämisen</a:t>
            </a:r>
            <a:r>
              <a:rPr lang="en" sz="1467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br>
              <a:rPr lang="en" sz="1467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 sz="1467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tuki</a:t>
            </a:r>
            <a:r>
              <a:rPr lang="en" sz="1467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467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iterointi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3145" name="Google Shape;3145;p296"/>
          <p:cNvSpPr txBox="1">
            <a:spLocks noGrp="1"/>
          </p:cNvSpPr>
          <p:nvPr>
            <p:ph type="title" idx="4294967295"/>
          </p:nvPr>
        </p:nvSpPr>
        <p:spPr>
          <a:xfrm>
            <a:off x="587375" y="476251"/>
            <a:ext cx="11017200" cy="865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Suunnitteluprosessin vaiheet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A91065-F6E2-A1C9-526D-FFAAA11A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I" dirty="0"/>
              <a:t>Esimerkkejä palvelumuotoilusta Velhon kehittämisessä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94B0D-B71A-B012-B88D-746C18621A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FI" dirty="0"/>
              <a:t>Haastatteluista kehitysjonolle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49AE2-1D87-798E-EE60-4183A09366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FI" dirty="0"/>
              <a:t>Käyttäjälähtöisen tutkimuksen tavoitteena oli varmistaa jo suunniteltujen toimintojen soveltuvuus ja kerätä palautetta ja kehitysideoita</a:t>
            </a:r>
          </a:p>
          <a:p>
            <a:r>
              <a:rPr lang="en-FI" dirty="0"/>
              <a:t>Haastateltu ELY:jen tiestötietovastaavat n=10</a:t>
            </a:r>
          </a:p>
          <a:p>
            <a:r>
              <a:rPr lang="en-FI" dirty="0"/>
              <a:t>Haastattelijana palvelumuotoilija ja käyttöliittymäsuunnittelija</a:t>
            </a:r>
          </a:p>
          <a:p>
            <a:r>
              <a:rPr lang="en-FI" dirty="0"/>
              <a:t>Mahdollisti seuraavan vuoden kehittämisen suunnittelun, uusien kehitysideoiden dokumentointi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33677E-E2A9-BD0B-E6F0-51FC04B509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32500" lnSpcReduction="20000"/>
          </a:bodyPr>
          <a:lstStyle/>
          <a:p>
            <a:endParaRPr lang="en-F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9294AF-1722-3D26-A684-57EFA3F651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41689" y="2009407"/>
            <a:ext cx="3521076" cy="340093"/>
          </a:xfrm>
        </p:spPr>
        <p:txBody>
          <a:bodyPr>
            <a:normAutofit fontScale="55000" lnSpcReduction="20000"/>
          </a:bodyPr>
          <a:lstStyle/>
          <a:p>
            <a:r>
              <a:rPr lang="en-FI" dirty="0"/>
              <a:t>Ohjeiden käytettävyys, saavutettavuus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584F6E-570B-E888-1522-6844BB067C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FI" dirty="0"/>
              <a:t>Asiantuntija-analyysi läpikäymällä ohjesivut </a:t>
            </a:r>
            <a:r>
              <a:rPr lang="en-GB" i="1" dirty="0"/>
              <a:t>Accessibility Insights for Web –</a:t>
            </a:r>
            <a:r>
              <a:rPr lang="en-GB" dirty="0" err="1"/>
              <a:t>työkalulla</a:t>
            </a:r>
            <a:r>
              <a:rPr lang="en-GB" dirty="0"/>
              <a:t> (WCAG 2.0)</a:t>
            </a:r>
          </a:p>
          <a:p>
            <a:r>
              <a:rPr lang="en-FI" dirty="0"/>
              <a:t>Samalla tutkittu mm. näppäimistöllä liikkumista, koneluettavuus ja yleistä käytettävyyttä</a:t>
            </a:r>
          </a:p>
          <a:p>
            <a:r>
              <a:rPr lang="en-FI" dirty="0"/>
              <a:t>Kuvien ja kaavioiden luettavuus ja yhtenäisyys</a:t>
            </a:r>
          </a:p>
          <a:p>
            <a:r>
              <a:rPr lang="en-FI" dirty="0"/>
              <a:t>Kehityslista sekä jatkotutkimustarpeet (kuvituskysely)</a:t>
            </a:r>
          </a:p>
          <a:p>
            <a:r>
              <a:rPr lang="en-FI" dirty="0"/>
              <a:t>Mm. kuvamodaali, uudet taulukkokomponentit ja uusien saavutettavien värien määrittely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5BB503-AD11-7C8C-1490-B6C6B520DB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FI" dirty="0"/>
              <a:t>Kyselytutkimukset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FB197B-6443-FC4E-FC16-6EC5491B02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FI" dirty="0"/>
              <a:t>Latauspalvelu</a:t>
            </a:r>
          </a:p>
          <a:p>
            <a:pPr lvl="1"/>
            <a:r>
              <a:rPr lang="en-FI" dirty="0"/>
              <a:t>Käytettävyysparannusten tarpeiden kartoittaminen kehitystehtävien priorisoinnin</a:t>
            </a:r>
          </a:p>
          <a:p>
            <a:pPr lvl="1"/>
            <a:r>
              <a:rPr lang="en-FI" dirty="0"/>
              <a:t>API-käyttäjät ja Velhotunnukset</a:t>
            </a:r>
          </a:p>
          <a:p>
            <a:endParaRPr lang="en-FI" dirty="0"/>
          </a:p>
          <a:p>
            <a:r>
              <a:rPr lang="en-FI" dirty="0"/>
              <a:t>Ohjesivujen kuvitus</a:t>
            </a:r>
          </a:p>
          <a:p>
            <a:pPr lvl="1"/>
            <a:r>
              <a:rPr lang="en-FI" dirty="0"/>
              <a:t>Jatkokehitystarpeen varmentaminen </a:t>
            </a:r>
            <a:r>
              <a:rPr lang="en-FI" i="1" dirty="0"/>
              <a:t>Kano </a:t>
            </a:r>
            <a:r>
              <a:rPr lang="en-FI" dirty="0"/>
              <a:t>-kyselymenetelmällä</a:t>
            </a:r>
          </a:p>
          <a:p>
            <a:pPr lvl="1"/>
            <a:r>
              <a:rPr lang="en-FI" dirty="0"/>
              <a:t>Ohjesivujen käyttäjät</a:t>
            </a:r>
          </a:p>
        </p:txBody>
      </p:sp>
    </p:spTree>
    <p:extLst>
      <p:ext uri="{BB962C8B-B14F-4D97-AF65-F5344CB8AC3E}">
        <p14:creationId xmlns:p14="http://schemas.microsoft.com/office/powerpoint/2010/main" val="228744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EFCF2E5-D85D-64E7-E462-2DC35159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5" y="4171822"/>
            <a:ext cx="3811351" cy="2362543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D5C2DA-F38C-CBDF-A69D-3FD6F0E40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044" y="4171822"/>
            <a:ext cx="3591911" cy="2362543"/>
          </a:xfrm>
          <a:prstGeom prst="rect">
            <a:avLst/>
          </a:prstGeom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B8EADA-D82E-2039-0C1B-85C361A2C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86" y="358133"/>
            <a:ext cx="3957037" cy="23280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05F8694-D629-404F-37FD-418687C97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937" y="1340367"/>
            <a:ext cx="3824112" cy="22732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49FBD15-8C4A-35F1-3AA4-2253A7AEF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421" y="356421"/>
            <a:ext cx="4166046" cy="22732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28F07FF-9578-56DD-EE1C-1C1A36E7F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6900" y="1337890"/>
            <a:ext cx="3591912" cy="22757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Increase JavaScript code quality in 10 easy steps.: in2code - Wir leben  TYPO3">
            <a:extLst>
              <a:ext uri="{FF2B5EF4-FFF2-40B4-BE49-F238E27FC236}">
                <a16:creationId xmlns:a16="http://schemas.microsoft.com/office/drawing/2014/main" id="{E46096A7-4822-1A3F-2A9E-C8B17CE03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" b="12713"/>
          <a:stretch/>
        </p:blipFill>
        <p:spPr bwMode="auto">
          <a:xfrm>
            <a:off x="8042053" y="4171822"/>
            <a:ext cx="3957037" cy="236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75789F4E-5F44-46DB-7125-097C7D322330}"/>
              </a:ext>
            </a:extLst>
          </p:cNvPr>
          <p:cNvCxnSpPr>
            <a:cxnSpLocks/>
            <a:stCxn id="17" idx="2"/>
            <a:endCxn id="9" idx="0"/>
          </p:cNvCxnSpPr>
          <p:nvPr/>
        </p:nvCxnSpPr>
        <p:spPr>
          <a:xfrm rot="5400000">
            <a:off x="5799486" y="58452"/>
            <a:ext cx="558156" cy="7668585"/>
          </a:xfrm>
          <a:prstGeom prst="curvedConnector3">
            <a:avLst>
              <a:gd name="adj1" fmla="val 36015"/>
            </a:avLst>
          </a:prstGeom>
          <a:ln w="76200"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EF081126-886B-D84C-6C2B-45BF23A10019}"/>
              </a:ext>
            </a:extLst>
          </p:cNvPr>
          <p:cNvCxnSpPr>
            <a:cxnSpLocks/>
            <a:stCxn id="17" idx="2"/>
          </p:cNvCxnSpPr>
          <p:nvPr/>
        </p:nvCxnSpPr>
        <p:spPr>
          <a:xfrm rot="16200000" flipH="1">
            <a:off x="9932002" y="3594519"/>
            <a:ext cx="497544" cy="535837"/>
          </a:xfrm>
          <a:prstGeom prst="curvedConnector2">
            <a:avLst/>
          </a:prstGeom>
          <a:ln w="76200">
            <a:prstDash val="sysDot"/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" name="Google Shape;3137;p296">
            <a:extLst>
              <a:ext uri="{FF2B5EF4-FFF2-40B4-BE49-F238E27FC236}">
                <a16:creationId xmlns:a16="http://schemas.microsoft.com/office/drawing/2014/main" id="{9FBD76BB-5D21-8308-9E7C-C08EEC98A5B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 rot="5273607">
            <a:off x="9958342" y="3464964"/>
            <a:ext cx="2363451" cy="237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138;p296">
            <a:extLst>
              <a:ext uri="{FF2B5EF4-FFF2-40B4-BE49-F238E27FC236}">
                <a16:creationId xmlns:a16="http://schemas.microsoft.com/office/drawing/2014/main" id="{5B801CEC-A1CA-66E5-1730-20FA3F4ECDB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94397" y="4819667"/>
            <a:ext cx="2377308" cy="237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139;p296">
            <a:extLst>
              <a:ext uri="{FF2B5EF4-FFF2-40B4-BE49-F238E27FC236}">
                <a16:creationId xmlns:a16="http://schemas.microsoft.com/office/drawing/2014/main" id="{7E7C5473-1A23-46ED-20E3-E30600AE2B7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 rot="7200004">
            <a:off x="109832" y="1667081"/>
            <a:ext cx="2477098" cy="237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140;p296">
            <a:extLst>
              <a:ext uri="{FF2B5EF4-FFF2-40B4-BE49-F238E27FC236}">
                <a16:creationId xmlns:a16="http://schemas.microsoft.com/office/drawing/2014/main" id="{83862306-675C-2658-82EE-19BAAE47D8E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>
            <a:alphaModFix/>
          </a:blip>
          <a:srcRect/>
          <a:stretch/>
        </p:blipFill>
        <p:spPr>
          <a:xfrm rot="19800000">
            <a:off x="6759482" y="224954"/>
            <a:ext cx="2477248" cy="23773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3E165314-5AA2-B064-0B18-A13D3E795728}"/>
              </a:ext>
            </a:extLst>
          </p:cNvPr>
          <p:cNvCxnSpPr>
            <a:cxnSpLocks/>
          </p:cNvCxnSpPr>
          <p:nvPr/>
        </p:nvCxnSpPr>
        <p:spPr>
          <a:xfrm>
            <a:off x="3782842" y="5355772"/>
            <a:ext cx="935922" cy="12700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8395284E-31D0-856F-7A79-CFDD13635367}"/>
              </a:ext>
            </a:extLst>
          </p:cNvPr>
          <p:cNvCxnSpPr>
            <a:cxnSpLocks/>
          </p:cNvCxnSpPr>
          <p:nvPr/>
        </p:nvCxnSpPr>
        <p:spPr>
          <a:xfrm rot="10800000">
            <a:off x="3691055" y="5766005"/>
            <a:ext cx="937711" cy="12700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1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EA208104-303D-9C30-6B63-CFB519F4E019}"/>
              </a:ext>
            </a:extLst>
          </p:cNvPr>
          <p:cNvCxnSpPr>
            <a:cxnSpLocks/>
          </p:cNvCxnSpPr>
          <p:nvPr/>
        </p:nvCxnSpPr>
        <p:spPr>
          <a:xfrm>
            <a:off x="7507349" y="5355772"/>
            <a:ext cx="935922" cy="12700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5225977B-6E1E-8AB6-C7DE-1B9D9C946FED}"/>
              </a:ext>
            </a:extLst>
          </p:cNvPr>
          <p:cNvCxnSpPr>
            <a:cxnSpLocks/>
          </p:cNvCxnSpPr>
          <p:nvPr/>
        </p:nvCxnSpPr>
        <p:spPr>
          <a:xfrm rot="10800000">
            <a:off x="7415562" y="5766005"/>
            <a:ext cx="937711" cy="12700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3141;p296">
            <a:extLst>
              <a:ext uri="{FF2B5EF4-FFF2-40B4-BE49-F238E27FC236}">
                <a16:creationId xmlns:a16="http://schemas.microsoft.com/office/drawing/2014/main" id="{98E1F241-820B-D6BA-ADF8-C54F0F5D266A}"/>
              </a:ext>
            </a:extLst>
          </p:cNvPr>
          <p:cNvSpPr txBox="1"/>
          <p:nvPr/>
        </p:nvSpPr>
        <p:spPr>
          <a:xfrm>
            <a:off x="555772" y="2413446"/>
            <a:ext cx="2448000" cy="64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spAutoFit/>
          </a:bodyPr>
          <a:lstStyle/>
          <a:p>
            <a:pPr marL="126997">
              <a:spcBef>
                <a:spcPts val="1733"/>
              </a:spcBef>
              <a:buClr>
                <a:schemeClr val="lt1"/>
              </a:buClr>
              <a:buSzPts val="1300"/>
            </a:pPr>
            <a:r>
              <a:rPr lang="en" sz="1600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Tutkiminen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43" name="Google Shape;3142;p296">
            <a:extLst>
              <a:ext uri="{FF2B5EF4-FFF2-40B4-BE49-F238E27FC236}">
                <a16:creationId xmlns:a16="http://schemas.microsoft.com/office/drawing/2014/main" id="{950B54E3-346E-C3F4-1BBC-0EAEC2C17B69}"/>
              </a:ext>
            </a:extLst>
          </p:cNvPr>
          <p:cNvSpPr txBox="1"/>
          <p:nvPr/>
        </p:nvSpPr>
        <p:spPr>
          <a:xfrm>
            <a:off x="7194415" y="978098"/>
            <a:ext cx="2616000" cy="669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126997">
              <a:spcBef>
                <a:spcPts val="1733"/>
              </a:spcBef>
              <a:buClr>
                <a:schemeClr val="lt1"/>
              </a:buClr>
              <a:buSzPts val="1300"/>
            </a:pPr>
            <a:r>
              <a:rPr lang="en" sz="1600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Analysointi</a:t>
            </a:r>
            <a:endParaRPr sz="1100" dirty="0">
              <a:solidFill>
                <a:schemeClr val="lt1"/>
              </a:solidFill>
            </a:endParaRPr>
          </a:p>
        </p:txBody>
      </p:sp>
      <p:sp>
        <p:nvSpPr>
          <p:cNvPr id="44" name="Google Shape;3143;p296">
            <a:extLst>
              <a:ext uri="{FF2B5EF4-FFF2-40B4-BE49-F238E27FC236}">
                <a16:creationId xmlns:a16="http://schemas.microsoft.com/office/drawing/2014/main" id="{4D4C6D04-E4A0-5FF3-8890-E6DC51D8D438}"/>
              </a:ext>
            </a:extLst>
          </p:cNvPr>
          <p:cNvSpPr txBox="1"/>
          <p:nvPr/>
        </p:nvSpPr>
        <p:spPr>
          <a:xfrm>
            <a:off x="-488789" y="5561094"/>
            <a:ext cx="2808400" cy="64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spAutoFit/>
          </a:bodyPr>
          <a:lstStyle/>
          <a:p>
            <a:pPr marL="126997" algn="ctr">
              <a:spcBef>
                <a:spcPts val="1733"/>
              </a:spcBef>
              <a:buClr>
                <a:schemeClr val="lt1"/>
              </a:buClr>
              <a:buSzPts val="1300"/>
            </a:pPr>
            <a:r>
              <a:rPr lang="en" sz="1600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Mallintaminen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45" name="Google Shape;3144;p296">
            <a:extLst>
              <a:ext uri="{FF2B5EF4-FFF2-40B4-BE49-F238E27FC236}">
                <a16:creationId xmlns:a16="http://schemas.microsoft.com/office/drawing/2014/main" id="{6D00B740-4D78-7000-EFE5-F4E3708B8045}"/>
              </a:ext>
            </a:extLst>
          </p:cNvPr>
          <p:cNvSpPr txBox="1"/>
          <p:nvPr/>
        </p:nvSpPr>
        <p:spPr>
          <a:xfrm>
            <a:off x="9693681" y="4130882"/>
            <a:ext cx="2808400" cy="89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126997" algn="ctr">
              <a:spcBef>
                <a:spcPts val="1733"/>
              </a:spcBef>
              <a:buClr>
                <a:schemeClr val="lt1"/>
              </a:buClr>
              <a:buSzPts val="1300"/>
            </a:pPr>
            <a:r>
              <a:rPr lang="en" sz="1600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Kehittäminen</a:t>
            </a:r>
            <a:r>
              <a:rPr lang="en" sz="1600" b="1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600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käyttöönotto</a:t>
            </a:r>
            <a:endParaRPr sz="1100" dirty="0">
              <a:solidFill>
                <a:schemeClr val="lt1"/>
              </a:solidFill>
            </a:endParaRPr>
          </a:p>
        </p:txBody>
      </p: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B1626E83-8B36-6429-ED8B-B941D397802F}"/>
              </a:ext>
            </a:extLst>
          </p:cNvPr>
          <p:cNvCxnSpPr>
            <a:cxnSpLocks/>
            <a:stCxn id="17" idx="2"/>
            <a:endCxn id="7" idx="0"/>
          </p:cNvCxnSpPr>
          <p:nvPr/>
        </p:nvCxnSpPr>
        <p:spPr>
          <a:xfrm rot="5400000">
            <a:off x="7725350" y="1984316"/>
            <a:ext cx="558156" cy="3816856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59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FC05520-4D62-A3D2-DF82-A91AD076D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145" y="479219"/>
            <a:ext cx="3493572" cy="2138003"/>
          </a:xfrm>
          <a:prstGeom prst="rect">
            <a:avLst/>
          </a:prstGeom>
        </p:spPr>
      </p:pic>
      <p:pic>
        <p:nvPicPr>
          <p:cNvPr id="45" name="Picture 4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B49477B-AA37-1661-94A7-93904D005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683" y="3934477"/>
            <a:ext cx="3451650" cy="2109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E31D694-A11A-AC4E-A034-91FC86E13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092" y="490273"/>
            <a:ext cx="3333425" cy="2067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FCA7641-A525-05F6-5512-BBA3B9DCD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538" y="510299"/>
            <a:ext cx="3698926" cy="2040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11E6AF6-4B10-24C0-0996-80A09D370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114" y="3973331"/>
            <a:ext cx="3829541" cy="20753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FC04E4D-E0F5-740B-1694-718218F2C0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3" t="822" r="623" b="1090"/>
          <a:stretch/>
        </p:blipFill>
        <p:spPr>
          <a:xfrm>
            <a:off x="4426092" y="3934477"/>
            <a:ext cx="3451649" cy="21126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Google Shape;3139;p296">
            <a:extLst>
              <a:ext uri="{FF2B5EF4-FFF2-40B4-BE49-F238E27FC236}">
                <a16:creationId xmlns:a16="http://schemas.microsoft.com/office/drawing/2014/main" id="{ACA4FAEC-C4F6-A1C5-A435-4DD14D78722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 rot="7200004">
            <a:off x="-267407" y="1857254"/>
            <a:ext cx="2477098" cy="237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141;p296">
            <a:extLst>
              <a:ext uri="{FF2B5EF4-FFF2-40B4-BE49-F238E27FC236}">
                <a16:creationId xmlns:a16="http://schemas.microsoft.com/office/drawing/2014/main" id="{9DFFCAC3-740D-1CEE-E7B1-E2A920E00C62}"/>
              </a:ext>
            </a:extLst>
          </p:cNvPr>
          <p:cNvSpPr txBox="1"/>
          <p:nvPr/>
        </p:nvSpPr>
        <p:spPr>
          <a:xfrm>
            <a:off x="178533" y="2603619"/>
            <a:ext cx="2448000" cy="64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spAutoFit/>
          </a:bodyPr>
          <a:lstStyle/>
          <a:p>
            <a:pPr marL="126997">
              <a:spcBef>
                <a:spcPts val="1733"/>
              </a:spcBef>
              <a:buClr>
                <a:schemeClr val="lt1"/>
              </a:buClr>
              <a:buSzPts val="1300"/>
            </a:pPr>
            <a:r>
              <a:rPr lang="en" sz="1600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Tutkiminen</a:t>
            </a:r>
            <a:endParaRPr sz="1600" dirty="0">
              <a:solidFill>
                <a:schemeClr val="lt1"/>
              </a:solidFill>
            </a:endParaRPr>
          </a:p>
        </p:txBody>
      </p:sp>
      <p:pic>
        <p:nvPicPr>
          <p:cNvPr id="10" name="Google Shape;3140;p296">
            <a:extLst>
              <a:ext uri="{FF2B5EF4-FFF2-40B4-BE49-F238E27FC236}">
                <a16:creationId xmlns:a16="http://schemas.microsoft.com/office/drawing/2014/main" id="{B8A27CE1-1367-C390-EB0B-C2FB7F9ABA2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 rot="19800000">
            <a:off x="3743620" y="1895991"/>
            <a:ext cx="2477248" cy="237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142;p296">
            <a:extLst>
              <a:ext uri="{FF2B5EF4-FFF2-40B4-BE49-F238E27FC236}">
                <a16:creationId xmlns:a16="http://schemas.microsoft.com/office/drawing/2014/main" id="{14DD65C3-59A9-885A-7FFD-61F5AC2BA103}"/>
              </a:ext>
            </a:extLst>
          </p:cNvPr>
          <p:cNvSpPr txBox="1"/>
          <p:nvPr/>
        </p:nvSpPr>
        <p:spPr>
          <a:xfrm>
            <a:off x="4178553" y="2649135"/>
            <a:ext cx="2616000" cy="669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126997">
              <a:spcBef>
                <a:spcPts val="1733"/>
              </a:spcBef>
              <a:buClr>
                <a:schemeClr val="lt1"/>
              </a:buClr>
              <a:buSzPts val="1300"/>
            </a:pPr>
            <a:r>
              <a:rPr lang="en" sz="1600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Analysointi</a:t>
            </a:r>
            <a:endParaRPr sz="1100" dirty="0">
              <a:solidFill>
                <a:schemeClr val="lt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DA1033-54AB-8787-CD94-AE1F16B12DC6}"/>
              </a:ext>
            </a:extLst>
          </p:cNvPr>
          <p:cNvCxnSpPr>
            <a:cxnSpLocks/>
          </p:cNvCxnSpPr>
          <p:nvPr/>
        </p:nvCxnSpPr>
        <p:spPr>
          <a:xfrm flipH="1" flipV="1">
            <a:off x="2959880" y="5316954"/>
            <a:ext cx="160694" cy="74958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97599018-F6E7-1AFA-20C6-453C438B5805}"/>
              </a:ext>
            </a:extLst>
          </p:cNvPr>
          <p:cNvCxnSpPr>
            <a:cxnSpLocks/>
            <a:stCxn id="6" idx="2"/>
          </p:cNvCxnSpPr>
          <p:nvPr/>
        </p:nvCxnSpPr>
        <p:spPr>
          <a:xfrm rot="16200000" flipH="1">
            <a:off x="2429450" y="2305140"/>
            <a:ext cx="1456250" cy="1947148"/>
          </a:xfrm>
          <a:prstGeom prst="curvedConnector2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C7C9AB43-3DA9-BFA2-799C-63221B8A60A7}"/>
              </a:ext>
            </a:extLst>
          </p:cNvPr>
          <p:cNvCxnSpPr>
            <a:cxnSpLocks/>
          </p:cNvCxnSpPr>
          <p:nvPr/>
        </p:nvCxnSpPr>
        <p:spPr>
          <a:xfrm>
            <a:off x="3420041" y="1543144"/>
            <a:ext cx="1682377" cy="12700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2" name="Google Shape;3137;p296">
            <a:extLst>
              <a:ext uri="{FF2B5EF4-FFF2-40B4-BE49-F238E27FC236}">
                <a16:creationId xmlns:a16="http://schemas.microsoft.com/office/drawing/2014/main" id="{43FCCDB3-AE3D-613D-BF2D-052DE9557D0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51217" y="1769691"/>
            <a:ext cx="2456681" cy="247108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144;p296">
            <a:extLst>
              <a:ext uri="{FF2B5EF4-FFF2-40B4-BE49-F238E27FC236}">
                <a16:creationId xmlns:a16="http://schemas.microsoft.com/office/drawing/2014/main" id="{A424D6B5-2532-EC63-F14E-99854825F34A}"/>
              </a:ext>
            </a:extLst>
          </p:cNvPr>
          <p:cNvSpPr txBox="1"/>
          <p:nvPr/>
        </p:nvSpPr>
        <p:spPr>
          <a:xfrm>
            <a:off x="9110022" y="2435610"/>
            <a:ext cx="2808400" cy="89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126997" algn="ctr">
              <a:spcBef>
                <a:spcPts val="1733"/>
              </a:spcBef>
              <a:buClr>
                <a:schemeClr val="lt1"/>
              </a:buClr>
              <a:buSzPts val="1300"/>
            </a:pPr>
            <a:r>
              <a:rPr lang="en" sz="1600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Kehittäminen</a:t>
            </a:r>
            <a:r>
              <a:rPr lang="en" sz="1600" b="1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ja </a:t>
            </a:r>
            <a:r>
              <a:rPr lang="en" sz="1600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käyttöönotto</a:t>
            </a:r>
            <a:endParaRPr sz="1100" dirty="0">
              <a:solidFill>
                <a:schemeClr val="lt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B917319-29BD-DAFB-E4BB-76CECF0A50B9}"/>
              </a:ext>
            </a:extLst>
          </p:cNvPr>
          <p:cNvCxnSpPr>
            <a:cxnSpLocks/>
          </p:cNvCxnSpPr>
          <p:nvPr/>
        </p:nvCxnSpPr>
        <p:spPr>
          <a:xfrm>
            <a:off x="7363968" y="4989094"/>
            <a:ext cx="1146048" cy="0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69DB581-1A28-8C26-6155-94A63D08F952}"/>
              </a:ext>
            </a:extLst>
          </p:cNvPr>
          <p:cNvCxnSpPr/>
          <p:nvPr/>
        </p:nvCxnSpPr>
        <p:spPr>
          <a:xfrm>
            <a:off x="7522464" y="1523805"/>
            <a:ext cx="987552" cy="0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422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39CD21C-1389-DB90-73B4-96500FBF61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75"/>
          <a:stretch/>
        </p:blipFill>
        <p:spPr>
          <a:xfrm>
            <a:off x="403172" y="230653"/>
            <a:ext cx="4701263" cy="24861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2B4456-639F-866F-956B-A6507A8625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833"/>
          <a:stretch/>
        </p:blipFill>
        <p:spPr>
          <a:xfrm>
            <a:off x="5667922" y="219648"/>
            <a:ext cx="6204084" cy="2383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2DFAE9-40F0-7ECB-04EC-6EA28D53D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72" y="3234956"/>
            <a:ext cx="4701263" cy="26486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2EEB9E8-FB9B-46FA-6D7C-A186D9256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922" y="3234957"/>
            <a:ext cx="6204084" cy="26486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oogle Shape;3139;p296">
            <a:extLst>
              <a:ext uri="{FF2B5EF4-FFF2-40B4-BE49-F238E27FC236}">
                <a16:creationId xmlns:a16="http://schemas.microsoft.com/office/drawing/2014/main" id="{E7E1BE5C-727D-4874-24E0-5F93439F832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 rot="7200004">
            <a:off x="-267407" y="1857254"/>
            <a:ext cx="2477098" cy="23773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141;p296">
            <a:extLst>
              <a:ext uri="{FF2B5EF4-FFF2-40B4-BE49-F238E27FC236}">
                <a16:creationId xmlns:a16="http://schemas.microsoft.com/office/drawing/2014/main" id="{7DF4BE0E-EDB3-D465-C125-18FAD9FE18C2}"/>
              </a:ext>
            </a:extLst>
          </p:cNvPr>
          <p:cNvSpPr txBox="1"/>
          <p:nvPr/>
        </p:nvSpPr>
        <p:spPr>
          <a:xfrm>
            <a:off x="178533" y="2603619"/>
            <a:ext cx="2448000" cy="64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spAutoFit/>
          </a:bodyPr>
          <a:lstStyle/>
          <a:p>
            <a:pPr marL="126997">
              <a:spcBef>
                <a:spcPts val="1733"/>
              </a:spcBef>
              <a:buClr>
                <a:schemeClr val="lt1"/>
              </a:buClr>
              <a:buSzPts val="1300"/>
            </a:pPr>
            <a:r>
              <a:rPr lang="en" sz="1600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Tutkiminen</a:t>
            </a:r>
            <a:endParaRPr sz="1600" dirty="0">
              <a:solidFill>
                <a:schemeClr val="lt1"/>
              </a:solidFill>
            </a:endParaRPr>
          </a:p>
        </p:txBody>
      </p:sp>
      <p:pic>
        <p:nvPicPr>
          <p:cNvPr id="9" name="Google Shape;3140;p296">
            <a:extLst>
              <a:ext uri="{FF2B5EF4-FFF2-40B4-BE49-F238E27FC236}">
                <a16:creationId xmlns:a16="http://schemas.microsoft.com/office/drawing/2014/main" id="{2F1E54AC-9642-90DF-59B2-92FAA851657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 rot="19800000">
            <a:off x="4669502" y="1895991"/>
            <a:ext cx="2477248" cy="237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142;p296">
            <a:extLst>
              <a:ext uri="{FF2B5EF4-FFF2-40B4-BE49-F238E27FC236}">
                <a16:creationId xmlns:a16="http://schemas.microsoft.com/office/drawing/2014/main" id="{19E1ACFA-C6AA-ED3F-51C1-1EEF6B963FA2}"/>
              </a:ext>
            </a:extLst>
          </p:cNvPr>
          <p:cNvSpPr txBox="1"/>
          <p:nvPr/>
        </p:nvSpPr>
        <p:spPr>
          <a:xfrm>
            <a:off x="5104435" y="2649135"/>
            <a:ext cx="2616000" cy="669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marL="126997">
              <a:spcBef>
                <a:spcPts val="1733"/>
              </a:spcBef>
              <a:buClr>
                <a:schemeClr val="lt1"/>
              </a:buClr>
              <a:buSzPts val="1300"/>
            </a:pPr>
            <a:r>
              <a:rPr lang="en" sz="1600" b="1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Analysointi</a:t>
            </a:r>
            <a:endParaRPr sz="1100" dirty="0">
              <a:solidFill>
                <a:schemeClr val="lt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990C80-A9E8-685C-4BC4-A4F6F5AE2315}"/>
              </a:ext>
            </a:extLst>
          </p:cNvPr>
          <p:cNvCxnSpPr>
            <a:cxnSpLocks/>
          </p:cNvCxnSpPr>
          <p:nvPr/>
        </p:nvCxnSpPr>
        <p:spPr>
          <a:xfrm flipH="1" flipV="1">
            <a:off x="2959880" y="5316954"/>
            <a:ext cx="160694" cy="74958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496DA1E3-A3D0-0147-7BE1-AC5E8CC83FF1}"/>
              </a:ext>
            </a:extLst>
          </p:cNvPr>
          <p:cNvCxnSpPr>
            <a:cxnSpLocks/>
          </p:cNvCxnSpPr>
          <p:nvPr/>
        </p:nvCxnSpPr>
        <p:spPr>
          <a:xfrm>
            <a:off x="4554360" y="1543144"/>
            <a:ext cx="1682377" cy="12700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5E86EE4F-3A45-29F6-DC74-3379C3D7A189}"/>
              </a:ext>
            </a:extLst>
          </p:cNvPr>
          <p:cNvCxnSpPr>
            <a:cxnSpLocks/>
          </p:cNvCxnSpPr>
          <p:nvPr/>
        </p:nvCxnSpPr>
        <p:spPr>
          <a:xfrm>
            <a:off x="4554360" y="4494689"/>
            <a:ext cx="1682377" cy="12700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523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098BDF-D89D-7314-C954-6A752FEA0E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E5F1B-A982-80B0-D7DD-BD09D5C0FF06}"/>
              </a:ext>
            </a:extLst>
          </p:cNvPr>
          <p:cNvSpPr txBox="1"/>
          <p:nvPr/>
        </p:nvSpPr>
        <p:spPr>
          <a:xfrm>
            <a:off x="5444379" y="3182778"/>
            <a:ext cx="130324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32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372740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B2A925E6-9935-B05B-DF95-809EF546AF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" b="8681"/>
          <a:stretch>
            <a:fillRect/>
          </a:stretch>
        </p:blipFill>
        <p:spPr/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520147-F4BD-A64F-12FA-A8FBD6F4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Agenda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7C7D44AF-CA13-B13B-12E3-5091AF578A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Ajankohtaiset kuulumiset</a:t>
            </a:r>
          </a:p>
          <a:p>
            <a:r>
              <a:rPr lang="fi-FI" dirty="0"/>
              <a:t>Palvelumuotoilu Velhon kehitystyössä, Jesse Talsi, </a:t>
            </a:r>
            <a:r>
              <a:rPr lang="fi-FI" dirty="0" err="1"/>
              <a:t>twoday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BADA76D-61D3-7B0C-1C92-1712D18A541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21425"/>
            <a:ext cx="2476500" cy="365125"/>
          </a:xfrm>
        </p:spPr>
        <p:txBody>
          <a:bodyPr/>
          <a:lstStyle/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061F8A-7F47-BDDC-1BE5-E4EB05925F8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21425"/>
            <a:ext cx="1651000" cy="365125"/>
          </a:xfrm>
        </p:spPr>
        <p:txBody>
          <a:bodyPr/>
          <a:lstStyle/>
          <a:p>
            <a:r>
              <a:rPr lang="fi-FI"/>
              <a:t>10.6.2021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70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273131-7939-F133-1B14-D90C18AAC8EA}"/>
              </a:ext>
            </a:extLst>
          </p:cNvPr>
          <p:cNvSpPr txBox="1"/>
          <p:nvPr/>
        </p:nvSpPr>
        <p:spPr>
          <a:xfrm>
            <a:off x="1287367" y="703495"/>
            <a:ext cx="173284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Käyttöliittymädemot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E4AE49-D6EE-FDAB-7511-5E751DADB5E6}"/>
              </a:ext>
            </a:extLst>
          </p:cNvPr>
          <p:cNvSpPr txBox="1"/>
          <p:nvPr/>
        </p:nvSpPr>
        <p:spPr>
          <a:xfrm>
            <a:off x="1166469" y="1231257"/>
            <a:ext cx="193803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Käyttäjien havainnot</a:t>
            </a:r>
          </a:p>
          <a:p>
            <a:pPr algn="ctr"/>
            <a:endParaRPr lang="en-FI" sz="1600" dirty="0"/>
          </a:p>
          <a:p>
            <a:pPr algn="ctr"/>
            <a:r>
              <a:rPr lang="en-FI" sz="1600" dirty="0"/>
              <a:t>Tiestötuki - sähköposti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A8D2A-15C9-E304-55FF-8DEC6AC42FF5}"/>
              </a:ext>
            </a:extLst>
          </p:cNvPr>
          <p:cNvSpPr txBox="1"/>
          <p:nvPr/>
        </p:nvSpPr>
        <p:spPr>
          <a:xfrm>
            <a:off x="1166469" y="3587429"/>
            <a:ext cx="190084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Kyselyt ja haastattelut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9FD75F-33CA-E39A-F190-EEDCFACB581B}"/>
              </a:ext>
            </a:extLst>
          </p:cNvPr>
          <p:cNvSpPr txBox="1"/>
          <p:nvPr/>
        </p:nvSpPr>
        <p:spPr>
          <a:xfrm>
            <a:off x="914124" y="2186556"/>
            <a:ext cx="210609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Organisaation havainnot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E4F726-0B40-EC1E-B6DB-435BC8A7FE06}"/>
              </a:ext>
            </a:extLst>
          </p:cNvPr>
          <p:cNvSpPr txBox="1"/>
          <p:nvPr/>
        </p:nvSpPr>
        <p:spPr>
          <a:xfrm>
            <a:off x="1259699" y="2607065"/>
            <a:ext cx="184480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K</a:t>
            </a:r>
            <a:r>
              <a:rPr lang="en-GB" sz="1600" dirty="0"/>
              <a:t>e</a:t>
            </a:r>
            <a:r>
              <a:rPr lang="en-FI" sz="1600" dirty="0"/>
              <a:t>hittäjien havainnot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BBE973-37C1-1A59-7FEB-F509A963049A}"/>
              </a:ext>
            </a:extLst>
          </p:cNvPr>
          <p:cNvSpPr txBox="1"/>
          <p:nvPr/>
        </p:nvSpPr>
        <p:spPr>
          <a:xfrm>
            <a:off x="4558852" y="2685035"/>
            <a:ext cx="68608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endParaRPr lang="en-FI" sz="1600" dirty="0"/>
          </a:p>
          <a:p>
            <a:pPr algn="ctr"/>
            <a:r>
              <a:rPr lang="en-FI" sz="1600" dirty="0"/>
              <a:t>Backlog</a:t>
            </a:r>
          </a:p>
          <a:p>
            <a:pPr algn="ctr"/>
            <a:endParaRPr lang="en-FI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2CC22A-92EE-DD66-9541-F227D2C56D51}"/>
              </a:ext>
            </a:extLst>
          </p:cNvPr>
          <p:cNvSpPr txBox="1"/>
          <p:nvPr/>
        </p:nvSpPr>
        <p:spPr>
          <a:xfrm>
            <a:off x="6257442" y="2923889"/>
            <a:ext cx="9185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Priorisointi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8F52D2-8615-D370-1CE7-CBE6C8485C4D}"/>
              </a:ext>
            </a:extLst>
          </p:cNvPr>
          <p:cNvSpPr txBox="1"/>
          <p:nvPr/>
        </p:nvSpPr>
        <p:spPr>
          <a:xfrm>
            <a:off x="9707245" y="2882712"/>
            <a:ext cx="8415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Mallinnus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C15846-1CDA-3EA9-60D7-6A6AD67C10C9}"/>
              </a:ext>
            </a:extLst>
          </p:cNvPr>
          <p:cNvSpPr txBox="1"/>
          <p:nvPr/>
        </p:nvSpPr>
        <p:spPr>
          <a:xfrm>
            <a:off x="7972871" y="1563636"/>
            <a:ext cx="8588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Määrittely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4A4CF5-23E3-933B-A324-AA0E5F9AC087}"/>
              </a:ext>
            </a:extLst>
          </p:cNvPr>
          <p:cNvSpPr txBox="1"/>
          <p:nvPr/>
        </p:nvSpPr>
        <p:spPr>
          <a:xfrm>
            <a:off x="7826038" y="4102443"/>
            <a:ext cx="11632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Kehittäminen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66CF0E-F4D2-4384-933E-BA5AE611A952}"/>
              </a:ext>
            </a:extLst>
          </p:cNvPr>
          <p:cNvSpPr txBox="1"/>
          <p:nvPr/>
        </p:nvSpPr>
        <p:spPr>
          <a:xfrm>
            <a:off x="10922408" y="5345762"/>
            <a:ext cx="96847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Tuotantoon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8D6A63-0EE8-58A6-F87D-523011F99030}"/>
              </a:ext>
            </a:extLst>
          </p:cNvPr>
          <p:cNvSpPr txBox="1"/>
          <p:nvPr/>
        </p:nvSpPr>
        <p:spPr>
          <a:xfrm>
            <a:off x="9384509" y="5322685"/>
            <a:ext cx="66473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Testaus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4FD86E-8D2A-FA28-4B55-2D1043FA4309}"/>
              </a:ext>
            </a:extLst>
          </p:cNvPr>
          <p:cNvSpPr txBox="1"/>
          <p:nvPr/>
        </p:nvSpPr>
        <p:spPr>
          <a:xfrm>
            <a:off x="3985747" y="4836529"/>
            <a:ext cx="183229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endParaRPr lang="en-FI" sz="1600" dirty="0"/>
          </a:p>
          <a:p>
            <a:pPr algn="ctr"/>
            <a:r>
              <a:rPr lang="en-FI" sz="1600" dirty="0"/>
              <a:t>Jatkotutkimustarpeet</a:t>
            </a:r>
          </a:p>
          <a:p>
            <a:pPr algn="ctr"/>
            <a:endParaRPr lang="en-FI" sz="1600" dirty="0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5603851E-E046-4B6C-1F19-697850A1EDA5}"/>
              </a:ext>
            </a:extLst>
          </p:cNvPr>
          <p:cNvSpPr/>
          <p:nvPr/>
        </p:nvSpPr>
        <p:spPr>
          <a:xfrm>
            <a:off x="8394664" y="1686746"/>
            <a:ext cx="1742254" cy="1742254"/>
          </a:xfrm>
          <a:prstGeom prst="arc">
            <a:avLst/>
          </a:prstGeom>
          <a:ln w="3810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277946DC-6FAD-3083-8CDB-68600885352F}"/>
              </a:ext>
            </a:extLst>
          </p:cNvPr>
          <p:cNvSpPr/>
          <p:nvPr/>
        </p:nvSpPr>
        <p:spPr>
          <a:xfrm rot="5400000">
            <a:off x="8486208" y="2584605"/>
            <a:ext cx="1541395" cy="1742254"/>
          </a:xfrm>
          <a:prstGeom prst="arc">
            <a:avLst/>
          </a:prstGeom>
          <a:ln w="38100">
            <a:solidFill>
              <a:schemeClr val="accent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0D505341-F360-63DF-CF97-11427B11F803}"/>
              </a:ext>
            </a:extLst>
          </p:cNvPr>
          <p:cNvSpPr/>
          <p:nvPr/>
        </p:nvSpPr>
        <p:spPr>
          <a:xfrm rot="10800000">
            <a:off x="6752247" y="2755555"/>
            <a:ext cx="1545237" cy="1470873"/>
          </a:xfrm>
          <a:prstGeom prst="arc">
            <a:avLst/>
          </a:prstGeom>
          <a:ln w="38100">
            <a:solidFill>
              <a:schemeClr val="accent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4AAF4DDB-ECC7-EAA5-EFE9-76319BE50651}"/>
              </a:ext>
            </a:extLst>
          </p:cNvPr>
          <p:cNvSpPr/>
          <p:nvPr/>
        </p:nvSpPr>
        <p:spPr>
          <a:xfrm rot="16200000">
            <a:off x="6752247" y="1736070"/>
            <a:ext cx="1742254" cy="1742254"/>
          </a:xfrm>
          <a:prstGeom prst="arc">
            <a:avLst/>
          </a:prstGeom>
          <a:ln w="3810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2F968379-6CFB-4FF8-4F2A-9730480CE742}"/>
              </a:ext>
            </a:extLst>
          </p:cNvPr>
          <p:cNvSpPr/>
          <p:nvPr/>
        </p:nvSpPr>
        <p:spPr>
          <a:xfrm rot="10800000">
            <a:off x="2584246" y="3502598"/>
            <a:ext cx="1742254" cy="1742254"/>
          </a:xfrm>
          <a:prstGeom prst="arc">
            <a:avLst/>
          </a:prstGeom>
          <a:ln w="38100">
            <a:solidFill>
              <a:schemeClr val="accent5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28B70EA-1478-3351-BEDF-E95470D1A94F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4901895" y="3587429"/>
            <a:ext cx="0" cy="1249100"/>
          </a:xfrm>
          <a:prstGeom prst="straightConnector1">
            <a:avLst/>
          </a:prstGeom>
          <a:ln w="38100">
            <a:solidFill>
              <a:schemeClr val="accent5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C61CC18-1AE7-4173-E0EC-B91F11B60E52}"/>
              </a:ext>
            </a:extLst>
          </p:cNvPr>
          <p:cNvCxnSpPr>
            <a:cxnSpLocks/>
          </p:cNvCxnSpPr>
          <p:nvPr/>
        </p:nvCxnSpPr>
        <p:spPr>
          <a:xfrm>
            <a:off x="5602147" y="2923889"/>
            <a:ext cx="405114" cy="0"/>
          </a:xfrm>
          <a:prstGeom prst="straightConnector1">
            <a:avLst/>
          </a:prstGeom>
          <a:ln w="38100">
            <a:solidFill>
              <a:schemeClr val="accent5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794AFF1-A6A6-EAAA-2CA0-80FBD10F99CC}"/>
              </a:ext>
            </a:extLst>
          </p:cNvPr>
          <p:cNvCxnSpPr>
            <a:cxnSpLocks/>
          </p:cNvCxnSpPr>
          <p:nvPr/>
        </p:nvCxnSpPr>
        <p:spPr>
          <a:xfrm>
            <a:off x="10344459" y="5468872"/>
            <a:ext cx="405114" cy="0"/>
          </a:xfrm>
          <a:prstGeom prst="straightConnector1">
            <a:avLst/>
          </a:prstGeom>
          <a:ln w="38100">
            <a:solidFill>
              <a:schemeClr val="accent2">
                <a:alpha val="99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Arc 67">
            <a:extLst>
              <a:ext uri="{FF2B5EF4-FFF2-40B4-BE49-F238E27FC236}">
                <a16:creationId xmlns:a16="http://schemas.microsoft.com/office/drawing/2014/main" id="{970F4803-F9F0-72F7-B29A-77C2D72B54A8}"/>
              </a:ext>
            </a:extLst>
          </p:cNvPr>
          <p:cNvSpPr/>
          <p:nvPr/>
        </p:nvSpPr>
        <p:spPr>
          <a:xfrm rot="5400000" flipV="1">
            <a:off x="8191037" y="3613920"/>
            <a:ext cx="1559361" cy="1998821"/>
          </a:xfrm>
          <a:prstGeom prst="arc">
            <a:avLst/>
          </a:prstGeom>
          <a:ln w="38100">
            <a:solidFill>
              <a:schemeClr val="accent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640F584-9293-C59F-9EAF-D1E005B81D32}"/>
              </a:ext>
            </a:extLst>
          </p:cNvPr>
          <p:cNvCxnSpPr>
            <a:cxnSpLocks/>
          </p:cNvCxnSpPr>
          <p:nvPr/>
        </p:nvCxnSpPr>
        <p:spPr>
          <a:xfrm flipH="1">
            <a:off x="5555849" y="3190106"/>
            <a:ext cx="451412" cy="0"/>
          </a:xfrm>
          <a:prstGeom prst="straightConnector1">
            <a:avLst/>
          </a:prstGeom>
          <a:ln w="38100">
            <a:solidFill>
              <a:schemeClr val="accent5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9360C65-CEC5-7F08-73C6-5CACC4DCFE74}"/>
              </a:ext>
            </a:extLst>
          </p:cNvPr>
          <p:cNvCxnSpPr>
            <a:cxnSpLocks/>
          </p:cNvCxnSpPr>
          <p:nvPr/>
        </p:nvCxnSpPr>
        <p:spPr>
          <a:xfrm>
            <a:off x="0" y="868101"/>
            <a:ext cx="405114" cy="0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2" name="Arc 81">
            <a:extLst>
              <a:ext uri="{FF2B5EF4-FFF2-40B4-BE49-F238E27FC236}">
                <a16:creationId xmlns:a16="http://schemas.microsoft.com/office/drawing/2014/main" id="{2CE4ECF1-1C1E-269E-B5EA-2A191BAFA68E}"/>
              </a:ext>
            </a:extLst>
          </p:cNvPr>
          <p:cNvSpPr/>
          <p:nvPr/>
        </p:nvSpPr>
        <p:spPr>
          <a:xfrm>
            <a:off x="3159640" y="1735501"/>
            <a:ext cx="1742254" cy="1742254"/>
          </a:xfrm>
          <a:prstGeom prst="arc">
            <a:avLst/>
          </a:prstGeom>
          <a:ln w="38100">
            <a:solidFill>
              <a:schemeClr val="accent5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8C83622-8858-F293-80FC-D1E3FE7FAAF4}"/>
              </a:ext>
            </a:extLst>
          </p:cNvPr>
          <p:cNvCxnSpPr>
            <a:cxnSpLocks/>
          </p:cNvCxnSpPr>
          <p:nvPr/>
        </p:nvCxnSpPr>
        <p:spPr>
          <a:xfrm flipV="1">
            <a:off x="12014521" y="5468871"/>
            <a:ext cx="625033" cy="1"/>
          </a:xfrm>
          <a:prstGeom prst="line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880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15BC7C-EE34-D833-178D-4C2B52F8A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BEFF3C-F837-6B02-29F6-D05A6D943393}"/>
              </a:ext>
            </a:extLst>
          </p:cNvPr>
          <p:cNvSpPr txBox="1"/>
          <p:nvPr/>
        </p:nvSpPr>
        <p:spPr>
          <a:xfrm>
            <a:off x="1287367" y="703495"/>
            <a:ext cx="173284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Käyttöliittymädemot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6B83C9-37BE-8E5C-0E91-BF893A03F23A}"/>
              </a:ext>
            </a:extLst>
          </p:cNvPr>
          <p:cNvSpPr txBox="1"/>
          <p:nvPr/>
        </p:nvSpPr>
        <p:spPr>
          <a:xfrm>
            <a:off x="1166469" y="1231257"/>
            <a:ext cx="193803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Käyttäjien havainnot</a:t>
            </a:r>
          </a:p>
          <a:p>
            <a:pPr algn="ctr"/>
            <a:endParaRPr lang="en-FI" sz="1600" dirty="0"/>
          </a:p>
          <a:p>
            <a:pPr algn="ctr"/>
            <a:r>
              <a:rPr lang="en-FI" sz="1600" dirty="0"/>
              <a:t>Tiestötuki - sähköposti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E09D2F-0263-F8FD-2DF0-228E317B0F81}"/>
              </a:ext>
            </a:extLst>
          </p:cNvPr>
          <p:cNvSpPr txBox="1"/>
          <p:nvPr/>
        </p:nvSpPr>
        <p:spPr>
          <a:xfrm>
            <a:off x="1166469" y="3587429"/>
            <a:ext cx="190084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Kyselyt ja haastattelut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86DD2-DB33-BF4F-67D0-CFEB04550CE2}"/>
              </a:ext>
            </a:extLst>
          </p:cNvPr>
          <p:cNvSpPr txBox="1"/>
          <p:nvPr/>
        </p:nvSpPr>
        <p:spPr>
          <a:xfrm>
            <a:off x="914124" y="2186556"/>
            <a:ext cx="210609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Organisaation havainnot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0798C0-394B-7DA2-108A-C5890D4EFE2D}"/>
              </a:ext>
            </a:extLst>
          </p:cNvPr>
          <p:cNvSpPr txBox="1"/>
          <p:nvPr/>
        </p:nvSpPr>
        <p:spPr>
          <a:xfrm>
            <a:off x="1259699" y="2607065"/>
            <a:ext cx="184480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K</a:t>
            </a:r>
            <a:r>
              <a:rPr lang="en-GB" sz="1600" dirty="0"/>
              <a:t>e</a:t>
            </a:r>
            <a:r>
              <a:rPr lang="en-FI" sz="1600" dirty="0"/>
              <a:t>hittäjien havainnot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DC6A9B-51D6-488C-119D-6E9C1B2F5A09}"/>
              </a:ext>
            </a:extLst>
          </p:cNvPr>
          <p:cNvSpPr txBox="1"/>
          <p:nvPr/>
        </p:nvSpPr>
        <p:spPr>
          <a:xfrm>
            <a:off x="4558852" y="2685035"/>
            <a:ext cx="68608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endParaRPr lang="en-FI" sz="1600" dirty="0"/>
          </a:p>
          <a:p>
            <a:pPr algn="ctr"/>
            <a:r>
              <a:rPr lang="en-FI" sz="1600" dirty="0"/>
              <a:t>Backlog</a:t>
            </a:r>
          </a:p>
          <a:p>
            <a:pPr algn="ctr"/>
            <a:endParaRPr lang="en-FI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639748-147B-C743-73C2-9BBB7E1A199B}"/>
              </a:ext>
            </a:extLst>
          </p:cNvPr>
          <p:cNvSpPr txBox="1"/>
          <p:nvPr/>
        </p:nvSpPr>
        <p:spPr>
          <a:xfrm>
            <a:off x="6257442" y="2923889"/>
            <a:ext cx="9185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Priorisointi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6B9E6-EB32-4074-C081-B4325911210C}"/>
              </a:ext>
            </a:extLst>
          </p:cNvPr>
          <p:cNvSpPr txBox="1"/>
          <p:nvPr/>
        </p:nvSpPr>
        <p:spPr>
          <a:xfrm>
            <a:off x="9707245" y="2882712"/>
            <a:ext cx="8415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Mallinnus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9E525B-FB4C-DD3B-F1D2-56F602C7A16C}"/>
              </a:ext>
            </a:extLst>
          </p:cNvPr>
          <p:cNvSpPr txBox="1"/>
          <p:nvPr/>
        </p:nvSpPr>
        <p:spPr>
          <a:xfrm>
            <a:off x="7972871" y="1563636"/>
            <a:ext cx="8588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Määrittely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621292-C5BD-75E4-5056-6F95AD35E118}"/>
              </a:ext>
            </a:extLst>
          </p:cNvPr>
          <p:cNvSpPr txBox="1"/>
          <p:nvPr/>
        </p:nvSpPr>
        <p:spPr>
          <a:xfrm>
            <a:off x="7826038" y="4102443"/>
            <a:ext cx="11632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Kehittäminen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3E5DB-B682-29A2-95E1-765E88F52B0F}"/>
              </a:ext>
            </a:extLst>
          </p:cNvPr>
          <p:cNvSpPr txBox="1"/>
          <p:nvPr/>
        </p:nvSpPr>
        <p:spPr>
          <a:xfrm>
            <a:off x="10922408" y="5345762"/>
            <a:ext cx="96847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Tuotantoon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B6F2A7-E8A6-0A55-18F8-41FA4980A3BB}"/>
              </a:ext>
            </a:extLst>
          </p:cNvPr>
          <p:cNvSpPr txBox="1"/>
          <p:nvPr/>
        </p:nvSpPr>
        <p:spPr>
          <a:xfrm>
            <a:off x="9384509" y="5322685"/>
            <a:ext cx="66473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600" dirty="0"/>
              <a:t>Testaus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C6F78B-28F4-F9D9-FD79-AE7EDA2543C9}"/>
              </a:ext>
            </a:extLst>
          </p:cNvPr>
          <p:cNvSpPr txBox="1"/>
          <p:nvPr/>
        </p:nvSpPr>
        <p:spPr>
          <a:xfrm>
            <a:off x="3985747" y="4836529"/>
            <a:ext cx="183229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endParaRPr lang="en-FI" sz="1600" dirty="0"/>
          </a:p>
          <a:p>
            <a:pPr algn="ctr"/>
            <a:r>
              <a:rPr lang="en-FI" sz="1600" dirty="0"/>
              <a:t>Jatkotutkimustarpeet</a:t>
            </a:r>
          </a:p>
          <a:p>
            <a:pPr algn="ctr"/>
            <a:endParaRPr lang="en-FI" sz="1600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83BD071-68FE-9CE8-9DBC-2441856BEA5C}"/>
              </a:ext>
            </a:extLst>
          </p:cNvPr>
          <p:cNvSpPr/>
          <p:nvPr/>
        </p:nvSpPr>
        <p:spPr>
          <a:xfrm>
            <a:off x="610138" y="395830"/>
            <a:ext cx="3032567" cy="2738729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900">
              <a:solidFill>
                <a:srgbClr val="FFFFFF"/>
              </a:solidFill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F984FBF-2846-2E62-8365-53737B88D0C9}"/>
              </a:ext>
            </a:extLst>
          </p:cNvPr>
          <p:cNvSpPr/>
          <p:nvPr/>
        </p:nvSpPr>
        <p:spPr>
          <a:xfrm>
            <a:off x="610138" y="3391382"/>
            <a:ext cx="3032567" cy="653171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900">
              <a:solidFill>
                <a:srgbClr val="FFFFFF"/>
              </a:solidFill>
            </a:endParaRP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DFD7C5BA-5BB4-4016-5380-FC98531AB0E1}"/>
              </a:ext>
            </a:extLst>
          </p:cNvPr>
          <p:cNvSpPr/>
          <p:nvPr/>
        </p:nvSpPr>
        <p:spPr>
          <a:xfrm>
            <a:off x="8394664" y="1686746"/>
            <a:ext cx="1742254" cy="1742254"/>
          </a:xfrm>
          <a:prstGeom prst="arc">
            <a:avLst/>
          </a:prstGeom>
          <a:ln w="3810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6F2ABE15-1304-F289-A80B-011A17909C80}"/>
              </a:ext>
            </a:extLst>
          </p:cNvPr>
          <p:cNvSpPr/>
          <p:nvPr/>
        </p:nvSpPr>
        <p:spPr>
          <a:xfrm rot="5400000">
            <a:off x="8486208" y="2584605"/>
            <a:ext cx="1541395" cy="1742254"/>
          </a:xfrm>
          <a:prstGeom prst="arc">
            <a:avLst/>
          </a:prstGeom>
          <a:ln w="38100">
            <a:solidFill>
              <a:schemeClr val="accent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0E394D9E-A966-D532-88C3-351BC5DC6469}"/>
              </a:ext>
            </a:extLst>
          </p:cNvPr>
          <p:cNvSpPr/>
          <p:nvPr/>
        </p:nvSpPr>
        <p:spPr>
          <a:xfrm rot="10800000">
            <a:off x="6752247" y="2755555"/>
            <a:ext cx="1545237" cy="1470873"/>
          </a:xfrm>
          <a:prstGeom prst="arc">
            <a:avLst/>
          </a:prstGeom>
          <a:ln w="38100">
            <a:solidFill>
              <a:schemeClr val="accent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293C5FF2-5B9B-D1DD-D103-A1A596FD495A}"/>
              </a:ext>
            </a:extLst>
          </p:cNvPr>
          <p:cNvSpPr/>
          <p:nvPr/>
        </p:nvSpPr>
        <p:spPr>
          <a:xfrm rot="16200000">
            <a:off x="6752247" y="1736070"/>
            <a:ext cx="1742254" cy="1742254"/>
          </a:xfrm>
          <a:prstGeom prst="arc">
            <a:avLst/>
          </a:prstGeom>
          <a:ln w="38100">
            <a:solidFill>
              <a:schemeClr val="accent4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C6E5036A-30FD-294F-1EC6-551DD8582E4C}"/>
              </a:ext>
            </a:extLst>
          </p:cNvPr>
          <p:cNvSpPr/>
          <p:nvPr/>
        </p:nvSpPr>
        <p:spPr>
          <a:xfrm rot="10800000">
            <a:off x="2584246" y="3502598"/>
            <a:ext cx="1742254" cy="1742254"/>
          </a:xfrm>
          <a:prstGeom prst="arc">
            <a:avLst/>
          </a:prstGeom>
          <a:ln w="38100">
            <a:solidFill>
              <a:schemeClr val="accent5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7406241-C91F-1A12-0B9C-8D62FCF826D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4901895" y="3587429"/>
            <a:ext cx="0" cy="1249100"/>
          </a:xfrm>
          <a:prstGeom prst="straightConnector1">
            <a:avLst/>
          </a:prstGeom>
          <a:ln w="38100">
            <a:solidFill>
              <a:schemeClr val="accent5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2AAE67F-5981-69DE-9C2B-37416BB133DD}"/>
              </a:ext>
            </a:extLst>
          </p:cNvPr>
          <p:cNvCxnSpPr>
            <a:cxnSpLocks/>
          </p:cNvCxnSpPr>
          <p:nvPr/>
        </p:nvCxnSpPr>
        <p:spPr>
          <a:xfrm>
            <a:off x="5602147" y="2923889"/>
            <a:ext cx="405114" cy="0"/>
          </a:xfrm>
          <a:prstGeom prst="straightConnector1">
            <a:avLst/>
          </a:prstGeom>
          <a:ln w="38100">
            <a:solidFill>
              <a:schemeClr val="accent5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0EFA80E-ED65-E1FB-FD8A-8331C6740D0B}"/>
              </a:ext>
            </a:extLst>
          </p:cNvPr>
          <p:cNvCxnSpPr>
            <a:cxnSpLocks/>
          </p:cNvCxnSpPr>
          <p:nvPr/>
        </p:nvCxnSpPr>
        <p:spPr>
          <a:xfrm>
            <a:off x="10344459" y="5468872"/>
            <a:ext cx="405114" cy="0"/>
          </a:xfrm>
          <a:prstGeom prst="straightConnector1">
            <a:avLst/>
          </a:prstGeom>
          <a:ln w="38100">
            <a:solidFill>
              <a:schemeClr val="accent2">
                <a:alpha val="99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Arc 67">
            <a:extLst>
              <a:ext uri="{FF2B5EF4-FFF2-40B4-BE49-F238E27FC236}">
                <a16:creationId xmlns:a16="http://schemas.microsoft.com/office/drawing/2014/main" id="{E37B1BA3-D4BD-274D-4E13-BD9191910682}"/>
              </a:ext>
            </a:extLst>
          </p:cNvPr>
          <p:cNvSpPr/>
          <p:nvPr/>
        </p:nvSpPr>
        <p:spPr>
          <a:xfrm rot="5400000" flipV="1">
            <a:off x="8191037" y="3613920"/>
            <a:ext cx="1559361" cy="1998821"/>
          </a:xfrm>
          <a:prstGeom prst="arc">
            <a:avLst/>
          </a:prstGeom>
          <a:ln w="38100">
            <a:solidFill>
              <a:schemeClr val="accent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590A926-1389-AF64-46B0-1B5EDC2D65EE}"/>
              </a:ext>
            </a:extLst>
          </p:cNvPr>
          <p:cNvCxnSpPr>
            <a:cxnSpLocks/>
          </p:cNvCxnSpPr>
          <p:nvPr/>
        </p:nvCxnSpPr>
        <p:spPr>
          <a:xfrm flipH="1">
            <a:off x="5555849" y="3190106"/>
            <a:ext cx="451412" cy="0"/>
          </a:xfrm>
          <a:prstGeom prst="straightConnector1">
            <a:avLst/>
          </a:prstGeom>
          <a:ln w="38100">
            <a:solidFill>
              <a:schemeClr val="accent5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0B715787-03AA-DB94-1668-7789301C3E90}"/>
              </a:ext>
            </a:extLst>
          </p:cNvPr>
          <p:cNvSpPr/>
          <p:nvPr/>
        </p:nvSpPr>
        <p:spPr>
          <a:xfrm>
            <a:off x="7761612" y="1354280"/>
            <a:ext cx="1266103" cy="653171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900">
              <a:solidFill>
                <a:srgbClr val="FFFFFF"/>
              </a:solidFill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48380BE4-6106-1403-A527-8CA18247D3D1}"/>
              </a:ext>
            </a:extLst>
          </p:cNvPr>
          <p:cNvSpPr/>
          <p:nvPr/>
        </p:nvSpPr>
        <p:spPr>
          <a:xfrm>
            <a:off x="9483470" y="2685035"/>
            <a:ext cx="1266103" cy="653171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900">
              <a:solidFill>
                <a:srgbClr val="FFFFFF"/>
              </a:solidFill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67770261-0D94-B4CA-AEF8-22EC755A721D}"/>
              </a:ext>
            </a:extLst>
          </p:cNvPr>
          <p:cNvSpPr/>
          <p:nvPr/>
        </p:nvSpPr>
        <p:spPr>
          <a:xfrm>
            <a:off x="9247759" y="5142286"/>
            <a:ext cx="968470" cy="653171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900">
              <a:solidFill>
                <a:srgbClr val="FFFFFF"/>
              </a:solidFill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A57460C-2969-C59E-51C0-D82CE5FC54EF}"/>
              </a:ext>
            </a:extLst>
          </p:cNvPr>
          <p:cNvCxnSpPr>
            <a:cxnSpLocks/>
          </p:cNvCxnSpPr>
          <p:nvPr/>
        </p:nvCxnSpPr>
        <p:spPr>
          <a:xfrm>
            <a:off x="0" y="868101"/>
            <a:ext cx="405114" cy="0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2" name="Arc 81">
            <a:extLst>
              <a:ext uri="{FF2B5EF4-FFF2-40B4-BE49-F238E27FC236}">
                <a16:creationId xmlns:a16="http://schemas.microsoft.com/office/drawing/2014/main" id="{2CD16FBD-0428-F46D-05BC-4776402E69F7}"/>
              </a:ext>
            </a:extLst>
          </p:cNvPr>
          <p:cNvSpPr/>
          <p:nvPr/>
        </p:nvSpPr>
        <p:spPr>
          <a:xfrm>
            <a:off x="3159640" y="1735501"/>
            <a:ext cx="1742254" cy="1742254"/>
          </a:xfrm>
          <a:prstGeom prst="arc">
            <a:avLst/>
          </a:prstGeom>
          <a:ln w="38100">
            <a:solidFill>
              <a:schemeClr val="accent5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742E6E2F-1B7A-8C7A-9BA1-9DDFF73AC3AD}"/>
              </a:ext>
            </a:extLst>
          </p:cNvPr>
          <p:cNvSpPr/>
          <p:nvPr/>
        </p:nvSpPr>
        <p:spPr>
          <a:xfrm>
            <a:off x="4226952" y="2720413"/>
            <a:ext cx="1266103" cy="65317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900">
              <a:solidFill>
                <a:srgbClr val="FFFFFF"/>
              </a:solidFill>
            </a:endParaRP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B8E098F6-EC5F-1E77-5A01-9E7B9E206109}"/>
              </a:ext>
            </a:extLst>
          </p:cNvPr>
          <p:cNvSpPr/>
          <p:nvPr/>
        </p:nvSpPr>
        <p:spPr>
          <a:xfrm>
            <a:off x="6078902" y="2720413"/>
            <a:ext cx="1266103" cy="65317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900">
              <a:solidFill>
                <a:srgbClr val="FFFFFF"/>
              </a:solidFill>
            </a:endParaRP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3AF0B0A2-D9F9-76BC-FD7F-2C0997E207BC}"/>
              </a:ext>
            </a:extLst>
          </p:cNvPr>
          <p:cNvSpPr/>
          <p:nvPr/>
        </p:nvSpPr>
        <p:spPr>
          <a:xfrm>
            <a:off x="7618334" y="3901031"/>
            <a:ext cx="1545234" cy="65317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900">
              <a:solidFill>
                <a:srgbClr val="FFFFFF"/>
              </a:solidFill>
            </a:endParaRP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3ECE7B55-25CA-7DF5-E9AE-84ABDFE414BD}"/>
              </a:ext>
            </a:extLst>
          </p:cNvPr>
          <p:cNvSpPr/>
          <p:nvPr/>
        </p:nvSpPr>
        <p:spPr>
          <a:xfrm>
            <a:off x="3738624" y="4873322"/>
            <a:ext cx="2320624" cy="65317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900">
              <a:solidFill>
                <a:srgbClr val="FFFFFF"/>
              </a:solidFill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B7DC737A-B13F-89EC-65AE-6530BF52796C}"/>
              </a:ext>
            </a:extLst>
          </p:cNvPr>
          <p:cNvSpPr/>
          <p:nvPr/>
        </p:nvSpPr>
        <p:spPr>
          <a:xfrm>
            <a:off x="10798766" y="5142286"/>
            <a:ext cx="1215755" cy="653171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900">
              <a:solidFill>
                <a:srgbClr val="FFFFFF"/>
              </a:solidFill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074F3D9-9E1F-18DB-9C52-366A349550BB}"/>
              </a:ext>
            </a:extLst>
          </p:cNvPr>
          <p:cNvCxnSpPr>
            <a:stCxn id="87" idx="3"/>
          </p:cNvCxnSpPr>
          <p:nvPr/>
        </p:nvCxnSpPr>
        <p:spPr>
          <a:xfrm flipV="1">
            <a:off x="12014521" y="5468871"/>
            <a:ext cx="625033" cy="1"/>
          </a:xfrm>
          <a:prstGeom prst="line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32BFCBEE-B99B-50CB-8EAC-0BC69A0746E2}"/>
              </a:ext>
            </a:extLst>
          </p:cNvPr>
          <p:cNvSpPr/>
          <p:nvPr/>
        </p:nvSpPr>
        <p:spPr>
          <a:xfrm>
            <a:off x="405114" y="6168316"/>
            <a:ext cx="405114" cy="4051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900">
              <a:solidFill>
                <a:srgbClr val="FFFFFF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235E1A-9A78-8D94-A8B5-AED075ED7087}"/>
              </a:ext>
            </a:extLst>
          </p:cNvPr>
          <p:cNvSpPr/>
          <p:nvPr/>
        </p:nvSpPr>
        <p:spPr>
          <a:xfrm>
            <a:off x="5081471" y="6168316"/>
            <a:ext cx="405114" cy="40511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900">
              <a:solidFill>
                <a:srgbClr val="FFFFFF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417E40-4F1B-CA92-3CB7-41B241637912}"/>
              </a:ext>
            </a:extLst>
          </p:cNvPr>
          <p:cNvSpPr/>
          <p:nvPr/>
        </p:nvSpPr>
        <p:spPr>
          <a:xfrm>
            <a:off x="2949384" y="6168316"/>
            <a:ext cx="405114" cy="4051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90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5A3B6E-2BC5-4EDF-3C44-5E1BF2FACA12}"/>
              </a:ext>
            </a:extLst>
          </p:cNvPr>
          <p:cNvSpPr txBox="1"/>
          <p:nvPr/>
        </p:nvSpPr>
        <p:spPr>
          <a:xfrm>
            <a:off x="924421" y="6293929"/>
            <a:ext cx="151176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200" dirty="0"/>
              <a:t>Käyttäjälähtöistä tietoa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D34B-F9CD-7B93-8D7D-B2457A4FB48A}"/>
              </a:ext>
            </a:extLst>
          </p:cNvPr>
          <p:cNvSpPr txBox="1"/>
          <p:nvPr/>
        </p:nvSpPr>
        <p:spPr>
          <a:xfrm>
            <a:off x="3504130" y="6293929"/>
            <a:ext cx="116448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200" dirty="0"/>
              <a:t>Reaktiivista tietoa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3656C2-C129-B7B3-CBFB-52F14F3CD8DC}"/>
              </a:ext>
            </a:extLst>
          </p:cNvPr>
          <p:cNvSpPr txBox="1"/>
          <p:nvPr/>
        </p:nvSpPr>
        <p:spPr>
          <a:xfrm>
            <a:off x="5609016" y="6293929"/>
            <a:ext cx="22864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200" dirty="0"/>
              <a:t>Potentiaalia mutta vaikea toteuttaa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804548-9F31-A639-6DEC-BEF172D01EA2}"/>
              </a:ext>
            </a:extLst>
          </p:cNvPr>
          <p:cNvSpPr txBox="1"/>
          <p:nvPr/>
        </p:nvSpPr>
        <p:spPr>
          <a:xfrm>
            <a:off x="385878" y="5761494"/>
            <a:ext cx="22973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FI" sz="1200" dirty="0"/>
              <a:t>Käyttäjälähtöisyyden toteutuminen:</a:t>
            </a:r>
          </a:p>
        </p:txBody>
      </p:sp>
    </p:spTree>
    <p:extLst>
      <p:ext uri="{BB962C8B-B14F-4D97-AF65-F5344CB8AC3E}">
        <p14:creationId xmlns:p14="http://schemas.microsoft.com/office/powerpoint/2010/main" val="1466963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0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06D4C5-C1A1-451C-9D75-E35FED282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604" y="42182"/>
            <a:ext cx="6218792" cy="393569"/>
          </a:xfrm>
        </p:spPr>
        <p:txBody>
          <a:bodyPr>
            <a:normAutofit fontScale="90000"/>
          </a:bodyPr>
          <a:lstStyle/>
          <a:p>
            <a:pPr algn="l"/>
            <a:r>
              <a:rPr lang="fi-FI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Ajankohtaiset kuulumiset (data)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29AACDF-3AAD-4B63-8455-3A91155F05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92211"/>
            <a:ext cx="12192000" cy="6165790"/>
          </a:xfrm>
        </p:spPr>
        <p:txBody>
          <a:bodyPr>
            <a:normAutofit fontScale="55000" lnSpcReduction="20000"/>
          </a:bodyPr>
          <a:lstStyle/>
          <a:p>
            <a:pPr marL="457200" lvl="1" indent="0">
              <a:buNone/>
            </a:pPr>
            <a:endParaRPr lang="fi-FI" sz="1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fi-FI" sz="45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i-FI" sz="4200" dirty="0"/>
              <a:t>Kevään PTM mittauksia lähdetty viemään järjestelmään, mennään aikataulun mukaisesti. 20.05 takaraja viimeisten tunnuslukujen viennissä.</a:t>
            </a:r>
          </a:p>
          <a:p>
            <a:pPr marL="914400" lvl="2" indent="0">
              <a:buNone/>
            </a:pPr>
            <a:endParaRPr lang="fi-FI" sz="4200" dirty="0"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r>
              <a:rPr lang="fi-FI" sz="4200" dirty="0">
                <a:ea typeface="Calibri" panose="020F0502020204030204" pitchFamily="34" charset="0"/>
                <a:cs typeface="Calibri" panose="020F0502020204030204" pitchFamily="34" charset="0"/>
              </a:rPr>
              <a:t>Liikennesaarekkeet-kohdeluokalle on tiedonsiirrot tehty, myös </a:t>
            </a:r>
            <a:r>
              <a:rPr lang="fi-FI" sz="4200" dirty="0" err="1">
                <a:ea typeface="Calibri" panose="020F0502020204030204" pitchFamily="34" charset="0"/>
                <a:cs typeface="Calibri" panose="020F0502020204030204" pitchFamily="34" charset="0"/>
              </a:rPr>
              <a:t>sijaintitarkenteet</a:t>
            </a:r>
            <a:r>
              <a:rPr lang="fi-FI" sz="4200" dirty="0">
                <a:ea typeface="Calibri" panose="020F0502020204030204" pitchFamily="34" charset="0"/>
                <a:cs typeface="Calibri" panose="020F0502020204030204" pitchFamily="34" charset="0"/>
              </a:rPr>
              <a:t> korjattu muihin kohdeluokkiin.</a:t>
            </a:r>
          </a:p>
          <a:p>
            <a:pPr marL="457200" lvl="1" indent="0">
              <a:buNone/>
            </a:pPr>
            <a:endParaRPr lang="fi-FI" sz="4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i-FI" sz="4200" dirty="0">
                <a:ea typeface="Calibri" panose="020F0502020204030204" pitchFamily="34" charset="0"/>
                <a:cs typeface="Calibri" panose="020F0502020204030204" pitchFamily="34" charset="0"/>
              </a:rPr>
              <a:t>Museo- ja matkailuteiden tietojen ajantasaistettu, lukuun ottamatta kahta koodistosta puuttuvaa museo- ja matkailureittiä.</a:t>
            </a:r>
          </a:p>
          <a:p>
            <a:pPr lvl="1"/>
            <a:endParaRPr lang="fi-FI" sz="4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i-FI" sz="4200" dirty="0">
                <a:ea typeface="Calibri" panose="020F0502020204030204" pitchFamily="34" charset="0"/>
                <a:cs typeface="Calibri" panose="020F0502020204030204" pitchFamily="34" charset="0"/>
              </a:rPr>
              <a:t>1.10.2025 kilpailuun menevien urakoiden luokitustiedot ajan tasalla.</a:t>
            </a:r>
          </a:p>
          <a:p>
            <a:pPr marL="457200" lvl="1" indent="0">
              <a:buNone/>
            </a:pPr>
            <a:endParaRPr lang="fi-FI" sz="45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i-FI" sz="45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fi-FI" sz="45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fi-FI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fi-FI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fi-FI" sz="4900" dirty="0">
                <a:ea typeface="Calibri" panose="020F0502020204030204" pitchFamily="34" charset="0"/>
                <a:cs typeface="Calibri" panose="020F0502020204030204" pitchFamily="34" charset="0"/>
              </a:rPr>
              <a:t>Tukiklinikka materiaaleissa lisää dataan liittyvää: </a:t>
            </a:r>
            <a:r>
              <a:rPr lang="fi-FI" sz="4900" dirty="0"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https://ohje.velho.vaylapilvi.fi/tievelho/koulutukset-ja-tilaisuudet/tievelhon-tietojen-yllapidon-tukiklinikka/</a:t>
            </a:r>
            <a:r>
              <a:rPr lang="fi-FI" sz="4900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1" indent="0">
              <a:buNone/>
            </a:pPr>
            <a:endParaRPr lang="fi-FI" sz="20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8A088F4-BA4E-446E-A519-333A0B57B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695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90487B-394E-1377-C7C2-C3ACADD60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7850"/>
          </a:xfrm>
        </p:spPr>
        <p:txBody>
          <a:bodyPr>
            <a:normAutofit fontScale="90000"/>
          </a:bodyPr>
          <a:lstStyle/>
          <a:p>
            <a:r>
              <a:rPr lang="fi-FI" dirty="0"/>
              <a:t>Ajankohtaiset kuulumiset (määrittely)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3725824-F0A1-AE6E-AFC6-88634473A3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196412"/>
            <a:ext cx="12192000" cy="5443670"/>
          </a:xfrm>
        </p:spPr>
        <p:txBody>
          <a:bodyPr>
            <a:normAutofit/>
          </a:bodyPr>
          <a:lstStyle/>
          <a:p>
            <a:pPr lvl="1"/>
            <a:r>
              <a:rPr lang="fi-FI" b="0" i="0" dirty="0">
                <a:solidFill>
                  <a:srgbClr val="333333"/>
                </a:solidFill>
                <a:effectLst/>
                <a:latin typeface="-apple-system"/>
              </a:rPr>
              <a:t>Tiealueen poikkileikkaus kuvauksia, määritelmiä ja poikkileikkauskuvia lisätty ohjesivulle (erotusalueet, keskialueet ja liikennesaarekkeet): </a:t>
            </a:r>
            <a:r>
              <a:rPr lang="fi-FI" b="0" i="0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https://ohje.velho.vaylapilvi.fi/tievelho/tietorakenne/ominaisuudet/tiealueen-poikkileikkaus/</a:t>
            </a:r>
            <a:r>
              <a:rPr lang="fi-FI" b="1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</a:p>
          <a:p>
            <a:pPr lvl="2"/>
            <a:r>
              <a:rPr lang="fi-FI" b="0" i="0" dirty="0">
                <a:solidFill>
                  <a:srgbClr val="333333"/>
                </a:solidFill>
                <a:effectLst/>
                <a:latin typeface="-apple-system"/>
              </a:rPr>
              <a:t>Määrittelyssä edetään seuraaviin tiealueen poikkileikkauksen kohdeluokkiin. </a:t>
            </a:r>
          </a:p>
          <a:p>
            <a:pPr lvl="2"/>
            <a:r>
              <a:rPr lang="fi-FI" b="0" i="0" dirty="0">
                <a:solidFill>
                  <a:srgbClr val="333333"/>
                </a:solidFill>
                <a:effectLst/>
                <a:latin typeface="-apple-system"/>
              </a:rPr>
              <a:t>Väylän luonteen ensimmäinen ohjeversio julkaistu: </a:t>
            </a:r>
            <a:r>
              <a:rPr lang="fi-FI" b="0" i="0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https://ohje.velho.vaylapilvi.fi/tievelho/tietorakenne/ominaisuudet/luokitustiedot/</a:t>
            </a:r>
            <a:r>
              <a:rPr lang="fi-FI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</a:p>
          <a:p>
            <a:pPr marL="457200" lvl="1" indent="0">
              <a:buNone/>
            </a:pPr>
            <a:endParaRPr lang="fi-FI" dirty="0">
              <a:latin typeface="-apple-system"/>
            </a:endParaRPr>
          </a:p>
          <a:p>
            <a:pPr lvl="1"/>
            <a:r>
              <a:rPr lang="fi-FI" dirty="0">
                <a:latin typeface="-apple-system"/>
              </a:rPr>
              <a:t>Kohdeluokkakohtaisten ohjeiden työstäminen aloitettu ja ensimmäiset kohdeluokat validointiin käyttäjille mahdollisimman pian.</a:t>
            </a:r>
          </a:p>
          <a:p>
            <a:pPr marL="457200" lvl="1" indent="0">
              <a:buNone/>
            </a:pPr>
            <a:endParaRPr lang="fi-FI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i-FI" sz="1600" dirty="0">
                <a:ea typeface="Calibri" panose="020F0502020204030204" pitchFamily="34" charset="0"/>
                <a:cs typeface="Calibri" panose="020F0502020204030204" pitchFamily="34" charset="0"/>
              </a:rPr>
              <a:t>Muutokset: </a:t>
            </a:r>
            <a:r>
              <a:rPr lang="fi-FI" sz="1600" dirty="0"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https://ohje.velho.vaylapilvi.fi/tievelho/tietorakenne/tietorakennemuutokset/</a:t>
            </a:r>
            <a:endParaRPr lang="fi-FI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BD4F1C7-BCC8-6C2B-609A-0465DCFA8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11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90487B-394E-1377-C7C2-C3ACADD60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577850"/>
          </a:xfrm>
        </p:spPr>
        <p:txBody>
          <a:bodyPr>
            <a:normAutofit fontScale="90000"/>
          </a:bodyPr>
          <a:lstStyle/>
          <a:p>
            <a:r>
              <a:rPr lang="fi-FI" dirty="0"/>
              <a:t>Ajankohtaiset kuulumiset (käyttöliittymä)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3725824-F0A1-AE6E-AFC6-88634473A3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924325"/>
            <a:ext cx="12192000" cy="5614587"/>
          </a:xfrm>
        </p:spPr>
        <p:txBody>
          <a:bodyPr>
            <a:normAutofit fontScale="85000" lnSpcReduction="10000"/>
          </a:bodyPr>
          <a:lstStyle/>
          <a:p>
            <a:r>
              <a:rPr lang="fi-FI" dirty="0"/>
              <a:t>Tiekohdehaun käyttöliittymän toiminnallisuuksissa ollut viime aikoina valitettavia bugeja joihin liittyvät korjaukset viety tuotantoon. Tunnistetut bugit alla:</a:t>
            </a:r>
          </a:p>
          <a:p>
            <a:pPr lvl="1"/>
            <a:r>
              <a:rPr lang="fi-FI" sz="1800" dirty="0"/>
              <a:t>Samalla sijainnilla olevista pistemäisistä kohteista vain yksi tullut näkyviin tiekohdehaussa</a:t>
            </a:r>
          </a:p>
          <a:p>
            <a:pPr lvl="1"/>
            <a:r>
              <a:rPr lang="fi-FI" sz="1800" dirty="0"/>
              <a:t>Lisärajauksissa (aluerajaukset) ollut haasteita tiekohdehaussa</a:t>
            </a:r>
          </a:p>
          <a:p>
            <a:pPr lvl="1"/>
            <a:r>
              <a:rPr lang="fi-FI" sz="1800" dirty="0"/>
              <a:t>OID haku kaatuu kun pituus tietoa ei ole saatavilla</a:t>
            </a:r>
          </a:p>
          <a:p>
            <a:pPr lvl="1"/>
            <a:r>
              <a:rPr lang="fi-FI" sz="1800" dirty="0"/>
              <a:t>Päällystetyyppi ei näy oikein tieosuushaussa</a:t>
            </a:r>
          </a:p>
          <a:p>
            <a:pPr lvl="1"/>
            <a:r>
              <a:rPr lang="fi-FI" sz="1800" dirty="0"/>
              <a:t>Tiekohdehaussa ei voi tehdä päivämäärä + ominaisuustietorajausyhdistelmiä, jos mukana aluerajauksia</a:t>
            </a:r>
          </a:p>
          <a:p>
            <a:pPr lvl="1"/>
            <a:r>
              <a:rPr lang="fi-FI" sz="1800" dirty="0"/>
              <a:t>Osoitevälirajaus (ajoratarajaus tieosa kohdeluokan avulla)</a:t>
            </a:r>
          </a:p>
          <a:p>
            <a:pPr lvl="1"/>
            <a:r>
              <a:rPr lang="fi-FI" sz="1800" dirty="0">
                <a:solidFill>
                  <a:srgbClr val="FF0000"/>
                </a:solidFill>
              </a:rPr>
              <a:t>Lisärajaus hallinnollisella luokalla (ei toimi, odottaa korjausta), tämä odottaa vielä korjausta</a:t>
            </a:r>
          </a:p>
          <a:p>
            <a:pPr lvl="1"/>
            <a:r>
              <a:rPr lang="fi-FI" sz="1800" dirty="0"/>
              <a:t>Pistemäiset kohteet ilman lisärajauksia tienumerorajauksilla eivät tule näkyviin tieosan viimeiseltä metriltä</a:t>
            </a:r>
          </a:p>
          <a:p>
            <a:pPr lvl="1"/>
            <a:endParaRPr lang="fi-FI" sz="1800" dirty="0">
              <a:solidFill>
                <a:srgbClr val="FF0000"/>
              </a:solidFill>
            </a:endParaRPr>
          </a:p>
          <a:p>
            <a:r>
              <a:rPr lang="fi-FI" dirty="0"/>
              <a:t>Usean tieosoitteen syöttäminen tieosarajaukseen tiekohdehaussa viedään tuotantoon 6.5. Tieosuushakuun tulossa 20.05.2025 tuotantoon.</a:t>
            </a:r>
          </a:p>
          <a:p>
            <a:pPr marL="457200" lvl="1" indent="0">
              <a:buNone/>
            </a:pPr>
            <a:endParaRPr lang="fi-FI" sz="1800" dirty="0"/>
          </a:p>
          <a:p>
            <a:r>
              <a:rPr lang="fi-FI" dirty="0"/>
              <a:t>Tieosuushaun osalta dataan liittyvät haasteet liittyvät pääosin hakuihin, jotka sisältää maanteiden hoitourakkatietoja. Syy tieosuuhaku pohjautuu indeksointiin ja urakoiden indeksointi on raskasta.</a:t>
            </a:r>
          </a:p>
          <a:p>
            <a:pPr lvl="1"/>
            <a:r>
              <a:rPr lang="fi-FI" sz="1800" dirty="0"/>
              <a:t>Uusi kantahakuihin pohjautuva tieosuushaku tulossa pian tuotantoon.</a:t>
            </a:r>
          </a:p>
          <a:p>
            <a:endParaRPr lang="fi-FI" dirty="0"/>
          </a:p>
          <a:p>
            <a:r>
              <a:rPr lang="fi-FI" dirty="0"/>
              <a:t>Latauspalvelun vanha versio otettu pois käytöstä 5.5.2025. Rajapintakäyttäjille viestitty tarkemmin sähköpostitse. </a:t>
            </a:r>
          </a:p>
          <a:p>
            <a:endParaRPr lang="fi-FI" sz="18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BD4F1C7-BCC8-6C2B-609A-0465DCFA8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77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754705-C0E3-89C3-B742-95AF97C4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818" y="188600"/>
            <a:ext cx="2470803" cy="754374"/>
          </a:xfrm>
        </p:spPr>
        <p:txBody>
          <a:bodyPr/>
          <a:lstStyle/>
          <a:p>
            <a:r>
              <a:rPr lang="fi-FI" dirty="0"/>
              <a:t>Muuta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3B715C8-681B-ADBE-35A8-F3B7578FBF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305" y="942973"/>
            <a:ext cx="11758410" cy="5560857"/>
          </a:xfrm>
        </p:spPr>
        <p:txBody>
          <a:bodyPr/>
          <a:lstStyle/>
          <a:p>
            <a:pPr marL="0" indent="0">
              <a:buNone/>
            </a:pPr>
            <a:r>
              <a:rPr lang="fi-FI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Viitekehysmuunnin (päivitys):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Palautetaan geometria tieosoitteen kasvusuunnan mukaisesti tieosoitehauissa.</a:t>
            </a:r>
            <a:endParaRPr lang="fi-FI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Lisätty parametrit </a:t>
            </a:r>
            <a:r>
              <a:rPr lang="fi-FI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yhteinen_kasvusuunta</a:t>
            </a:r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ja </a:t>
            </a:r>
            <a:r>
              <a:rPr lang="fi-FI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yhteinen_kasvusuunta_loppu</a:t>
            </a:r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palautustietoihin. Parametrit kuvaavat, että kasvaako tielinkki ja tieosoite kohteessa samaan suuntaan.</a:t>
            </a:r>
            <a:endParaRPr lang="fi-FI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i-FI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992824E-7F3C-383C-A7A1-B3572AD0B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15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754705-C0E3-89C3-B742-95AF97C4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818" y="188600"/>
            <a:ext cx="2470803" cy="754374"/>
          </a:xfrm>
        </p:spPr>
        <p:txBody>
          <a:bodyPr/>
          <a:lstStyle/>
          <a:p>
            <a:r>
              <a:rPr lang="fi-FI" dirty="0"/>
              <a:t>Muuta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3B715C8-681B-ADBE-35A8-F3B7578FBF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305" y="942973"/>
            <a:ext cx="11758410" cy="5560857"/>
          </a:xfrm>
        </p:spPr>
        <p:txBody>
          <a:bodyPr/>
          <a:lstStyle/>
          <a:p>
            <a:r>
              <a:rPr lang="fi-FI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Velho-viesti huhtikuu 2025 julkaistu: </a:t>
            </a:r>
            <a:r>
              <a:rPr lang="fi-FI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https://vayla.creamailer.fi/email/67aaf2e418e5e</a:t>
            </a:r>
            <a:r>
              <a:rPr lang="fi-FI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i-FI" sz="20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3.6 viimeinen Tievelho-vartti ennen kesälomia. Elokuun 12 päivä jatkuu.</a:t>
            </a:r>
            <a:endParaRPr lang="fi-FI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992824E-7F3C-383C-A7A1-B3572AD0B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7</a:t>
            </a:fld>
            <a:endParaRPr lang="en-US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AF8F4CE5-8216-DC6D-6481-6DA2D07D4CC0}"/>
              </a:ext>
            </a:extLst>
          </p:cNvPr>
          <p:cNvSpPr txBox="1"/>
          <p:nvPr/>
        </p:nvSpPr>
        <p:spPr>
          <a:xfrm>
            <a:off x="363197" y="6134498"/>
            <a:ext cx="9887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hlinkClick r:id="rId3"/>
              </a:rPr>
              <a:t>https://ohje.velho.vaylapilvi.fi/tievelho/koulutukset-ja-tilaisuudet/tievelho-vartit/</a:t>
            </a:r>
            <a:r>
              <a:rPr lang="fi-FI" dirty="0"/>
              <a:t> 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88AA7DC-1D38-56ED-085F-B5F515A4F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143" y="1837346"/>
            <a:ext cx="7276032" cy="407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98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4859F-9DFA-DB05-9928-BD15B3578E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Väylävirasto 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Velho - palvelumuotoilu</a:t>
            </a:r>
            <a:endParaRPr lang="en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D84189-5004-974B-B17E-913685ACB0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3999" y="5013325"/>
            <a:ext cx="7413171" cy="863600"/>
          </a:xfrm>
        </p:spPr>
        <p:txBody>
          <a:bodyPr/>
          <a:lstStyle/>
          <a:p>
            <a:r>
              <a:rPr lang="fi-FI" dirty="0"/>
              <a:t>Velhovartti 6.5.2025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178103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170"/>
          <p:cNvSpPr txBox="1">
            <a:spLocks noGrp="1"/>
          </p:cNvSpPr>
          <p:nvPr>
            <p:ph type="ctrTitle"/>
          </p:nvPr>
        </p:nvSpPr>
        <p:spPr>
          <a:xfrm>
            <a:off x="1524000" y="1989138"/>
            <a:ext cx="7272338" cy="2879725"/>
          </a:xfrm>
        </p:spPr>
        <p:txBody>
          <a:bodyPr spcFirstLastPara="1" vert="horz" lIns="121900" tIns="121900" rIns="121900" bIns="121900" rtlCol="0" anchor="ctr" anchorCtr="0">
            <a:normAutofit/>
          </a:bodyPr>
          <a:lstStyle/>
          <a:p>
            <a:r>
              <a:rPr lang="en-GB" sz="3100" b="1" dirty="0" err="1"/>
              <a:t>Palvelumuotoilu</a:t>
            </a:r>
            <a:r>
              <a:rPr lang="en-GB" sz="3100" dirty="0"/>
              <a:t> </a:t>
            </a:r>
            <a:r>
              <a:rPr lang="en-GB" sz="3100"/>
              <a:t>on</a:t>
            </a:r>
          </a:p>
          <a:p>
            <a:r>
              <a:rPr lang="en-GB" sz="3100" err="1"/>
              <a:t>palveluiden</a:t>
            </a:r>
            <a:r>
              <a:rPr lang="en-GB" sz="3100"/>
              <a:t> </a:t>
            </a:r>
            <a:r>
              <a:rPr lang="en-GB" sz="3100" err="1"/>
              <a:t>ja</a:t>
            </a:r>
            <a:r>
              <a:rPr lang="en-GB" sz="3100"/>
              <a:t> </a:t>
            </a:r>
            <a:r>
              <a:rPr lang="en-GB" sz="3100" err="1"/>
              <a:t>asiakaskokemusten</a:t>
            </a:r>
            <a:r>
              <a:rPr lang="en-GB" sz="3100"/>
              <a:t> </a:t>
            </a:r>
            <a:r>
              <a:rPr lang="en-GB" sz="3100" err="1"/>
              <a:t>kehittämistä</a:t>
            </a:r>
            <a:r>
              <a:rPr lang="en-GB" sz="3100"/>
              <a:t> </a:t>
            </a:r>
            <a:r>
              <a:rPr lang="en-GB" sz="3100" err="1"/>
              <a:t>käyttäjälähtöisesti</a:t>
            </a:r>
            <a:r>
              <a:rPr lang="en-GB" sz="3100"/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ayla">
  <a:themeElements>
    <a:clrScheme name="Uudet_Vayla">
      <a:dk1>
        <a:srgbClr val="000000"/>
      </a:dk1>
      <a:lt1>
        <a:srgbClr val="FFFFFF"/>
      </a:lt1>
      <a:dk2>
        <a:srgbClr val="000000"/>
      </a:dk2>
      <a:lt2>
        <a:srgbClr val="FDFCFF"/>
      </a:lt2>
      <a:accent1>
        <a:srgbClr val="0064AF"/>
      </a:accent1>
      <a:accent2>
        <a:srgbClr val="009BFF"/>
      </a:accent2>
      <a:accent3>
        <a:srgbClr val="4AC2F1"/>
      </a:accent3>
      <a:accent4>
        <a:srgbClr val="228848"/>
      </a:accent4>
      <a:accent5>
        <a:srgbClr val="910AA3"/>
      </a:accent5>
      <a:accent6>
        <a:srgbClr val="C73F00"/>
      </a:accent6>
      <a:hlink>
        <a:srgbClr val="00AFCB"/>
      </a:hlink>
      <a:folHlink>
        <a:srgbClr val="49C2EF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.potx" id="{6087FC15-722D-48F6-A6D4-5FEB3B899A2E}" vid="{76B0F94A-6A46-413B-84AA-E57DC17D238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492dc24b-f7ee-4c52-8521-8a00f1955f26" xsi:nil="true"/>
    <_ip_UnifiedCompliancePolicyProperties xmlns="http://schemas.microsoft.com/sharepoint/v3" xsi:nil="true"/>
  </documentManagement>
</p:properties>
</file>

<file path=customXml/item3.xml><?xml version="1.0" encoding="utf-8"?>
<livi_kameleon xmlns="" xmlns:xsi="http://www.w3.org/2001/XMLSchema-instance">
  <tyyppi>Esitys</tyyppi>
  <author>Ilkka Aaltonen</author>
  <title>Tievelho_hankinnan kohteen_kucvaus</title>
  <paivays>10.6.2021</paivays>
</livi_kameleon>
</file>

<file path=customXml/item4.xml><?xml version="1.0" encoding="utf-8"?>
<xml_kameleon>
  <ddecree/>
  <dlevelofprotection/>
  <dsecrecy/>
  <dconfidentiality/>
</xml_kameleo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1403FF4DAA54CAF93AB773CA09A87" ma:contentTypeVersion="17" ma:contentTypeDescription="Create a new document." ma:contentTypeScope="" ma:versionID="48a35efa9c432721dfc4f70153c3bb23">
  <xsd:schema xmlns:xsd="http://www.w3.org/2001/XMLSchema" xmlns:xs="http://www.w3.org/2001/XMLSchema" xmlns:p="http://schemas.microsoft.com/office/2006/metadata/properties" xmlns:ns1="http://schemas.microsoft.com/sharepoint/v3" xmlns:ns3="492dc24b-f7ee-4c52-8521-8a00f1955f26" xmlns:ns4="3b1b636d-a69c-4b3b-88f1-43ddfd8f4d1b" targetNamespace="http://schemas.microsoft.com/office/2006/metadata/properties" ma:root="true" ma:fieldsID="b5c25683d79f39aeff56cd89b1f4441f" ns1:_="" ns3:_="" ns4:_="">
    <xsd:import namespace="http://schemas.microsoft.com/sharepoint/v3"/>
    <xsd:import namespace="492dc24b-f7ee-4c52-8521-8a00f1955f26"/>
    <xsd:import namespace="3b1b636d-a69c-4b3b-88f1-43ddfd8f4d1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2dc24b-f7ee-4c52-8521-8a00f1955f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b636d-a69c-4b3b-88f1-43ddfd8f4d1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D0F685-F65A-456B-AC56-A588D9B131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0DE8AD-3B22-4F0B-9423-E6F4EC0C7837}">
  <ds:schemaRefs>
    <ds:schemaRef ds:uri="492dc24b-f7ee-4c52-8521-8a00f1955f26"/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3b1b636d-a69c-4b3b-88f1-43ddfd8f4d1b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AFB0CFF-6F10-477D-BFA9-52D658853CCB}">
  <ds:schemaRefs>
    <ds:schemaRef ds:uri=""/>
  </ds:schemaRefs>
</ds:datastoreItem>
</file>

<file path=customXml/itemProps4.xml><?xml version="1.0" encoding="utf-8"?>
<ds:datastoreItem xmlns:ds="http://schemas.openxmlformats.org/officeDocument/2006/customXml" ds:itemID="{A8012199-8EC8-45B0-B8CE-C879495E452F}">
  <ds:schemaRefs/>
</ds:datastoreItem>
</file>

<file path=customXml/itemProps5.xml><?xml version="1.0" encoding="utf-8"?>
<ds:datastoreItem xmlns:ds="http://schemas.openxmlformats.org/officeDocument/2006/customXml" ds:itemID="{DF0B9119-EEBF-4C0C-BC7C-F2AB167C31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92dc24b-f7ee-4c52-8521-8a00f1955f26"/>
    <ds:schemaRef ds:uri="3b1b636d-a69c-4b3b-88f1-43ddfd8f4d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vayla_ilmeella_fi</Template>
  <TotalTime>35210</TotalTime>
  <Words>956</Words>
  <Application>Microsoft Macintosh PowerPoint</Application>
  <PresentationFormat>Widescreen</PresentationFormat>
  <Paragraphs>186</Paragraphs>
  <Slides>22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-apple-system</vt:lpstr>
      <vt:lpstr>Aptos</vt:lpstr>
      <vt:lpstr>Arial</vt:lpstr>
      <vt:lpstr>Bookman Old Style</vt:lpstr>
      <vt:lpstr>Calibri</vt:lpstr>
      <vt:lpstr>Exo 2</vt:lpstr>
      <vt:lpstr>Felbridge Pro</vt:lpstr>
      <vt:lpstr>Franklin Gothic Demi</vt:lpstr>
      <vt:lpstr>Libre Franklin</vt:lpstr>
      <vt:lpstr>Libre Franklin SemiBold</vt:lpstr>
      <vt:lpstr>Segoe UI</vt:lpstr>
      <vt:lpstr>Symbol</vt:lpstr>
      <vt:lpstr>Tahoma</vt:lpstr>
      <vt:lpstr>vayla</vt:lpstr>
      <vt:lpstr>Tievelhovartti (06.05.2025)</vt:lpstr>
      <vt:lpstr>Agenda</vt:lpstr>
      <vt:lpstr>Ajankohtaiset kuulumiset (data)</vt:lpstr>
      <vt:lpstr>Ajankohtaiset kuulumiset (määrittely)</vt:lpstr>
      <vt:lpstr>Ajankohtaiset kuulumiset (käyttöliittymä)</vt:lpstr>
      <vt:lpstr>Muuta</vt:lpstr>
      <vt:lpstr>Muuta</vt:lpstr>
      <vt:lpstr>Väylävirasto   Velho - palvelumuotoilu</vt:lpstr>
      <vt:lpstr>Palvelumuotoilu on palveluiden ja asiakaskokemusten kehittämistä käyttäjälähtöisesti. </vt:lpstr>
      <vt:lpstr>Palvelumuotoilun käyttökohteet</vt:lpstr>
      <vt:lpstr>Palvelumuotoilun suunnittelun kohteet</vt:lpstr>
      <vt:lpstr>Palvelumuotoilu perustuu monialaiseen työskentelyyn</vt:lpstr>
      <vt:lpstr>Käyttäjälähtöisen suunnittelun hyötyjä</vt:lpstr>
      <vt:lpstr>Suunnitteluprosessin vaiheet</vt:lpstr>
      <vt:lpstr>Esimerkkejä palvelumuotoilusta Velhon kehittämisessä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Tievelho_hankinnan kohteen_kucvaus</dc:title>
  <dc:creator>Ilkka Aaltonen</dc:creator>
  <cp:keywords>Esitys</cp:keywords>
  <cp:lastModifiedBy>Linkola Hanna EXT</cp:lastModifiedBy>
  <cp:revision>1193</cp:revision>
  <dcterms:created xsi:type="dcterms:W3CDTF">2021-06-10T07:52:25Z</dcterms:created>
  <dcterms:modified xsi:type="dcterms:W3CDTF">2025-05-09T12:12:45Z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KameleonVerID">
    <vt:lpwstr>473.983.02.010</vt:lpwstr>
  </property>
  <property fmtid="{D5CDD505-2E9C-101B-9397-08002B2CF9AE}" pid="3" name="dvSaved">
    <vt:lpwstr>1</vt:lpwstr>
  </property>
  <property fmtid="{D5CDD505-2E9C-101B-9397-08002B2CF9AE}" pid="4" name="dvLanguage">
    <vt:lpwstr>1035</vt:lpwstr>
  </property>
  <property fmtid="{D5CDD505-2E9C-101B-9397-08002B2CF9AE}" pid="5" name="dvTemplate">
    <vt:lpwstr>vayla_ilmeella_fi.potx</vt:lpwstr>
  </property>
  <property fmtid="{D5CDD505-2E9C-101B-9397-08002B2CF9AE}" pid="6" name="dvDefinition">
    <vt:lpwstr>702 (dd_default.xml)</vt:lpwstr>
  </property>
  <property fmtid="{D5CDD505-2E9C-101B-9397-08002B2CF9AE}" pid="7" name="dvDefinitionID">
    <vt:lpwstr>702</vt:lpwstr>
  </property>
  <property fmtid="{D5CDD505-2E9C-101B-9397-08002B2CF9AE}" pid="8" name="dvContentFile">
    <vt:lpwstr>dd_default.xml</vt:lpwstr>
  </property>
  <property fmtid="{D5CDD505-2E9C-101B-9397-08002B2CF9AE}" pid="9" name="dvGlobalVerID">
    <vt:lpwstr>473.85.02.232</vt:lpwstr>
  </property>
  <property fmtid="{D5CDD505-2E9C-101B-9397-08002B2CF9AE}" pid="10" name="dvDefinitionVersion">
    <vt:lpwstr>02.002 / 20.12.2018</vt:lpwstr>
  </property>
  <property fmtid="{D5CDD505-2E9C-101B-9397-08002B2CF9AE}" pid="11" name="filename">
    <vt:lpwstr>false</vt:lpwstr>
  </property>
  <property fmtid="{D5CDD505-2E9C-101B-9397-08002B2CF9AE}" pid="12" name="filenameandpath">
    <vt:lpwstr>false</vt:lpwstr>
  </property>
  <property fmtid="{D5CDD505-2E9C-101B-9397-08002B2CF9AE}" pid="13" name="dvPagenumberExist">
    <vt:lpwstr>1</vt:lpwstr>
  </property>
  <property fmtid="{D5CDD505-2E9C-101B-9397-08002B2CF9AE}" pid="14" name="dvAuthorExist">
    <vt:lpwstr>1</vt:lpwstr>
  </property>
  <property fmtid="{D5CDD505-2E9C-101B-9397-08002B2CF9AE}" pid="15" name="dvDateExist">
    <vt:lpwstr>-1</vt:lpwstr>
  </property>
  <property fmtid="{D5CDD505-2E9C-101B-9397-08002B2CF9AE}" pid="16" name="dvCategory">
    <vt:lpwstr>2</vt:lpwstr>
  </property>
  <property fmtid="{D5CDD505-2E9C-101B-9397-08002B2CF9AE}" pid="17" name="dvCategory_2">
    <vt:lpwstr>0</vt:lpwstr>
  </property>
  <property fmtid="{D5CDD505-2E9C-101B-9397-08002B2CF9AE}" pid="18" name="dvSavepath">
    <vt:lpwstr/>
  </property>
  <property fmtid="{D5CDD505-2E9C-101B-9397-08002B2CF9AE}" pid="19" name="dvUsed">
    <vt:lpwstr>1</vt:lpwstr>
  </property>
  <property fmtid="{D5CDD505-2E9C-101B-9397-08002B2CF9AE}" pid="20" name="dvCompany">
    <vt:lpwstr>VAYL</vt:lpwstr>
  </property>
  <property fmtid="{D5CDD505-2E9C-101B-9397-08002B2CF9AE}" pid="21" name="dvSite">
    <vt:lpwstr>Lappeenrannan toimipiste</vt:lpwstr>
  </property>
  <property fmtid="{D5CDD505-2E9C-101B-9397-08002B2CF9AE}" pid="22" name="dvNumbering">
    <vt:lpwstr>0</vt:lpwstr>
  </property>
  <property fmtid="{D5CDD505-2E9C-101B-9397-08002B2CF9AE}" pid="23" name="dvDUname">
    <vt:lpwstr>Ilkka Aaltonen</vt:lpwstr>
  </property>
  <property fmtid="{D5CDD505-2E9C-101B-9397-08002B2CF9AE}" pid="24" name="dvDUFname">
    <vt:lpwstr>Ilkka</vt:lpwstr>
  </property>
  <property fmtid="{D5CDD505-2E9C-101B-9397-08002B2CF9AE}" pid="25" name="dvDULname">
    <vt:lpwstr>Aaltonen</vt:lpwstr>
  </property>
  <property fmtid="{D5CDD505-2E9C-101B-9397-08002B2CF9AE}" pid="26" name="dvDUBusinessarea">
    <vt:lpwstr>Väylien käyttö- ja tieto</vt:lpwstr>
  </property>
  <property fmtid="{D5CDD505-2E9C-101B-9397-08002B2CF9AE}" pid="27" name="dvDUdepartment">
    <vt:lpwstr>Tieto</vt:lpwstr>
  </property>
  <property fmtid="{D5CDD505-2E9C-101B-9397-08002B2CF9AE}" pid="28" name="dvLogoExist">
    <vt:lpwstr>0</vt:lpwstr>
  </property>
  <property fmtid="{D5CDD505-2E9C-101B-9397-08002B2CF9AE}" pid="29" name="dvCurrentlogo">
    <vt:lpwstr>vayla_fi.jpg</vt:lpwstr>
  </property>
  <property fmtid="{D5CDD505-2E9C-101B-9397-08002B2CF9AE}" pid="30" name="dvEULogoExist">
    <vt:lpwstr>0</vt:lpwstr>
  </property>
  <property fmtid="{D5CDD505-2E9C-101B-9397-08002B2CF9AE}" pid="31" name="dvCurrentEUListLogo">
    <vt:lpwstr/>
  </property>
  <property fmtid="{D5CDD505-2E9C-101B-9397-08002B2CF9AE}" pid="32" name="dvCurrentEUlogo">
    <vt:lpwstr/>
  </property>
  <property fmtid="{D5CDD505-2E9C-101B-9397-08002B2CF9AE}" pid="33" name="ddecree">
    <vt:lpwstr/>
  </property>
  <property fmtid="{D5CDD505-2E9C-101B-9397-08002B2CF9AE}" pid="34" name="dlevelofprotection">
    <vt:lpwstr/>
  </property>
  <property fmtid="{D5CDD505-2E9C-101B-9397-08002B2CF9AE}" pid="35" name="dsecrecy">
    <vt:lpwstr/>
  </property>
  <property fmtid="{D5CDD505-2E9C-101B-9397-08002B2CF9AE}" pid="36" name="dconfidentiality">
    <vt:lpwstr/>
  </property>
  <property fmtid="{D5CDD505-2E9C-101B-9397-08002B2CF9AE}" pid="37" name="tyyppi">
    <vt:lpwstr>Esitys</vt:lpwstr>
  </property>
  <property fmtid="{D5CDD505-2E9C-101B-9397-08002B2CF9AE}" pid="38" name="author">
    <vt:lpwstr>Ilkka Aaltonen</vt:lpwstr>
  </property>
  <property fmtid="{D5CDD505-2E9C-101B-9397-08002B2CF9AE}" pid="39" name="title">
    <vt:lpwstr>Tievelho_hankinnan kohteen_kucvaus</vt:lpwstr>
  </property>
  <property fmtid="{D5CDD505-2E9C-101B-9397-08002B2CF9AE}" pid="40" name="paivays">
    <vt:filetime>2021-06-09T21:00:00Z</vt:filetime>
  </property>
  <property fmtid="{D5CDD505-2E9C-101B-9397-08002B2CF9AE}" pid="41" name="ContentTypeId">
    <vt:lpwstr>0x010100CCA1403FF4DAA54CAF93AB773CA09A87</vt:lpwstr>
  </property>
</Properties>
</file>