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20"/>
  </p:notesMasterIdLst>
  <p:sldIdLst>
    <p:sldId id="256" r:id="rId7"/>
    <p:sldId id="315" r:id="rId8"/>
    <p:sldId id="307" r:id="rId9"/>
    <p:sldId id="322" r:id="rId10"/>
    <p:sldId id="327" r:id="rId11"/>
    <p:sldId id="326" r:id="rId12"/>
    <p:sldId id="432" r:id="rId13"/>
    <p:sldId id="433" r:id="rId14"/>
    <p:sldId id="434" r:id="rId15"/>
    <p:sldId id="435" r:id="rId16"/>
    <p:sldId id="436" r:id="rId17"/>
    <p:sldId id="437" r:id="rId18"/>
    <p:sldId id="263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1" d="100"/>
          <a:sy n="111" d="100"/>
        </p:scale>
        <p:origin x="123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25.4.2025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624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82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9D0EB043-CA1E-AC09-354B-2AB400561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457200"/>
            <a:ext cx="5198400" cy="1602000"/>
          </a:xfrm>
        </p:spPr>
        <p:txBody>
          <a:bodyPr anchor="ctr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C0A0CC28-71E9-C488-EDD5-3D5A405D3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800" y="2059200"/>
            <a:ext cx="3931200" cy="986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8" name="Footer Placeholder 8">
            <a:extLst>
              <a:ext uri="{FF2B5EF4-FFF2-40B4-BE49-F238E27FC236}">
                <a16:creationId xmlns:a16="http://schemas.microsoft.com/office/drawing/2014/main" id="{B3795109-526B-31FD-2547-2E8C6C62E7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28800" y="3096000"/>
            <a:ext cx="2160000" cy="216000"/>
          </a:xfrm>
        </p:spPr>
        <p:txBody>
          <a:bodyPr vert="horz" lIns="0" tIns="0" rIns="0" bIns="0" rtlCol="0" anchor="t" anchorCtr="0"/>
          <a:lstStyle>
            <a:lvl1pPr>
              <a:defRPr lang="en-US" sz="1400" smtClean="0"/>
            </a:lvl1pPr>
          </a:lstStyle>
          <a:p>
            <a:r>
              <a:rPr lang="fi-FI"/>
              <a:t> </a:t>
            </a:r>
          </a:p>
        </p:txBody>
      </p:sp>
      <p:sp>
        <p:nvSpPr>
          <p:cNvPr id="15" name="duser_1">
            <a:extLst>
              <a:ext uri="{FF2B5EF4-FFF2-40B4-BE49-F238E27FC236}">
                <a16:creationId xmlns:a16="http://schemas.microsoft.com/office/drawing/2014/main" id="{384B469D-48C8-2202-9444-3E26CCDDE2E9}"/>
              </a:ext>
            </a:extLst>
          </p:cNvPr>
          <p:cNvSpPr txBox="1">
            <a:spLocks/>
          </p:cNvSpPr>
          <p:nvPr userDrawn="1"/>
        </p:nvSpPr>
        <p:spPr>
          <a:xfrm>
            <a:off x="928799" y="3420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/>
          </a:p>
        </p:txBody>
      </p:sp>
      <p:sp>
        <p:nvSpPr>
          <p:cNvPr id="16" name="duser_2">
            <a:extLst>
              <a:ext uri="{FF2B5EF4-FFF2-40B4-BE49-F238E27FC236}">
                <a16:creationId xmlns:a16="http://schemas.microsoft.com/office/drawing/2014/main" id="{21C13BDF-CE13-A8A8-374A-828D070C76AB}"/>
              </a:ext>
            </a:extLst>
          </p:cNvPr>
          <p:cNvSpPr txBox="1">
            <a:spLocks/>
          </p:cNvSpPr>
          <p:nvPr userDrawn="1"/>
        </p:nvSpPr>
        <p:spPr>
          <a:xfrm>
            <a:off x="3239999" y="3096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/>
          </a:p>
        </p:txBody>
      </p:sp>
      <p:sp>
        <p:nvSpPr>
          <p:cNvPr id="17" name="duser_3">
            <a:extLst>
              <a:ext uri="{FF2B5EF4-FFF2-40B4-BE49-F238E27FC236}">
                <a16:creationId xmlns:a16="http://schemas.microsoft.com/office/drawing/2014/main" id="{81945E5C-D926-6141-D2D2-B11128E22045}"/>
              </a:ext>
            </a:extLst>
          </p:cNvPr>
          <p:cNvSpPr txBox="1">
            <a:spLocks/>
          </p:cNvSpPr>
          <p:nvPr userDrawn="1"/>
        </p:nvSpPr>
        <p:spPr>
          <a:xfrm>
            <a:off x="3239999" y="3420000"/>
            <a:ext cx="21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C8758F4-D5A6-6EF5-F877-51D1432C6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800" y="3600000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15.1.2024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7CA352CF-2876-B635-B133-F5D57F3531C2}"/>
              </a:ext>
            </a:extLst>
          </p:cNvPr>
          <p:cNvSpPr txBox="1">
            <a:spLocks/>
          </p:cNvSpPr>
          <p:nvPr userDrawn="1"/>
        </p:nvSpPr>
        <p:spPr>
          <a:xfrm>
            <a:off x="838800" y="4320000"/>
            <a:ext cx="1811094" cy="216000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704FB1C0-8CE8-9326-EA85-86F137F51779}"/>
              </a:ext>
            </a:extLst>
          </p:cNvPr>
          <p:cNvSpPr txBox="1">
            <a:spLocks/>
          </p:cNvSpPr>
          <p:nvPr userDrawn="1"/>
        </p:nvSpPr>
        <p:spPr>
          <a:xfrm>
            <a:off x="2616249" y="4320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36D4D699-55A8-C147-9313-552C607E8A0D}"/>
              </a:ext>
            </a:extLst>
          </p:cNvPr>
          <p:cNvSpPr txBox="1">
            <a:spLocks/>
          </p:cNvSpPr>
          <p:nvPr userDrawn="1"/>
        </p:nvSpPr>
        <p:spPr>
          <a:xfrm>
            <a:off x="838800" y="4572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ECF45415-D8F0-70FA-28BC-973F90567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7200" y="0"/>
            <a:ext cx="6156000" cy="2621118"/>
          </a:xfrm>
          <a:custGeom>
            <a:avLst/>
            <a:gdLst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3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5" fmla="*/ 0 w 6156000"/>
              <a:gd name="connsiteY5" fmla="*/ 3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47687 w 6156000"/>
              <a:gd name="connsiteY3" fmla="*/ 1739969 h 2621118"/>
              <a:gd name="connsiteX4" fmla="*/ 0 w 6156000"/>
              <a:gd name="connsiteY4" fmla="*/ 2621118 h 2621118"/>
              <a:gd name="connsiteX0" fmla="*/ 0 w 6164312"/>
              <a:gd name="connsiteY0" fmla="*/ 2621118 h 2621118"/>
              <a:gd name="connsiteX1" fmla="*/ 721043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  <a:gd name="connsiteX0" fmla="*/ 0 w 6164312"/>
              <a:gd name="connsiteY0" fmla="*/ 2621118 h 2621118"/>
              <a:gd name="connsiteX1" fmla="*/ 679479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312" h="2621118">
                <a:moveTo>
                  <a:pt x="0" y="2621118"/>
                </a:moveTo>
                <a:lnTo>
                  <a:pt x="679479" y="0"/>
                </a:lnTo>
                <a:lnTo>
                  <a:pt x="6156000" y="318"/>
                </a:lnTo>
                <a:cubicBezTo>
                  <a:pt x="6158771" y="643933"/>
                  <a:pt x="6161541" y="1287547"/>
                  <a:pt x="6164312" y="1931162"/>
                </a:cubicBezTo>
                <a:lnTo>
                  <a:pt x="0" y="2621118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Lisää 1. kuva kuvagalleriasta, Väylän kuvapankista tai omista tiedostoista</a:t>
            </a:r>
            <a:endParaRPr lang="en-US"/>
          </a:p>
          <a:p>
            <a:endParaRPr lang="fi-FI"/>
          </a:p>
        </p:txBody>
      </p:sp>
      <p:sp>
        <p:nvSpPr>
          <p:cNvPr id="3" name="Kuvan paikkamerkki 11">
            <a:extLst>
              <a:ext uri="{FF2B5EF4-FFF2-40B4-BE49-F238E27FC236}">
                <a16:creationId xmlns:a16="http://schemas.microsoft.com/office/drawing/2014/main" id="{213398F5-290C-A9DF-6523-5B429DFCCF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30289" y="1998000"/>
            <a:ext cx="6459311" cy="3207600"/>
          </a:xfrm>
          <a:custGeom>
            <a:avLst/>
            <a:gdLst>
              <a:gd name="connsiteX0" fmla="*/ 0 w 6469200"/>
              <a:gd name="connsiteY0" fmla="*/ 0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0 w 6469200"/>
              <a:gd name="connsiteY4" fmla="*/ 0 h 3207600"/>
              <a:gd name="connsiteX0" fmla="*/ 261257 w 6469200"/>
              <a:gd name="connsiteY0" fmla="*/ 718457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261257 w 6469200"/>
              <a:gd name="connsiteY4" fmla="*/ 718457 h 3207600"/>
              <a:gd name="connsiteX0" fmla="*/ 111968 w 6319911"/>
              <a:gd name="connsiteY0" fmla="*/ 718457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11968 w 6319911"/>
              <a:gd name="connsiteY4" fmla="*/ 718457 h 3207600"/>
              <a:gd name="connsiteX0" fmla="*/ 158621 w 6319911"/>
              <a:gd name="connsiteY0" fmla="*/ 699796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58621 w 6319911"/>
              <a:gd name="connsiteY4" fmla="*/ 699796 h 3207600"/>
              <a:gd name="connsiteX0" fmla="*/ 270589 w 6431879"/>
              <a:gd name="connsiteY0" fmla="*/ 699796 h 3207600"/>
              <a:gd name="connsiteX1" fmla="*/ 6431879 w 6431879"/>
              <a:gd name="connsiteY1" fmla="*/ 0 h 3207600"/>
              <a:gd name="connsiteX2" fmla="*/ 6431879 w 6431879"/>
              <a:gd name="connsiteY2" fmla="*/ 3207600 h 3207600"/>
              <a:gd name="connsiteX3" fmla="*/ 0 w 6431879"/>
              <a:gd name="connsiteY3" fmla="*/ 1696040 h 3207600"/>
              <a:gd name="connsiteX4" fmla="*/ 270589 w 6431879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9311" h="3207600">
                <a:moveTo>
                  <a:pt x="298021" y="699796"/>
                </a:moveTo>
                <a:lnTo>
                  <a:pt x="6459311" y="0"/>
                </a:lnTo>
                <a:lnTo>
                  <a:pt x="6459311" y="3207600"/>
                </a:lnTo>
                <a:lnTo>
                  <a:pt x="0" y="1824056"/>
                </a:lnTo>
                <a:lnTo>
                  <a:pt x="298021" y="699796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Lisää 2. kuva kuvagalleriasta, Väylän kuvapankista tai omista tiedostoista</a:t>
            </a:r>
            <a:endParaRPr lang="en-US"/>
          </a:p>
          <a:p>
            <a:endParaRPr lang="fi-FI"/>
          </a:p>
        </p:txBody>
      </p:sp>
      <p:pic>
        <p:nvPicPr>
          <p:cNvPr id="2" name="Picture 14" descr="Väyläviraston logo">
            <a:extLst>
              <a:ext uri="{FF2B5EF4-FFF2-40B4-BE49-F238E27FC236}">
                <a16:creationId xmlns:a16="http://schemas.microsoft.com/office/drawing/2014/main" id="{5E12AA34-FFF2-FE13-8019-1E02E25CAC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6" y="5124315"/>
            <a:ext cx="1673549" cy="1394625"/>
          </a:xfrm>
          <a:prstGeom prst="rect">
            <a:avLst/>
          </a:prstGeom>
        </p:spPr>
      </p:pic>
      <p:sp>
        <p:nvSpPr>
          <p:cNvPr id="37" name="eulogoplaceholder">
            <a:extLst>
              <a:ext uri="{FF2B5EF4-FFF2-40B4-BE49-F238E27FC236}">
                <a16:creationId xmlns:a16="http://schemas.microsoft.com/office/drawing/2014/main" id="{1B9C94C1-FC64-6CE5-CB5C-F93889A10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525761" y="5344806"/>
            <a:ext cx="2761856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4" name="Freeform: Shape 13">
            <a:extLst>
              <a:ext uri="{FF2B5EF4-FFF2-40B4-BE49-F238E27FC236}">
                <a16:creationId xmlns:a16="http://schemas.microsoft.com/office/drawing/2014/main" id="{1DF13E9C-88E0-9FAE-ED4D-11B2B2C4C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42529" y="3889679"/>
            <a:ext cx="7249471" cy="2966677"/>
          </a:xfrm>
          <a:custGeom>
            <a:avLst/>
            <a:gdLst>
              <a:gd name="connsiteX0" fmla="*/ 7249471 w 7249471"/>
              <a:gd name="connsiteY0" fmla="*/ 1375031 h 2966677"/>
              <a:gd name="connsiteX1" fmla="*/ 7249471 w 7249471"/>
              <a:gd name="connsiteY1" fmla="*/ 2966677 h 2966677"/>
              <a:gd name="connsiteX2" fmla="*/ 0 w 7249471"/>
              <a:gd name="connsiteY2" fmla="*/ 2966677 h 2966677"/>
              <a:gd name="connsiteX3" fmla="*/ 765931 w 7249471"/>
              <a:gd name="connsiteY3" fmla="*/ 0 h 2966677"/>
              <a:gd name="connsiteX4" fmla="*/ 7249471 w 7249471"/>
              <a:gd name="connsiteY4" fmla="*/ 1375031 h 296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9471" h="2966677">
                <a:moveTo>
                  <a:pt x="7249471" y="1375031"/>
                </a:moveTo>
                <a:lnTo>
                  <a:pt x="7249471" y="2966677"/>
                </a:lnTo>
                <a:lnTo>
                  <a:pt x="0" y="2966677"/>
                </a:lnTo>
                <a:lnTo>
                  <a:pt x="765931" y="0"/>
                </a:lnTo>
                <a:lnTo>
                  <a:pt x="7249471" y="1375031"/>
                </a:lnTo>
                <a:close/>
              </a:path>
            </a:pathLst>
          </a:custGeom>
          <a:gradFill>
            <a:gsLst>
              <a:gs pos="54000">
                <a:schemeClr val="tx2"/>
              </a:gs>
              <a:gs pos="100000">
                <a:schemeClr val="accent1"/>
              </a:gs>
            </a:gsLst>
            <a:lin ang="0" scaled="0"/>
          </a:gradFill>
          <a:ln w="48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9569503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afi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Kaavion paikkamerkki 9">
            <a:extLst>
              <a:ext uri="{FF2B5EF4-FFF2-40B4-BE49-F238E27FC236}">
                <a16:creationId xmlns:a16="http://schemas.microsoft.com/office/drawing/2014/main" id="{CFB0F0F9-2B0C-1D59-6D78-D7BEBF88F5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6413"/>
            <a:ext cx="11031074" cy="4172400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936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51" r:id="rId43"/>
    <p:sldLayoutId id="2147483752" r:id="rId44"/>
    <p:sldLayoutId id="2147483753" r:id="rId4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pilvi.fi/tievelho/koulutukset-ja-tilaisuudet/tievelhon-tietojen-yllapidon-tukiklinikka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tievelho/tietorakenne/tietorakennemuutokset/" TargetMode="External"/><Relationship Id="rId2" Type="http://schemas.openxmlformats.org/officeDocument/2006/relationships/hyperlink" Target="https://ohje.velho.vaylapilvi.fi/tievelho/tietorakenne/ominaisuudet/tiealueen-poikkileikkaus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tievelho/koulutukset-ja-tilaisuudet/tievelho-vartit/" TargetMode="External"/><Relationship Id="rId2" Type="http://schemas.openxmlformats.org/officeDocument/2006/relationships/hyperlink" Target="https://vayla.creamailer.fi/email/67aaf2e418e5e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>
          <a:xfrm>
            <a:off x="0" y="0"/>
            <a:ext cx="12192000" cy="4720085"/>
          </a:xfrm>
        </p:spPr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(22.04.2025)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22.04.2025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43BD02-3EB9-0F98-4885-78256DE9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Harjan tietoa tulee Tievelhoon</a:t>
            </a:r>
          </a:p>
        </p:txBody>
      </p:sp>
      <p:sp>
        <p:nvSpPr>
          <p:cNvPr id="3" name="Kaavion paikkamerkki 2">
            <a:extLst>
              <a:ext uri="{FF2B5EF4-FFF2-40B4-BE49-F238E27FC236}">
                <a16:creationId xmlns:a16="http://schemas.microsoft.com/office/drawing/2014/main" id="{A55DF3B0-BD23-D042-E9F5-2EA1001E6D6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/>
        <p:txBody>
          <a:bodyPr/>
          <a:lstStyle/>
          <a:p>
            <a:r>
              <a:rPr lang="fi-FI" dirty="0"/>
              <a:t>Päällystysurakoiden toteumatiedot tulevat Harjasta Tievelhoon.</a:t>
            </a:r>
          </a:p>
          <a:p>
            <a:pPr lvl="1"/>
            <a:r>
              <a:rPr lang="fi-FI" dirty="0"/>
              <a:t>Tiedon polku jatkossa: HARJA-YHA-SOA-Tievelho 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173B601-3B71-69E8-1F0B-540C81BB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0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0116D5-FF37-6A76-31CA-49C9C2B07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Tulevaisuudessa yhteistyö syvenee ainakin seuraavissa tiedoissa</a:t>
            </a:r>
          </a:p>
        </p:txBody>
      </p:sp>
      <p:sp>
        <p:nvSpPr>
          <p:cNvPr id="3" name="Kaavion paikkamerkki 2">
            <a:extLst>
              <a:ext uri="{FF2B5EF4-FFF2-40B4-BE49-F238E27FC236}">
                <a16:creationId xmlns:a16="http://schemas.microsoft.com/office/drawing/2014/main" id="{C0AB2A1D-C4B9-3018-B3B2-BF4866F6322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/>
        <p:txBody>
          <a:bodyPr/>
          <a:lstStyle/>
          <a:p>
            <a:r>
              <a:rPr lang="fi-FI" dirty="0"/>
              <a:t>Toimenpiteet</a:t>
            </a:r>
          </a:p>
          <a:p>
            <a:pPr lvl="1"/>
            <a:r>
              <a:rPr lang="fi-FI" dirty="0"/>
              <a:t>Sorastus</a:t>
            </a:r>
          </a:p>
          <a:p>
            <a:pPr lvl="1"/>
            <a:r>
              <a:rPr lang="fi-FI" dirty="0"/>
              <a:t>Ojitus</a:t>
            </a:r>
          </a:p>
          <a:p>
            <a:pPr lvl="1"/>
            <a:r>
              <a:rPr lang="fi-FI" dirty="0"/>
              <a:t>Päällystys paikkaukset</a:t>
            </a:r>
          </a:p>
          <a:p>
            <a:pPr lvl="1"/>
            <a:r>
              <a:rPr lang="fi-FI" dirty="0"/>
              <a:t>Jne.</a:t>
            </a:r>
          </a:p>
          <a:p>
            <a:r>
              <a:rPr lang="fi-FI" dirty="0"/>
              <a:t>Lisäksi nykyisten tietojen parantamista ja mahdollisesti vanhojen siivoamista.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B097E50-8FAA-B1ED-2A1E-1402A1D4A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56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211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0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 kuulumiset</a:t>
            </a:r>
          </a:p>
          <a:p>
            <a:r>
              <a:rPr lang="fi-FI" dirty="0"/>
              <a:t>HARJA ja Tievelhon datan hyödyntäminen, Jani Lehenberg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604" y="42182"/>
            <a:ext cx="6218792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Ajankohtaiset kuulumiset (data)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92211"/>
            <a:ext cx="12192000" cy="6165790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i-FI" sz="4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4200" dirty="0"/>
              <a:t>Kevään PTM mittauksia lähdetään viemään järjestelmään</a:t>
            </a:r>
          </a:p>
          <a:p>
            <a:pPr lvl="2"/>
            <a:r>
              <a:rPr lang="fi-FI" sz="3800" dirty="0">
                <a:ea typeface="Calibri" panose="020F0502020204030204" pitchFamily="34" charset="0"/>
                <a:cs typeface="Calibri" panose="020F0502020204030204" pitchFamily="34" charset="0"/>
              </a:rPr>
              <a:t>Myös PTM inventointiohjelmat (muu urakka) viety järjestelmään</a:t>
            </a:r>
          </a:p>
          <a:p>
            <a:pPr lvl="2"/>
            <a:endParaRPr lang="fi-FI" sz="4200" dirty="0"/>
          </a:p>
          <a:p>
            <a:pPr lvl="2"/>
            <a:endParaRPr lang="fi-FI" sz="4200" dirty="0"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fi-FI" sz="4200" dirty="0">
                <a:ea typeface="Calibri" panose="020F0502020204030204" pitchFamily="34" charset="0"/>
                <a:cs typeface="Calibri" panose="020F0502020204030204" pitchFamily="34" charset="0"/>
              </a:rPr>
              <a:t>Liikennesaarekkeet-kohdeluokalle on tiedonsiirrot käynnissä ja lisäksi korjataan kohteita liikennesaareke-</a:t>
            </a:r>
            <a:r>
              <a:rPr lang="fi-FI" sz="4200" dirty="0" err="1">
                <a:ea typeface="Calibri" panose="020F0502020204030204" pitchFamily="34" charset="0"/>
                <a:cs typeface="Calibri" panose="020F0502020204030204" pitchFamily="34" charset="0"/>
              </a:rPr>
              <a:t>sijaintitarkenteelle</a:t>
            </a:r>
            <a:r>
              <a:rPr lang="fi-FI" sz="4200" dirty="0">
                <a:ea typeface="Calibri" panose="020F0502020204030204" pitchFamily="34" charset="0"/>
                <a:cs typeface="Calibri" panose="020F0502020204030204" pitchFamily="34" charset="0"/>
              </a:rPr>
              <a:t> eri kohdeluokista.</a:t>
            </a:r>
          </a:p>
          <a:p>
            <a:pPr marL="457200" lvl="1" indent="0">
              <a:buNone/>
            </a:pPr>
            <a:endParaRPr lang="fi-FI" sz="4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i-FI" sz="4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4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fi-FI" sz="4900" dirty="0">
                <a:ea typeface="Calibri" panose="020F0502020204030204" pitchFamily="34" charset="0"/>
                <a:cs typeface="Calibri" panose="020F0502020204030204" pitchFamily="34" charset="0"/>
              </a:rPr>
              <a:t>Tukiklinikka materiaaleissa lisää dataan liittyvää: </a:t>
            </a:r>
            <a:r>
              <a:rPr lang="fi-FI" sz="4900" dirty="0"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https://ohje.velho.vaylapilvi.fi/tievelho/koulutukset-ja-tilaisuudet/tievelhon-tietojen-yllapidon-tukiklinikka/</a:t>
            </a:r>
            <a:r>
              <a:rPr lang="fi-FI" sz="49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1" indent="0">
              <a:buNone/>
            </a:pPr>
            <a:endParaRPr lang="fi-FI" sz="20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90487B-394E-1377-C7C2-C3ACADD6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Ajankohtaiset kuulumiset (määrittely)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725824-F0A1-AE6E-AFC6-88634473A3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196412"/>
            <a:ext cx="12192000" cy="5443670"/>
          </a:xfrm>
        </p:spPr>
        <p:txBody>
          <a:bodyPr>
            <a:normAutofit/>
          </a:bodyPr>
          <a:lstStyle/>
          <a:p>
            <a:pPr lvl="1"/>
            <a:r>
              <a:rPr lang="fi-FI" b="0" i="0" dirty="0">
                <a:solidFill>
                  <a:srgbClr val="333333"/>
                </a:solidFill>
                <a:effectLst/>
                <a:latin typeface="-apple-system"/>
              </a:rPr>
              <a:t>Tiealueen poikkileikkaus kuvauksia, määritelmiä ja poikkileikkauskuvia lisätty ohjesivulle (erotusalueet, keskialueet ja liikennesaarekkeet): </a:t>
            </a:r>
            <a:r>
              <a:rPr lang="fi-FI" b="0" i="0" dirty="0">
                <a:solidFill>
                  <a:srgbClr val="333333"/>
                </a:solidFill>
                <a:effectLst/>
                <a:latin typeface="-apple-system"/>
                <a:hlinkClick r:id="rId2"/>
              </a:rPr>
              <a:t>https://ohje.velho.vaylapilvi.fi/tievelho/tietorakenne/ominaisuudet/tiealueen-poikkileikkaus/</a:t>
            </a:r>
            <a:r>
              <a:rPr lang="fi-FI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</a:p>
          <a:p>
            <a:pPr lvl="2"/>
            <a:r>
              <a:rPr lang="fi-FI" b="0" i="0" dirty="0">
                <a:solidFill>
                  <a:srgbClr val="333333"/>
                </a:solidFill>
                <a:effectLst/>
                <a:latin typeface="-apple-system"/>
              </a:rPr>
              <a:t>Määrittelyssä edetään seuraaviin tiealueen poikkileikkauksen kohdeluokkiin. Yksi tärkein päätettävä/määriteltävä asia on välialueeseen liittyvät keskeneräiset/epäselvät määritelmät, joihin on nyt saatu määrittelyt valmiiksi.</a:t>
            </a:r>
          </a:p>
          <a:p>
            <a:pPr lvl="2"/>
            <a:r>
              <a:rPr lang="fi-FI" b="0" i="0" dirty="0">
                <a:solidFill>
                  <a:srgbClr val="333333"/>
                </a:solidFill>
                <a:effectLst/>
                <a:latin typeface="-apple-system"/>
              </a:rPr>
              <a:t>Seuraavaksi tehdään ensimmäinen yksinkertainen versio Väylän Luonne –kohdeluokan ohjeistuksesta, joka on tiukasti sidonnainen tiealueen poikkileikkauksen määrittelyihin. Tietorakenteet tukemaan ohjeistusta myös työn alla.</a:t>
            </a:r>
          </a:p>
          <a:p>
            <a:pPr marL="457200" lvl="1" indent="0">
              <a:buNone/>
            </a:pPr>
            <a:endParaRPr lang="fi-FI" dirty="0">
              <a:latin typeface="-apple-system"/>
            </a:endParaRPr>
          </a:p>
          <a:p>
            <a:pPr lvl="1"/>
            <a:r>
              <a:rPr lang="fi-FI" dirty="0">
                <a:latin typeface="-apple-system"/>
              </a:rPr>
              <a:t>Kohdeluokkakohtaisten ohjeiden työstäminen aloitettu ja ensimmäiset kohdeluokat validointiin käyttäjille mahdollisimman pian.</a:t>
            </a:r>
          </a:p>
          <a:p>
            <a:pPr marL="457200" lvl="1" indent="0">
              <a:buNone/>
            </a:pPr>
            <a:endParaRPr lang="fi-FI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1600" dirty="0">
                <a:ea typeface="Calibri" panose="020F0502020204030204" pitchFamily="34" charset="0"/>
                <a:cs typeface="Calibri" panose="020F0502020204030204" pitchFamily="34" charset="0"/>
              </a:rPr>
              <a:t>Muutokset: </a:t>
            </a:r>
            <a:r>
              <a:rPr lang="fi-FI" sz="1600" dirty="0"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https://ohje.velho.vaylapilvi.fi/tievelho/tietorakenne/tietorakennemuutokset/</a:t>
            </a:r>
            <a:endParaRPr lang="fi-FI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BD4F1C7-BCC8-6C2B-609A-0465DCFA8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1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90487B-394E-1377-C7C2-C3ACADD6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Ajankohtaiset kuulumiset (käyttöliittymä)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725824-F0A1-AE6E-AFC6-88634473A3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924325"/>
            <a:ext cx="12192000" cy="5614587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Tiekohdehaun käyttöliittymän toiminnallisuuksissa ollut viime aikoina valitettavia bugeja joihin liittyvät korjaukset viety tuotantoon. Tunnistetut bugit alla:</a:t>
            </a:r>
          </a:p>
          <a:p>
            <a:pPr lvl="1"/>
            <a:r>
              <a:rPr lang="fi-FI" sz="1800" dirty="0"/>
              <a:t>Samalla sijainnilla olevista pistemäisistä kohteista vain yksi tullut näkyviin tiekohdehaussa</a:t>
            </a:r>
          </a:p>
          <a:p>
            <a:pPr lvl="1"/>
            <a:r>
              <a:rPr lang="fi-FI" sz="1800" dirty="0"/>
              <a:t>Lisärajauksissa (aluerajaukset) ollut haasteita tiekohdehaussa</a:t>
            </a:r>
          </a:p>
          <a:p>
            <a:pPr lvl="1"/>
            <a:r>
              <a:rPr lang="fi-FI" sz="1800" dirty="0"/>
              <a:t>OID haku kaatuu kun pituus tietoa ei ole saatavilla</a:t>
            </a:r>
          </a:p>
          <a:p>
            <a:pPr lvl="1"/>
            <a:r>
              <a:rPr lang="fi-FI" sz="1800" dirty="0"/>
              <a:t>Päällystetyyppi ei näy oikein tieosuushaussa</a:t>
            </a:r>
          </a:p>
          <a:p>
            <a:pPr lvl="1"/>
            <a:r>
              <a:rPr lang="fi-FI" sz="1800" dirty="0"/>
              <a:t>Tiekohdehaussa ei voi tehdä päivämäärä + ominaisuustietorajausyhdistelmiä, jos mukana aluerajauksia</a:t>
            </a:r>
          </a:p>
          <a:p>
            <a:pPr lvl="1"/>
            <a:r>
              <a:rPr lang="fi-FI" sz="1800" dirty="0">
                <a:solidFill>
                  <a:srgbClr val="FF0000"/>
                </a:solidFill>
              </a:rPr>
              <a:t>Osoitevälirajaus (ajoratarajaus tieosa kohdeluokan avulla) (ei toimi, odottaa korjausta)</a:t>
            </a:r>
          </a:p>
          <a:p>
            <a:pPr lvl="1"/>
            <a:r>
              <a:rPr lang="fi-FI" sz="1800" dirty="0">
                <a:solidFill>
                  <a:srgbClr val="FF0000"/>
                </a:solidFill>
              </a:rPr>
              <a:t>Lisärajaus hallinnollisella luokalla (ei toimi, odottaa korjausta)</a:t>
            </a:r>
          </a:p>
          <a:p>
            <a:pPr lvl="1"/>
            <a:r>
              <a:rPr lang="fi-FI" sz="1800" dirty="0">
                <a:solidFill>
                  <a:srgbClr val="FF0000"/>
                </a:solidFill>
              </a:rPr>
              <a:t>Pistemäiset kohteet ilman lisärajauksia tienumerorajauksilla eivät tule näkyviin tieosan viimeiseltä metriltä. (ei toimi, odottaa korjausta)</a:t>
            </a:r>
          </a:p>
          <a:p>
            <a:pPr marL="457200" lvl="1" indent="0">
              <a:buNone/>
            </a:pPr>
            <a:endParaRPr lang="fi-FI" sz="1800" dirty="0"/>
          </a:p>
          <a:p>
            <a:r>
              <a:rPr lang="fi-FI" dirty="0"/>
              <a:t>Tieosuushaun osalta dataan liittyvät haasteet liittyvät pääosin hakuihin, jotka sisältää maanteiden hoitourakkatietoja. Syy tieosuuhaku pohjautuu indeksointiin ja urakoiden indeksointi on raskasta.</a:t>
            </a:r>
          </a:p>
          <a:p>
            <a:pPr lvl="1"/>
            <a:r>
              <a:rPr lang="fi-FI" sz="1800" dirty="0"/>
              <a:t>Uusi kantahakuihin pohjautuva tieosuushaku tulossa pian tuotantoon.</a:t>
            </a:r>
          </a:p>
          <a:p>
            <a:endParaRPr lang="fi-FI" dirty="0"/>
          </a:p>
          <a:p>
            <a:r>
              <a:rPr lang="fi-FI" dirty="0"/>
              <a:t>Latauspalvelun vanha versio otetaan pois käytöstä 5.5.2025. Rajapintakäyttäjille viestitään tarkemmin sähköpostitse. </a:t>
            </a:r>
          </a:p>
          <a:p>
            <a:endParaRPr lang="fi-FI" sz="18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BD4F1C7-BCC8-6C2B-609A-0465DCFA8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754705-C0E3-89C3-B742-95AF97C4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818" y="188600"/>
            <a:ext cx="2470803" cy="754374"/>
          </a:xfrm>
        </p:spPr>
        <p:txBody>
          <a:bodyPr/>
          <a:lstStyle/>
          <a:p>
            <a:r>
              <a:rPr lang="fi-FI" dirty="0"/>
              <a:t>Muuta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3B715C8-681B-ADBE-35A8-F3B7578FBF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305" y="942973"/>
            <a:ext cx="11758410" cy="5560857"/>
          </a:xfrm>
        </p:spPr>
        <p:txBody>
          <a:bodyPr/>
          <a:lstStyle/>
          <a:p>
            <a:r>
              <a:rPr lang="fi-FI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Velho-viesti huhtikuu 2025 julkaistu: </a:t>
            </a:r>
            <a:r>
              <a:rPr lang="fi-FI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https://vayla.creamailer.fi/email/67aaf2e418e5e</a:t>
            </a:r>
            <a:r>
              <a:rPr lang="fi-FI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i-FI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3.6 viimeinen Tievelho-vartti ennen kesälomia. Elokuun 12 päivä jatkuu.</a:t>
            </a:r>
            <a:endParaRPr lang="fi-FI" sz="20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992824E-7F3C-383C-A7A1-B3572AD0B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F8F4CE5-8216-DC6D-6481-6DA2D07D4CC0}"/>
              </a:ext>
            </a:extLst>
          </p:cNvPr>
          <p:cNvSpPr txBox="1"/>
          <p:nvPr/>
        </p:nvSpPr>
        <p:spPr>
          <a:xfrm>
            <a:off x="363197" y="6134498"/>
            <a:ext cx="9887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https://ohje.velho.vaylapilvi.fi/tievelho/koulutukset-ja-tilaisuudet/tievelho-vartit/</a:t>
            </a:r>
            <a:r>
              <a:rPr lang="fi-FI" dirty="0"/>
              <a:t>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88AA7DC-1D38-56ED-085F-B5F515A4F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143" y="1837346"/>
            <a:ext cx="7276032" cy="407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9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1A0C6F-A31C-8334-209D-2C8ECB5D2C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Tievelhon tiedot Harjassa ja Harjan tiedot Tievelhossa</a:t>
            </a:r>
            <a:r>
              <a:rPr lang="en-FI" dirty="0"/>
              <a:t>	</a:t>
            </a:r>
            <a:endParaRPr lang="fi-FI" dirty="0"/>
          </a:p>
        </p:txBody>
      </p:sp>
      <p:pic>
        <p:nvPicPr>
          <p:cNvPr id="9" name="Picture Placeholder 8" descr="A picture containing sky, water, grass, outdoor&#10;&#10;Description automatically generated">
            <a:extLst>
              <a:ext uri="{FF2B5EF4-FFF2-40B4-BE49-F238E27FC236}">
                <a16:creationId xmlns:a16="http://schemas.microsoft.com/office/drawing/2014/main" id="{A48E2F0C-5AFD-7DD9-F71B-521E0F429BF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4" b="11974"/>
          <a:stretch>
            <a:fillRect/>
          </a:stretch>
        </p:blipFill>
        <p:spPr>
          <a:xfrm>
            <a:off x="6037263" y="0"/>
            <a:ext cx="6156325" cy="2633663"/>
          </a:xfrm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6F15A40-8AFB-9A13-3210-1A53D872FF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pic>
        <p:nvPicPr>
          <p:cNvPr id="15" name="Picture Placeholder 14" descr="A picture containing sky, outdoor, snow, nature&#10;&#10;Description automatically generated">
            <a:extLst>
              <a:ext uri="{FF2B5EF4-FFF2-40B4-BE49-F238E27FC236}">
                <a16:creationId xmlns:a16="http://schemas.microsoft.com/office/drawing/2014/main" id="{1F076A35-B0A9-477D-F84D-D3BFA98A985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1" b="5861"/>
          <a:stretch>
            <a:fillRect/>
          </a:stretch>
        </p:blipFill>
        <p:spPr/>
      </p:pic>
      <p:sp>
        <p:nvSpPr>
          <p:cNvPr id="5" name="Alaotsikko 4">
            <a:extLst>
              <a:ext uri="{FF2B5EF4-FFF2-40B4-BE49-F238E27FC236}">
                <a16:creationId xmlns:a16="http://schemas.microsoft.com/office/drawing/2014/main" id="{BAEDC307-54AD-C72C-7260-F0BB0C1FC8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Tievelho- vartti 22.4.2025</a:t>
            </a:r>
          </a:p>
        </p:txBody>
      </p:sp>
    </p:spTree>
    <p:extLst>
      <p:ext uri="{BB962C8B-B14F-4D97-AF65-F5344CB8AC3E}">
        <p14:creationId xmlns:p14="http://schemas.microsoft.com/office/powerpoint/2010/main" val="96091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3480EA-90C5-0F55-19EC-9DAA075C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Tievelhon tiedot Harjassa: Varusteet</a:t>
            </a:r>
          </a:p>
        </p:txBody>
      </p:sp>
      <p:sp>
        <p:nvSpPr>
          <p:cNvPr id="3" name="Kaavion paikkamerkki 2">
            <a:extLst>
              <a:ext uri="{FF2B5EF4-FFF2-40B4-BE49-F238E27FC236}">
                <a16:creationId xmlns:a16="http://schemas.microsoft.com/office/drawing/2014/main" id="{90FEEE4B-0E94-D805-B470-40CE20E18B2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/>
        <p:txBody>
          <a:bodyPr/>
          <a:lstStyle/>
          <a:p>
            <a:r>
              <a:rPr lang="fi-FI" dirty="0"/>
              <a:t>Hoitourakan uusimat, korjaamat, tarkastamat, puhdistamat ja poistamat laite ja varustetiedot näytetään Harjassa lähinnä laskutusvalmiuden ja urakan seuraamista varten(lähde </a:t>
            </a:r>
            <a:r>
              <a:rPr lang="fi-FI" dirty="0" err="1"/>
              <a:t>OID:n</a:t>
            </a:r>
            <a:r>
              <a:rPr lang="fi-FI" dirty="0"/>
              <a:t> avulla). </a:t>
            </a:r>
          </a:p>
          <a:p>
            <a:pPr lvl="1"/>
            <a:r>
              <a:rPr lang="fi-FI" dirty="0"/>
              <a:t>Harjassa näkyvät kohdeluokat: Rumpuputket, Luiskat, Aidat, Kaiteet, Reunapaalut, Puomit, sulkulaitteet ja pollarit, Viherkuviot, Kaivot, Erotusalueet, Portaat, Pylväät, Reunatuet, Tienvarsikalusteet ja Liikennemerkit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1F7239B-C90B-11C8-8305-ECF4074E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79DE73F-079A-0A8F-B6B3-72C57E7CF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80738"/>
            <a:ext cx="9863711" cy="277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2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3480EA-90C5-0F55-19EC-9DAA075C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Tievelhon tiedot Harjassa: Urakka-alueet</a:t>
            </a:r>
          </a:p>
        </p:txBody>
      </p:sp>
      <p:sp>
        <p:nvSpPr>
          <p:cNvPr id="3" name="Kaavion paikkamerkki 2">
            <a:extLst>
              <a:ext uri="{FF2B5EF4-FFF2-40B4-BE49-F238E27FC236}">
                <a16:creationId xmlns:a16="http://schemas.microsoft.com/office/drawing/2014/main" id="{90FEEE4B-0E94-D805-B470-40CE20E18B2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/>
        <p:txBody>
          <a:bodyPr/>
          <a:lstStyle/>
          <a:p>
            <a:r>
              <a:rPr lang="fi-FI" dirty="0"/>
              <a:t>Tievelhon Urakka-alueilla Harjassa määritellään kenelle kohdistuu Tieliikenneilmoitukset(toimenpide­pyyntö, tiedoksi ja kysely)</a:t>
            </a:r>
          </a:p>
          <a:p>
            <a:pPr lvl="1"/>
            <a:r>
              <a:rPr lang="fi-FI" dirty="0"/>
              <a:t>Harjan näkökulmasta tässä roolissa Hoito-, Valaistus- ja Paikkausurakoiden(VS ja PIR) sijainnit ovat tärkeimmät.</a:t>
            </a:r>
          </a:p>
          <a:p>
            <a:r>
              <a:rPr lang="fi-FI" dirty="0"/>
              <a:t>Tievelhon hoitoon liittyvää ohjeistusta:</a:t>
            </a:r>
          </a:p>
          <a:p>
            <a:pPr lvl="1"/>
            <a:r>
              <a:rPr lang="fi-FI" dirty="0"/>
              <a:t>https://ohje.velho.vaylapilvi.fi/tievelho/tietoprosessit/hoitoprosessi/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1F7239B-C90B-11C8-8305-ECF4074E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08993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492dc24b-f7ee-4c52-8521-8a00f1955f26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1403FF4DAA54CAF93AB773CA09A87" ma:contentTypeVersion="17" ma:contentTypeDescription="Create a new document." ma:contentTypeScope="" ma:versionID="48a35efa9c432721dfc4f70153c3bb23">
  <xsd:schema xmlns:xsd="http://www.w3.org/2001/XMLSchema" xmlns:xs="http://www.w3.org/2001/XMLSchema" xmlns:p="http://schemas.microsoft.com/office/2006/metadata/properties" xmlns:ns1="http://schemas.microsoft.com/sharepoint/v3" xmlns:ns3="492dc24b-f7ee-4c52-8521-8a00f1955f26" xmlns:ns4="3b1b636d-a69c-4b3b-88f1-43ddfd8f4d1b" targetNamespace="http://schemas.microsoft.com/office/2006/metadata/properties" ma:root="true" ma:fieldsID="b5c25683d79f39aeff56cd89b1f4441f" ns1:_="" ns3:_="" ns4:_="">
    <xsd:import namespace="http://schemas.microsoft.com/sharepoint/v3"/>
    <xsd:import namespace="492dc24b-f7ee-4c52-8521-8a00f1955f26"/>
    <xsd:import namespace="3b1b636d-a69c-4b3b-88f1-43ddfd8f4d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dc24b-f7ee-4c52-8521-8a00f1955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b636d-a69c-4b3b-88f1-43ddfd8f4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xml_kameleon>
  <ddecree/>
  <dlevelofprotection/>
  <dsecrecy/>
  <dconfidentiality/>
</xml_kameleon>
</file>

<file path=customXml/itemProps1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B50DE8AD-3B22-4F0B-9423-E6F4EC0C7837}">
  <ds:schemaRefs>
    <ds:schemaRef ds:uri="492dc24b-f7ee-4c52-8521-8a00f1955f26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3b1b636d-a69c-4b3b-88f1-43ddfd8f4d1b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1D0F685-F65A-456B-AC56-A588D9B1313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F0B9119-EEBF-4C0C-BC7C-F2AB167C3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2dc24b-f7ee-4c52-8521-8a00f1955f26"/>
    <ds:schemaRef ds:uri="3b1b636d-a69c-4b3b-88f1-43ddfd8f4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A8012199-8EC8-45B0-B8CE-C879495E452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34253</TotalTime>
  <Words>581</Words>
  <Application>Microsoft Office PowerPoint</Application>
  <PresentationFormat>Laajakuva</PresentationFormat>
  <Paragraphs>79</Paragraphs>
  <Slides>13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-apple-system</vt:lpstr>
      <vt:lpstr>Arial</vt:lpstr>
      <vt:lpstr>Calibri</vt:lpstr>
      <vt:lpstr>Exo 2</vt:lpstr>
      <vt:lpstr>Felbridge Pro</vt:lpstr>
      <vt:lpstr>Segoe UI</vt:lpstr>
      <vt:lpstr>Tahoma</vt:lpstr>
      <vt:lpstr>vayla</vt:lpstr>
      <vt:lpstr>Tievelhovartti (22.04.2025)</vt:lpstr>
      <vt:lpstr>Agenda</vt:lpstr>
      <vt:lpstr>Ajankohtaiset kuulumiset (data)</vt:lpstr>
      <vt:lpstr>Ajankohtaiset kuulumiset (määrittely)</vt:lpstr>
      <vt:lpstr>Ajankohtaiset kuulumiset (käyttöliittymä)</vt:lpstr>
      <vt:lpstr>Muuta</vt:lpstr>
      <vt:lpstr>Tievelhon tiedot Harjassa ja Harjan tiedot Tievelhossa </vt:lpstr>
      <vt:lpstr>Tievelhon tiedot Harjassa: Varusteet</vt:lpstr>
      <vt:lpstr>Tievelhon tiedot Harjassa: Urakka-alueet</vt:lpstr>
      <vt:lpstr>Harjan tietoa tulee Tievelhoon</vt:lpstr>
      <vt:lpstr>Tulevaisuudessa yhteistyö syvenee ainakin seuraavissa tiedoissa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1176</cp:revision>
  <dcterms:created xsi:type="dcterms:W3CDTF">2021-06-10T07:52:25Z</dcterms:created>
  <dcterms:modified xsi:type="dcterms:W3CDTF">2025-04-25T09:39:00Z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  <property fmtid="{D5CDD505-2E9C-101B-9397-08002B2CF9AE}" pid="41" name="ContentTypeId">
    <vt:lpwstr>0x010100CCA1403FF4DAA54CAF93AB773CA09A87</vt:lpwstr>
  </property>
</Properties>
</file>