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  <p:sldMasterId id="2147483648" r:id="rId7"/>
  </p:sldMasterIdLst>
  <p:notesMasterIdLst>
    <p:notesMasterId r:id="rId20"/>
  </p:notesMasterIdLst>
  <p:sldIdLst>
    <p:sldId id="256" r:id="rId8"/>
    <p:sldId id="315" r:id="rId9"/>
    <p:sldId id="307" r:id="rId10"/>
    <p:sldId id="322" r:id="rId11"/>
    <p:sldId id="327" r:id="rId12"/>
    <p:sldId id="326" r:id="rId13"/>
    <p:sldId id="263" r:id="rId14"/>
    <p:sldId id="328" r:id="rId15"/>
    <p:sldId id="329" r:id="rId16"/>
    <p:sldId id="330" r:id="rId17"/>
    <p:sldId id="331" r:id="rId18"/>
    <p:sldId id="332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14" autoAdjust="0"/>
    <p:restoredTop sz="94743" autoAdjust="0"/>
  </p:normalViewPr>
  <p:slideViewPr>
    <p:cSldViewPr snapToGrid="0">
      <p:cViewPr varScale="1">
        <p:scale>
          <a:sx n="60" d="100"/>
          <a:sy n="60" d="100"/>
        </p:scale>
        <p:origin x="64" y="4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10.4.2025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Näytä aivan ensimmäisenä, mistä nämä ohjeet ohjesivulta löytyvät. Myös API-tunnusten pyytäminen ja autentikointi. (Josefiina)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8C013-D6E9-4411-83DA-2FCE29B7D7D5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6114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Tiedon toimittamisen ja hakemisen yksinkertaistettu malli (”perustapaukset”) (Olli-Jussi)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8C013-D6E9-4411-83DA-2FCE29B7D7D5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9427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Josefiina esittelee. Kerro esimerkki siitä, kuinka hakupalvelu eroaa latauspalvelusta.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8C013-D6E9-4411-83DA-2FCE29B7D7D5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9141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Demotaan</a:t>
            </a:r>
            <a:r>
              <a:rPr lang="fi-FI" dirty="0"/>
              <a:t> hakupalvelun käyttö (Olli-Jussi).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8C013-D6E9-4411-83DA-2FCE29B7D7D5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4478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A68ED-6FA1-FBA0-1F06-7D2AD17A0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269E80-4022-7D70-9320-F004041FF1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2169A2-CF3F-0A2A-7006-C2C9D175A6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03E26-C248-7D5C-DDE8-7CDFBEB0B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8C013-D6E9-4411-83DA-2FCE29B7D7D5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889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sityksen loppudia">
            <a:extLst>
              <a:ext uri="{FF2B5EF4-FFF2-40B4-BE49-F238E27FC236}">
                <a16:creationId xmlns:a16="http://schemas.microsoft.com/office/drawing/2014/main" id="{8011D531-C477-E90E-BB81-1C49976BFE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827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3F1A5-0A11-A1AC-549A-C8E0CE50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9C8C4-0CFF-B72A-37AB-1454A0F45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43968-7933-FEBC-3220-C317D8E78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4621-0554-4806-ACF0-60E723DC3083}" type="datetimeFigureOut">
              <a:rPr lang="fi-FI" smtClean="0"/>
              <a:t>10.4.2025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7A48A-9FC8-7C9B-57F2-E89C6EAC1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6716A-FE5F-9CF5-0DDB-98E146FB7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1E54-C85C-49F6-A31C-45BBB53035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17876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12333-6E92-CF65-247B-2A148DD94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6A5CBD-4E93-A45A-A1E2-2045EDE81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4AC3A-CE06-87B0-FC14-1C0BF7896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4621-0554-4806-ACF0-60E723DC3083}" type="datetimeFigureOut">
              <a:rPr lang="fi-FI" smtClean="0"/>
              <a:t>10.4.2025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30907-F61D-4BE9-0C10-9C5BD393A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A93ED-7F6A-E626-B8F0-68AB75210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1E54-C85C-49F6-A31C-45BBB53035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6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  <p:sldLayoutId id="2147483751" r:id="rId4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49708E-9AD6-18A0-7F1E-8F1B5842D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2669A-E576-EF15-AA22-2E35EB784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85B0A-4574-2C16-174D-996DC0DC8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E4621-0554-4806-ACF0-60E723DC3083}" type="datetimeFigureOut">
              <a:rPr lang="fi-FI" smtClean="0"/>
              <a:t>10.4.2025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BD347-6D79-BF1A-347D-4C74A9479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91A6E-E32F-C5E6-9373-C7F79AC92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61E54-C85C-49F6-A31C-45BBB53035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50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hje.velho.vaylapilvi.fi/rajapinnat/uusi_tievelhon-rajapinna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iestotuki@vayla.f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ohje.velho.vaylapilvi.fi/tievelho/koulutukset-ja-tilaisuudet/tievelhon-tietojen-yllapidon-tukiklinikka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hje.velho.vaylapilvi.fi/rajapinnat/uusi_tievelhon-rajapinnat/" TargetMode="External"/><Relationship Id="rId2" Type="http://schemas.openxmlformats.org/officeDocument/2006/relationships/hyperlink" Target="https://ohje.velho.vaylapilvi.fi/tievelho/tietorakenne/ominaisuudet/tiealueen-poikkileikkaus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ohje.velho.vaylapilvi.fi/tievelho/tietorakenne/tietorakennemuutokset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ohje.velho.vaylapilvi.fi/tievelho/koulutukset-ja-tilaisuudet/tievelho-vartit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15590"/>
          <a:stretch>
            <a:fillRect/>
          </a:stretch>
        </p:blipFill>
        <p:spPr>
          <a:xfrm>
            <a:off x="0" y="0"/>
            <a:ext cx="12192000" cy="4720085"/>
          </a:xfrm>
        </p:spPr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91341" y="5393047"/>
            <a:ext cx="6568134" cy="621860"/>
          </a:xfrm>
        </p:spPr>
        <p:txBody>
          <a:bodyPr>
            <a:normAutofit/>
          </a:bodyPr>
          <a:lstStyle/>
          <a:p>
            <a:r>
              <a:rPr lang="fi-FI" sz="3600" dirty="0"/>
              <a:t>Tievelhovartti </a:t>
            </a:r>
            <a:r>
              <a:rPr lang="fi-FI" sz="3100" dirty="0"/>
              <a:t>(08.04.2025)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Ilkka Aaltonen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08.04.2025</a:t>
            </a:r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6AE8D-9D13-DB39-7BFD-11EF2C19D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Ohjesivun sisältö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AE8E6-874D-2A55-9BF1-1B4B5F5BA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Rajapintaohjeistus: </a:t>
            </a:r>
            <a:r>
              <a:rPr lang="fi-FI" dirty="0">
                <a:hlinkClick r:id="rId3"/>
              </a:rPr>
              <a:t>https://ohje.velho.vaylapilvi.fi/rajapinnat/uusi_tievelhon-rajapinnat/</a:t>
            </a:r>
            <a:r>
              <a:rPr lang="fi-FI" dirty="0"/>
              <a:t> </a:t>
            </a:r>
          </a:p>
          <a:p>
            <a:r>
              <a:rPr lang="fi-FI" dirty="0"/>
              <a:t>Tietorakenne, rekisterit, tietokokonaisuudet, kohdeluokat ja temporaalisuus</a:t>
            </a:r>
          </a:p>
          <a:p>
            <a:r>
              <a:rPr lang="fi-FI" dirty="0"/>
              <a:t>Yleiskuvaus rajapintapalveluista</a:t>
            </a:r>
          </a:p>
          <a:p>
            <a:pPr lvl="1"/>
            <a:r>
              <a:rPr lang="fi-FI" dirty="0"/>
              <a:t>Kertoo lyhyesti, millaiseen käyttötarkoitukseen palvelu soveltuu</a:t>
            </a:r>
          </a:p>
          <a:p>
            <a:r>
              <a:rPr lang="fi-FI" dirty="0"/>
              <a:t>Rajapintojen käyttö</a:t>
            </a:r>
          </a:p>
          <a:p>
            <a:pPr lvl="1"/>
            <a:r>
              <a:rPr lang="fi-FI" dirty="0"/>
              <a:t>Kertoo tarkemmin, kuinka rajapintoja käytetään</a:t>
            </a:r>
          </a:p>
          <a:p>
            <a:pPr lvl="2"/>
            <a:r>
              <a:rPr lang="fi-FI" dirty="0"/>
              <a:t>Sisältää esimerkkejä</a:t>
            </a:r>
          </a:p>
          <a:p>
            <a:pPr lvl="1"/>
            <a:r>
              <a:rPr lang="fi-FI" dirty="0"/>
              <a:t>Tietojen hakeminen, toimittaminen (muokkaaminen) ja validointi</a:t>
            </a:r>
          </a:p>
          <a:p>
            <a:pPr lvl="1"/>
            <a:endParaRPr lang="fi-FI" dirty="0"/>
          </a:p>
          <a:p>
            <a:r>
              <a:rPr lang="fi-FI" dirty="0"/>
              <a:t>Sivulla viittaukset teknisiin dokumentaatioihin ja </a:t>
            </a:r>
            <a:r>
              <a:rPr lang="fi-FI" dirty="0" err="1"/>
              <a:t>Swaggeriin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1836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DE8E4-9415-9438-B850-F674FE971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Esimerkkitapauksia tiedon hakemisesta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2429C-A890-3F87-5E16-5C8A703E9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Halutaan tieto voimassa olevista reunapaaluista tieosuudella 12/207-218</a:t>
            </a:r>
          </a:p>
          <a:p>
            <a:pPr lvl="1"/>
            <a:r>
              <a:rPr lang="fi-FI" dirty="0"/>
              <a:t>Varusterekisterin rajapinta</a:t>
            </a:r>
          </a:p>
          <a:p>
            <a:pPr lvl="1"/>
            <a:r>
              <a:rPr lang="fi-FI" dirty="0"/>
              <a:t>Latauspalvelu</a:t>
            </a:r>
          </a:p>
          <a:p>
            <a:pPr lvl="1"/>
            <a:r>
              <a:rPr lang="fi-FI" b="1" dirty="0"/>
              <a:t>Hakupalvelu</a:t>
            </a:r>
          </a:p>
          <a:p>
            <a:r>
              <a:rPr lang="fi-FI" dirty="0"/>
              <a:t>Halutaan tieto viimeisimmistä päällystevauriokartoituksista POS </a:t>
            </a:r>
            <a:r>
              <a:rPr lang="fi-FI" dirty="0" err="1"/>
              <a:t>Elyn</a:t>
            </a:r>
            <a:r>
              <a:rPr lang="fi-FI" dirty="0"/>
              <a:t> alueella</a:t>
            </a:r>
          </a:p>
          <a:p>
            <a:pPr lvl="1"/>
            <a:r>
              <a:rPr lang="fi-FI" dirty="0"/>
              <a:t>Mittausrekisterin rajapinta</a:t>
            </a:r>
          </a:p>
          <a:p>
            <a:pPr lvl="1"/>
            <a:r>
              <a:rPr lang="fi-FI" b="1" dirty="0"/>
              <a:t>Latauspalvelu</a:t>
            </a:r>
          </a:p>
          <a:p>
            <a:pPr lvl="1"/>
            <a:r>
              <a:rPr lang="fi-FI" dirty="0"/>
              <a:t>Hakupalvelu</a:t>
            </a:r>
          </a:p>
          <a:p>
            <a:r>
              <a:rPr lang="fi-FI" dirty="0"/>
              <a:t>Halutaan tieto kaikista sidotuista päällysrakenteista tieosalla 15/1, myös historioituneet</a:t>
            </a:r>
          </a:p>
          <a:p>
            <a:pPr lvl="1"/>
            <a:r>
              <a:rPr lang="fi-FI" b="1" dirty="0"/>
              <a:t>Rakennerekisterin rajapinta</a:t>
            </a:r>
          </a:p>
        </p:txBody>
      </p:sp>
    </p:spTree>
    <p:extLst>
      <p:ext uri="{BB962C8B-B14F-4D97-AF65-F5344CB8AC3E}">
        <p14:creationId xmlns:p14="http://schemas.microsoft.com/office/powerpoint/2010/main" val="1033777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3E008-5916-7A95-56BD-D8649BAA6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F15C9-02EA-2209-AEA1-29BDE0595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Kysymykset ja kehittämisideat: </a:t>
            </a:r>
            <a:r>
              <a:rPr lang="fi-FI" dirty="0">
                <a:hlinkClick r:id="rId3"/>
              </a:rPr>
              <a:t>tiestotuki@vayla.fi</a:t>
            </a:r>
            <a:endParaRPr lang="fi-FI" dirty="0"/>
          </a:p>
          <a:p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220174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B2A925E6-9935-B05B-DF95-809EF546AF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1" b="8681"/>
          <a:stretch>
            <a:fillRect/>
          </a:stretch>
        </p:blipFill>
        <p:spPr/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9A520147-F4BD-A64F-12FA-A8FBD6F4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Agenda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7C7D44AF-CA13-B13B-12E3-5091AF578A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Ajankohtaiset kuulumiset</a:t>
            </a:r>
          </a:p>
          <a:p>
            <a:r>
              <a:rPr lang="fi-FI" dirty="0"/>
              <a:t>Tievelhon rajapintakuvaukset, Josefiina ja Olli-Jussi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ADA76D-61D3-7B0C-1C92-1712D18A541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21425"/>
            <a:ext cx="2476500" cy="365125"/>
          </a:xfrm>
        </p:spPr>
        <p:txBody>
          <a:bodyPr/>
          <a:lstStyle/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061F8A-7F47-BDDC-1BE5-E4EB05925F8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21425"/>
            <a:ext cx="1651000" cy="365125"/>
          </a:xfrm>
        </p:spPr>
        <p:txBody>
          <a:bodyPr/>
          <a:lstStyle/>
          <a:p>
            <a:r>
              <a:rPr lang="fi-FI"/>
              <a:t>10.6.2021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7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6D4C5-C1A1-451C-9D75-E35FED2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6604" y="42182"/>
            <a:ext cx="6218792" cy="393569"/>
          </a:xfrm>
        </p:spPr>
        <p:txBody>
          <a:bodyPr>
            <a:normAutofit fontScale="90000"/>
          </a:bodyPr>
          <a:lstStyle/>
          <a:p>
            <a:pPr algn="l"/>
            <a:r>
              <a:rPr lang="fi-FI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Ajankohtaiset kuulumiset (data)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9AACDF-3AAD-4B63-8455-3A91155F0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692211"/>
            <a:ext cx="12192000" cy="6165790"/>
          </a:xfrm>
        </p:spPr>
        <p:txBody>
          <a:bodyPr>
            <a:normAutofit fontScale="40000" lnSpcReduction="20000"/>
          </a:bodyPr>
          <a:lstStyle/>
          <a:p>
            <a:pPr marL="457200" lvl="1" indent="0">
              <a:buNone/>
            </a:pP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endParaRPr lang="fi-FI" sz="45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i-FI" sz="4200" dirty="0"/>
              <a:t>Ladottavien pintarakenteiden pinta-alat on täydennetty siltä osin kuin mahdollista Velhoon </a:t>
            </a:r>
          </a:p>
          <a:p>
            <a:pPr lvl="2"/>
            <a:r>
              <a:rPr lang="fi-FI" sz="4200" dirty="0" err="1"/>
              <a:t>ELYjen</a:t>
            </a:r>
            <a:r>
              <a:rPr lang="fi-FI" sz="4200" dirty="0"/>
              <a:t> tiestötietovastaaville toimitettu listat kohteista joilla puolitieto (vaatii sijainnin osalta tarkennuksia)</a:t>
            </a:r>
          </a:p>
          <a:p>
            <a:pPr lvl="2"/>
            <a:r>
              <a:rPr lang="fi-FI" sz="4200" dirty="0">
                <a:ea typeface="Calibri" panose="020F0502020204030204" pitchFamily="34" charset="0"/>
                <a:cs typeface="Calibri" panose="020F0502020204030204" pitchFamily="34" charset="0"/>
              </a:rPr>
              <a:t>Ladottaville pintarakenteille viety pinta-alatieto (16352/19033)</a:t>
            </a:r>
          </a:p>
          <a:p>
            <a:pPr lvl="2"/>
            <a:r>
              <a:rPr lang="fi-FI" sz="4200" dirty="0">
                <a:ea typeface="Calibri" panose="020F0502020204030204" pitchFamily="34" charset="0"/>
                <a:cs typeface="Calibri" panose="020F0502020204030204" pitchFamily="34" charset="0"/>
              </a:rPr>
              <a:t>Pinta-alat löytyvät hoidon kilpailutusraportilta 2.18 kivetyt alueet</a:t>
            </a:r>
          </a:p>
          <a:p>
            <a:pPr lvl="2"/>
            <a:endParaRPr lang="fi-FI" sz="4200" dirty="0"/>
          </a:p>
          <a:p>
            <a:pPr lvl="2"/>
            <a:endParaRPr lang="fi-FI" sz="4200" dirty="0"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fi-FI" sz="4200" dirty="0">
                <a:ea typeface="Calibri" panose="020F0502020204030204" pitchFamily="34" charset="0"/>
                <a:cs typeface="Calibri" panose="020F0502020204030204" pitchFamily="34" charset="0"/>
              </a:rPr>
              <a:t>Rajoitukset ja päätökset: Erikoiskuljetusreitit</a:t>
            </a:r>
          </a:p>
          <a:p>
            <a:pPr lvl="2"/>
            <a:r>
              <a:rPr lang="fi-FI" sz="4200" dirty="0">
                <a:ea typeface="Calibri" panose="020F0502020204030204" pitchFamily="34" charset="0"/>
                <a:cs typeface="Calibri" panose="020F0502020204030204" pitchFamily="34" charset="0"/>
              </a:rPr>
              <a:t>Lisätiedot kentästä poistettu sopimustiedot erl03 </a:t>
            </a:r>
            <a:r>
              <a:rPr lang="fi-FI" sz="4200" dirty="0" err="1">
                <a:ea typeface="Calibri" panose="020F0502020204030204" pitchFamily="34" charset="0"/>
                <a:cs typeface="Calibri" panose="020F0502020204030204" pitchFamily="34" charset="0"/>
              </a:rPr>
              <a:t>Fingrid</a:t>
            </a:r>
            <a:r>
              <a:rPr lang="fi-FI" sz="4200" dirty="0">
                <a:ea typeface="Calibri" panose="020F0502020204030204" pitchFamily="34" charset="0"/>
                <a:cs typeface="Calibri" panose="020F0502020204030204" pitchFamily="34" charset="0"/>
              </a:rPr>
              <a:t> (näkyy vielä tietorakenteissa)</a:t>
            </a:r>
          </a:p>
          <a:p>
            <a:pPr lvl="2"/>
            <a:r>
              <a:rPr lang="fi-FI" sz="4200" dirty="0">
                <a:ea typeface="Calibri" panose="020F0502020204030204" pitchFamily="34" charset="0"/>
                <a:cs typeface="Calibri" panose="020F0502020204030204" pitchFamily="34" charset="0"/>
              </a:rPr>
              <a:t>Poistettu myös </a:t>
            </a:r>
            <a:r>
              <a:rPr lang="fi-FI" sz="4200" dirty="0" err="1">
                <a:ea typeface="Calibri" panose="020F0502020204030204" pitchFamily="34" charset="0"/>
                <a:cs typeface="Calibri" panose="020F0502020204030204" pitchFamily="34" charset="0"/>
              </a:rPr>
              <a:t>VäyläMapista</a:t>
            </a:r>
            <a:endParaRPr lang="fi-FI" sz="4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fi-FI" sz="4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45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i-FI" sz="4500" dirty="0">
                <a:ea typeface="Calibri" panose="020F0502020204030204" pitchFamily="34" charset="0"/>
                <a:cs typeface="Calibri" panose="020F0502020204030204" pitchFamily="34" charset="0"/>
              </a:rPr>
              <a:t>Inventointi ohjelmat (muu urakka)</a:t>
            </a:r>
          </a:p>
          <a:p>
            <a:pPr lvl="2"/>
            <a:r>
              <a:rPr lang="fi-FI" sz="4100" dirty="0">
                <a:ea typeface="Calibri" panose="020F0502020204030204" pitchFamily="34" charset="0"/>
                <a:cs typeface="Calibri" panose="020F0502020204030204" pitchFamily="34" charset="0"/>
              </a:rPr>
              <a:t>Pyritään viemään inventointiohjelmat mahdollisimman aikaisessa vaiheessa Tievelhoon, jotta läpinäkyvyys tekemiseen mahdollistuu.</a:t>
            </a:r>
          </a:p>
          <a:p>
            <a:pPr lvl="2"/>
            <a:r>
              <a:rPr lang="fi-FI" sz="4100" dirty="0">
                <a:ea typeface="Calibri" panose="020F0502020204030204" pitchFamily="34" charset="0"/>
                <a:cs typeface="Calibri" panose="020F0502020204030204" pitchFamily="34" charset="0"/>
              </a:rPr>
              <a:t>Analytiikassa kehitteillä raportti inventointien suunnittelun/ohjelmoinnin tueksi, jossa hyödynnetään Tievelhon inventointiohjelmiin liittyviä metatietoja ja sijainteja</a:t>
            </a:r>
          </a:p>
          <a:p>
            <a:pPr lvl="1"/>
            <a:endParaRPr lang="fi-FI" sz="45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45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fi-FI" sz="4900" dirty="0">
                <a:ea typeface="Calibri" panose="020F0502020204030204" pitchFamily="34" charset="0"/>
                <a:cs typeface="Calibri" panose="020F0502020204030204" pitchFamily="34" charset="0"/>
              </a:rPr>
              <a:t>Tukiklinikka materiaaleissa lisää dataan liittyvää: </a:t>
            </a:r>
            <a:r>
              <a:rPr lang="fi-FI" sz="4900" dirty="0"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https://ohje.velho.vaylapilvi.fi/tievelho/koulutukset-ja-tilaisuudet/tievelhon-tietojen-yllapidon-tukiklinikka/</a:t>
            </a:r>
            <a:r>
              <a:rPr lang="fi-FI" sz="4900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1" indent="0">
              <a:buNone/>
            </a:pPr>
            <a:endParaRPr lang="fi-FI" sz="2000" b="1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A088F4-BA4E-446E-A519-333A0B57B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69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90487B-394E-1377-C7C2-C3ACADD60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Ajankohtaiset kuulumiset (määrittely)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3725824-F0A1-AE6E-AFC6-88634473A3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196412"/>
            <a:ext cx="12192000" cy="5443670"/>
          </a:xfrm>
        </p:spPr>
        <p:txBody>
          <a:bodyPr>
            <a:normAutofit lnSpcReduction="10000"/>
          </a:bodyPr>
          <a:lstStyle/>
          <a:p>
            <a:pPr lvl="1"/>
            <a:r>
              <a:rPr lang="fi-FI" b="0" i="0" dirty="0">
                <a:solidFill>
                  <a:srgbClr val="333333"/>
                </a:solidFill>
                <a:effectLst/>
                <a:latin typeface="-apple-system"/>
              </a:rPr>
              <a:t>Tiealueen poikkileikkaus kuvauksia, määritelmiä ja poikkileikkauskuvia lisätty ohjesivulle (erotusalueet, keskialueet ja liikennesaarekkeet): </a:t>
            </a:r>
            <a:r>
              <a:rPr lang="fi-FI" b="0" i="0" dirty="0">
                <a:solidFill>
                  <a:srgbClr val="333333"/>
                </a:solidFill>
                <a:effectLst/>
                <a:latin typeface="-apple-system"/>
                <a:hlinkClick r:id="rId2"/>
              </a:rPr>
              <a:t>https://ohje.velho.vaylapilvi.fi/tievelho/tietorakenne/ominaisuudet/tiealueen-poikkileikkaus/</a:t>
            </a:r>
            <a:r>
              <a:rPr lang="fi-FI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</a:p>
          <a:p>
            <a:pPr lvl="2"/>
            <a:r>
              <a:rPr lang="fi-FI" b="0" i="0" dirty="0">
                <a:solidFill>
                  <a:srgbClr val="333333"/>
                </a:solidFill>
                <a:effectLst/>
                <a:latin typeface="-apple-system"/>
              </a:rPr>
              <a:t>Määrittelyssä edetään seuraaviin tiealueen poikkileikkauksen kohdeluokkiin. Yksi tärkein päätettävä/määriteltävä asia on välialueeseen liittyvät keskeneräiset/epäselvät määritelmät esimerkiksi leveyksien hallinta.</a:t>
            </a:r>
          </a:p>
          <a:p>
            <a:pPr lvl="2"/>
            <a:endParaRPr lang="fi-FI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 lvl="1"/>
            <a:r>
              <a:rPr lang="fi-FI" dirty="0">
                <a:solidFill>
                  <a:srgbClr val="333333"/>
                </a:solidFill>
                <a:latin typeface="-apple-system"/>
              </a:rPr>
              <a:t>Tievelhon rajapintaohjeistukset päivitetty: </a:t>
            </a:r>
            <a:r>
              <a:rPr lang="fi-FI" dirty="0">
                <a:solidFill>
                  <a:srgbClr val="FF0000"/>
                </a:solidFill>
                <a:latin typeface="-apple-system"/>
                <a:hlinkClick r:id="rId3"/>
              </a:rPr>
              <a:t>https://ohje.velho.vaylapilvi.fi/rajapinnat/uusi_tievelhon-rajapinnat/</a:t>
            </a:r>
            <a:r>
              <a:rPr lang="fi-FI" dirty="0">
                <a:latin typeface="-apple-system"/>
              </a:rPr>
              <a:t>. Tarkempi esittely Tievelho vartin teemaosiossa tänään.</a:t>
            </a:r>
          </a:p>
          <a:p>
            <a:pPr lvl="1"/>
            <a:endParaRPr lang="fi-FI" dirty="0">
              <a:latin typeface="-apple-system"/>
            </a:endParaRPr>
          </a:p>
          <a:p>
            <a:pPr lvl="1"/>
            <a:r>
              <a:rPr lang="fi-FI" dirty="0">
                <a:latin typeface="-apple-system"/>
              </a:rPr>
              <a:t>Kohdeluokkakohtaisten ohjeiden työstäminen aloitettu ja ensimmäiset kohdeluokat validointiin käyttäjille mahdollisimman pian.</a:t>
            </a:r>
          </a:p>
          <a:p>
            <a:pPr marL="457200" lvl="1" indent="0">
              <a:buNone/>
            </a:pPr>
            <a:endParaRPr lang="fi-FI" sz="2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i-FI" sz="1600" dirty="0">
                <a:ea typeface="Calibri" panose="020F0502020204030204" pitchFamily="34" charset="0"/>
                <a:cs typeface="Calibri" panose="020F0502020204030204" pitchFamily="34" charset="0"/>
              </a:rPr>
              <a:t>Muutokset: </a:t>
            </a:r>
            <a:r>
              <a:rPr lang="fi-FI" sz="1600" dirty="0"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https://ohje.velho.vaylapilvi.fi/tievelho/tietorakenne/tietorakennemuutokset/</a:t>
            </a:r>
            <a:endParaRPr lang="fi-FI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BD4F1C7-BCC8-6C2B-609A-0465DCFA8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11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90487B-394E-1377-C7C2-C3ACADD60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Ajankohtaiset kuulumiset (käyttöliittymä)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3725824-F0A1-AE6E-AFC6-88634473A3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243413"/>
            <a:ext cx="12192000" cy="5614587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Käyttöliittymän toiminnallisuuksissa ollut viime aikoina valitettavia bugeja joihin tulossa korjaukset tällä viikolla testattavissa. Tunnistetut bugit alla:</a:t>
            </a:r>
          </a:p>
          <a:p>
            <a:pPr lvl="1"/>
            <a:r>
              <a:rPr lang="fi-FI" sz="1800" dirty="0"/>
              <a:t>Samalla sijainnilla olevista pistemäisistä kohteista vain yksi tullut näkyviin tiekohdehaussa</a:t>
            </a:r>
          </a:p>
          <a:p>
            <a:pPr lvl="1"/>
            <a:r>
              <a:rPr lang="fi-FI" sz="1800" dirty="0"/>
              <a:t>Lisärajauksissa (aluerajaukset) ollut haasteita tiekohdehaussa</a:t>
            </a:r>
          </a:p>
          <a:p>
            <a:pPr lvl="1"/>
            <a:r>
              <a:rPr lang="fi-FI" sz="1800" dirty="0"/>
              <a:t>OID haku kaatuu kun pituus tietoa ei ole saatavilla</a:t>
            </a:r>
          </a:p>
          <a:p>
            <a:pPr lvl="1"/>
            <a:r>
              <a:rPr lang="fi-FI" sz="1800" dirty="0"/>
              <a:t>Päällystetyyppi ei näy oikein tieosuushaussa</a:t>
            </a:r>
          </a:p>
          <a:p>
            <a:pPr lvl="1"/>
            <a:r>
              <a:rPr lang="fi-FI" sz="1800" dirty="0"/>
              <a:t>Tiekohdehaussa ei voi tehdä päivämäärä + ominaisuustietorajausyhdistelmiä, jos mukana aluerajauksia</a:t>
            </a:r>
          </a:p>
          <a:p>
            <a:pPr lvl="1"/>
            <a:r>
              <a:rPr lang="fi-FI" sz="1800" dirty="0"/>
              <a:t>Osoitevälirajaus (ajoratarajaus) ei toimi oikein</a:t>
            </a:r>
          </a:p>
          <a:p>
            <a:pPr lvl="1"/>
            <a:endParaRPr lang="fi-FI" sz="1800" dirty="0"/>
          </a:p>
          <a:p>
            <a:r>
              <a:rPr lang="fi-FI" dirty="0"/>
              <a:t>Kaikki yllä mainitut bugit korjaantuu seuraavassa tuotantoon viennissä.</a:t>
            </a:r>
          </a:p>
          <a:p>
            <a:pPr lvl="1"/>
            <a:endParaRPr lang="fi-FI" sz="1800" dirty="0"/>
          </a:p>
          <a:p>
            <a:r>
              <a:rPr lang="fi-FI" dirty="0"/>
              <a:t>Tieosuushaun osalta dataan liittyvät haasteet liittyvät pääosin hakuihin, jotka sisältää maanteiden hoitourakkatietoja. SYY tieosuuhaku pohjautuu indeksointiin ja urakoiden indeksointi on raskasta.</a:t>
            </a:r>
          </a:p>
          <a:p>
            <a:endParaRPr lang="fi-FI" dirty="0"/>
          </a:p>
          <a:p>
            <a:r>
              <a:rPr lang="fi-FI" dirty="0"/>
              <a:t>Latauspalvelun vanha versio otetaan pois käytöstä 5.5.2025. Rajapintakäyttäjille viestitään tarkemmin sähköpostitse. </a:t>
            </a:r>
          </a:p>
          <a:p>
            <a:endParaRPr lang="fi-FI" sz="18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BD4F1C7-BCC8-6C2B-609A-0465DCFA8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77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754705-C0E3-89C3-B742-95AF97C4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818" y="188600"/>
            <a:ext cx="2470803" cy="754374"/>
          </a:xfrm>
        </p:spPr>
        <p:txBody>
          <a:bodyPr/>
          <a:lstStyle/>
          <a:p>
            <a:r>
              <a:rPr lang="fi-FI" dirty="0"/>
              <a:t>Muuta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3B715C8-681B-ADBE-35A8-F3B7578FBF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305" y="942973"/>
            <a:ext cx="11758410" cy="5560857"/>
          </a:xfrm>
        </p:spPr>
        <p:txBody>
          <a:bodyPr/>
          <a:lstStyle/>
          <a:p>
            <a:r>
              <a:rPr lang="fi-FI" sz="2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Tievelho-vartin teemaosiot täydentynyt ohjesivuille.</a:t>
            </a:r>
          </a:p>
          <a:p>
            <a:r>
              <a:rPr lang="fi-FI" sz="20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3.6 viimeinen Tievelho-vartti ennen kesälomia. Elokuun 12 </a:t>
            </a:r>
            <a:r>
              <a:rPr lang="fi-FI" sz="2000" kern="1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päivä jatkuu.</a:t>
            </a:r>
            <a:endParaRPr lang="fi-FI" sz="20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992824E-7F3C-383C-A7A1-B3572AD0B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6</a:t>
            </a:fld>
            <a:endParaRPr lang="en-US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AF8F4CE5-8216-DC6D-6481-6DA2D07D4CC0}"/>
              </a:ext>
            </a:extLst>
          </p:cNvPr>
          <p:cNvSpPr txBox="1"/>
          <p:nvPr/>
        </p:nvSpPr>
        <p:spPr>
          <a:xfrm>
            <a:off x="363197" y="6134498"/>
            <a:ext cx="98871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2"/>
              </a:rPr>
              <a:t>https://ohje.velho.vaylapilvi.fi/tievelho/koulutukset-ja-tilaisuudet/tievelho-vartit/</a:t>
            </a:r>
            <a:r>
              <a:rPr lang="fi-FI" dirty="0"/>
              <a:t>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88AA7DC-1D38-56ED-085F-B5F515A4F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143" y="1837346"/>
            <a:ext cx="7276032" cy="407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98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02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F1327-44C2-6D3A-D9D6-32354BAF67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Tievelhon rajapintojen käyttö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E1A14-1298-C54B-2CF0-CC81A6D7EB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Tievelho-vartti 8.4.2025</a:t>
            </a:r>
          </a:p>
        </p:txBody>
      </p:sp>
    </p:spTree>
    <p:extLst>
      <p:ext uri="{BB962C8B-B14F-4D97-AF65-F5344CB8AC3E}">
        <p14:creationId xmlns:p14="http://schemas.microsoft.com/office/powerpoint/2010/main" val="4007074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634BF-537C-7973-1780-18142B757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Tiedon toimittaminen ja hakeminen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023575-D2C5-5BE1-4D35-9CDB3C0389E4}"/>
              </a:ext>
            </a:extLst>
          </p:cNvPr>
          <p:cNvSpPr/>
          <p:nvPr/>
        </p:nvSpPr>
        <p:spPr>
          <a:xfrm>
            <a:off x="5299075" y="1746250"/>
            <a:ext cx="1447800" cy="45148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Velho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5C70AE3-4CE4-2B1B-F911-1AFBCDA88A8B}"/>
              </a:ext>
            </a:extLst>
          </p:cNvPr>
          <p:cNvSpPr/>
          <p:nvPr/>
        </p:nvSpPr>
        <p:spPr>
          <a:xfrm>
            <a:off x="2778125" y="2962274"/>
            <a:ext cx="1524000" cy="75882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Operointi- palvelu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3991788-2659-03B5-1A0B-BA9EF3D7E557}"/>
              </a:ext>
            </a:extLst>
          </p:cNvPr>
          <p:cNvSpPr/>
          <p:nvPr/>
        </p:nvSpPr>
        <p:spPr>
          <a:xfrm>
            <a:off x="4500563" y="3101975"/>
            <a:ext cx="585787" cy="40719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F8C92D0-D2BC-5FAE-E4AA-837DC1C61525}"/>
              </a:ext>
            </a:extLst>
          </p:cNvPr>
          <p:cNvSpPr/>
          <p:nvPr/>
        </p:nvSpPr>
        <p:spPr>
          <a:xfrm>
            <a:off x="4492626" y="4745037"/>
            <a:ext cx="585787" cy="40719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8DB33E6-86A9-7868-218A-057CB8271E6D}"/>
              </a:ext>
            </a:extLst>
          </p:cNvPr>
          <p:cNvSpPr/>
          <p:nvPr/>
        </p:nvSpPr>
        <p:spPr>
          <a:xfrm>
            <a:off x="698500" y="4140200"/>
            <a:ext cx="3600450" cy="15875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/>
              <a:t>Rajapinnat: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Rest</a:t>
            </a:r>
            <a:r>
              <a:rPr lang="fi-FI" dirty="0"/>
              <a:t>-API rekisterirajapinnat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Lähetyspalvelu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i="1" dirty="0"/>
              <a:t>Metatietopalvelu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AC55B65-1695-E337-9913-4FD305EF4EF7}"/>
              </a:ext>
            </a:extLst>
          </p:cNvPr>
          <p:cNvSpPr/>
          <p:nvPr/>
        </p:nvSpPr>
        <p:spPr>
          <a:xfrm>
            <a:off x="7773986" y="4214812"/>
            <a:ext cx="3535363" cy="20907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/>
              <a:t>Rajapinnat: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REST-API rekisterirajapinnat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Hakupalvelu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Latauspalvelu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i="1" dirty="0"/>
              <a:t>Metatietopalvelu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DFD1F08-F201-4493-08E0-15395EA8D4FC}"/>
              </a:ext>
            </a:extLst>
          </p:cNvPr>
          <p:cNvSpPr/>
          <p:nvPr/>
        </p:nvSpPr>
        <p:spPr>
          <a:xfrm>
            <a:off x="7807324" y="1841103"/>
            <a:ext cx="3502025" cy="7239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Käyttöliittymähaku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2545B0A-55D3-EE9F-1E72-F1495447936D}"/>
              </a:ext>
            </a:extLst>
          </p:cNvPr>
          <p:cNvSpPr/>
          <p:nvPr/>
        </p:nvSpPr>
        <p:spPr>
          <a:xfrm>
            <a:off x="698500" y="1929606"/>
            <a:ext cx="3573464" cy="528638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bg1">
                    <a:lumMod val="75000"/>
                  </a:schemeClr>
                </a:solidFill>
              </a:rPr>
              <a:t>Käyttöliittymän kohdekortti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ACE02836-7B48-327B-2DE5-2CBD720424B9}"/>
              </a:ext>
            </a:extLst>
          </p:cNvPr>
          <p:cNvSpPr/>
          <p:nvPr/>
        </p:nvSpPr>
        <p:spPr>
          <a:xfrm>
            <a:off x="4500563" y="1999457"/>
            <a:ext cx="565150" cy="407193"/>
          </a:xfrm>
          <a:prstGeom prst="rightArrow">
            <a:avLst/>
          </a:prstGeom>
          <a:noFill/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Flowchart: Internal Storage 25">
            <a:extLst>
              <a:ext uri="{FF2B5EF4-FFF2-40B4-BE49-F238E27FC236}">
                <a16:creationId xmlns:a16="http://schemas.microsoft.com/office/drawing/2014/main" id="{506AEE97-C7B7-F50D-3AED-71D0CF68FFEE}"/>
              </a:ext>
            </a:extLst>
          </p:cNvPr>
          <p:cNvSpPr/>
          <p:nvPr/>
        </p:nvSpPr>
        <p:spPr>
          <a:xfrm>
            <a:off x="698500" y="2962273"/>
            <a:ext cx="1060450" cy="758825"/>
          </a:xfrm>
          <a:prstGeom prst="flowChartInternalStorag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Excel-</a:t>
            </a:r>
            <a:endParaRPr lang="fi-FI" dirty="0"/>
          </a:p>
          <a:p>
            <a:pPr algn="ctr"/>
            <a:r>
              <a:rPr lang="fi-FI" dirty="0"/>
              <a:t>pohja</a:t>
            </a:r>
          </a:p>
        </p:txBody>
      </p:sp>
      <p:sp>
        <p:nvSpPr>
          <p:cNvPr id="28" name="Flowchart: Magnetic Disk 27">
            <a:extLst>
              <a:ext uri="{FF2B5EF4-FFF2-40B4-BE49-F238E27FC236}">
                <a16:creationId xmlns:a16="http://schemas.microsoft.com/office/drawing/2014/main" id="{8F8AE010-050E-6CF3-B6D7-FC47E6107745}"/>
              </a:ext>
            </a:extLst>
          </p:cNvPr>
          <p:cNvSpPr/>
          <p:nvPr/>
        </p:nvSpPr>
        <p:spPr>
          <a:xfrm>
            <a:off x="5575300" y="3490118"/>
            <a:ext cx="895350" cy="873125"/>
          </a:xfrm>
          <a:prstGeom prst="flowChartMagneticDisk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5A471DFE-F02B-391F-528F-DBCF4450582E}"/>
              </a:ext>
            </a:extLst>
          </p:cNvPr>
          <p:cNvSpPr/>
          <p:nvPr/>
        </p:nvSpPr>
        <p:spPr>
          <a:xfrm>
            <a:off x="2016125" y="3112293"/>
            <a:ext cx="585787" cy="40719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3D4806B8-16A1-45CB-9CE5-08DD934D1B67}"/>
              </a:ext>
            </a:extLst>
          </p:cNvPr>
          <p:cNvSpPr/>
          <p:nvPr/>
        </p:nvSpPr>
        <p:spPr>
          <a:xfrm>
            <a:off x="6929438" y="4745037"/>
            <a:ext cx="585787" cy="40719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CF4871F4-3710-87CD-D9D8-E06E82406A4A}"/>
              </a:ext>
            </a:extLst>
          </p:cNvPr>
          <p:cNvSpPr/>
          <p:nvPr/>
        </p:nvSpPr>
        <p:spPr>
          <a:xfrm>
            <a:off x="6929438" y="3101975"/>
            <a:ext cx="585787" cy="40719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8F32889A-8310-17EA-A258-2F4C91451CCA}"/>
              </a:ext>
            </a:extLst>
          </p:cNvPr>
          <p:cNvSpPr/>
          <p:nvPr/>
        </p:nvSpPr>
        <p:spPr>
          <a:xfrm>
            <a:off x="6980237" y="1989138"/>
            <a:ext cx="585787" cy="40719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7737C91-B122-7D34-0FC1-72F4C9A4FA1B}"/>
              </a:ext>
            </a:extLst>
          </p:cNvPr>
          <p:cNvSpPr/>
          <p:nvPr/>
        </p:nvSpPr>
        <p:spPr>
          <a:xfrm>
            <a:off x="7807324" y="2962273"/>
            <a:ext cx="1524000" cy="75882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Operointi- palvelu</a:t>
            </a: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FBF91F79-C6AD-FA60-56D7-1908536CD956}"/>
              </a:ext>
            </a:extLst>
          </p:cNvPr>
          <p:cNvSpPr/>
          <p:nvPr/>
        </p:nvSpPr>
        <p:spPr>
          <a:xfrm>
            <a:off x="9497219" y="3112293"/>
            <a:ext cx="585787" cy="40719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Flowchart: Internal Storage 34">
            <a:extLst>
              <a:ext uri="{FF2B5EF4-FFF2-40B4-BE49-F238E27FC236}">
                <a16:creationId xmlns:a16="http://schemas.microsoft.com/office/drawing/2014/main" id="{0B071FD8-4072-4E01-134E-D1A08EDC0F56}"/>
              </a:ext>
            </a:extLst>
          </p:cNvPr>
          <p:cNvSpPr/>
          <p:nvPr/>
        </p:nvSpPr>
        <p:spPr>
          <a:xfrm>
            <a:off x="10248899" y="2962273"/>
            <a:ext cx="1060450" cy="758825"/>
          </a:xfrm>
          <a:prstGeom prst="flowChartInternalStorag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Vastaus tieto-pyyntöön</a:t>
            </a:r>
          </a:p>
        </p:txBody>
      </p:sp>
    </p:spTree>
    <p:extLst>
      <p:ext uri="{BB962C8B-B14F-4D97-AF65-F5344CB8AC3E}">
        <p14:creationId xmlns:p14="http://schemas.microsoft.com/office/powerpoint/2010/main" val="2945429669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xml_kameleon>
  <ddecree/>
  <dlevelofprotection/>
  <dsecrecy/>
  <dconfidentiality/>
</xml_kameleo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A1403FF4DAA54CAF93AB773CA09A87" ma:contentTypeVersion="17" ma:contentTypeDescription="Create a new document." ma:contentTypeScope="" ma:versionID="48a35efa9c432721dfc4f70153c3bb23">
  <xsd:schema xmlns:xsd="http://www.w3.org/2001/XMLSchema" xmlns:xs="http://www.w3.org/2001/XMLSchema" xmlns:p="http://schemas.microsoft.com/office/2006/metadata/properties" xmlns:ns1="http://schemas.microsoft.com/sharepoint/v3" xmlns:ns3="492dc24b-f7ee-4c52-8521-8a00f1955f26" xmlns:ns4="3b1b636d-a69c-4b3b-88f1-43ddfd8f4d1b" targetNamespace="http://schemas.microsoft.com/office/2006/metadata/properties" ma:root="true" ma:fieldsID="b5c25683d79f39aeff56cd89b1f4441f" ns1:_="" ns3:_="" ns4:_="">
    <xsd:import namespace="http://schemas.microsoft.com/sharepoint/v3"/>
    <xsd:import namespace="492dc24b-f7ee-4c52-8521-8a00f1955f26"/>
    <xsd:import namespace="3b1b636d-a69c-4b3b-88f1-43ddfd8f4d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_activity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dc24b-f7ee-4c52-8521-8a00f1955f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1b636d-a69c-4b3b-88f1-43ddfd8f4d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492dc24b-f7ee-4c52-8521-8a00f1955f26" xsi:nil="true"/>
    <_ip_UnifiedCompliancePolicyProperties xmlns="http://schemas.microsoft.com/sharepoint/v3" xsi:nil="true"/>
  </documentManagement>
</p:properties>
</file>

<file path=customXml/item5.xml><?xml version="1.0" encoding="utf-8"?>
<livi_kameleon xmlns="" xmlns:xsi="http://www.w3.org/2001/XMLSchema-instance">
  <tyyppi>Esitys</tyyppi>
  <author>Ilkka Aaltonen</author>
  <title>Tievelho_hankinnan kohteen_kucvaus</title>
  <paivays>10.6.2021</paivays>
</livi_kameleon>
</file>

<file path=customXml/itemProps1.xml><?xml version="1.0" encoding="utf-8"?>
<ds:datastoreItem xmlns:ds="http://schemas.openxmlformats.org/officeDocument/2006/customXml" ds:itemID="{A8012199-8EC8-45B0-B8CE-C879495E452F}">
  <ds:schemaRefs/>
</ds:datastoreItem>
</file>

<file path=customXml/itemProps2.xml><?xml version="1.0" encoding="utf-8"?>
<ds:datastoreItem xmlns:ds="http://schemas.openxmlformats.org/officeDocument/2006/customXml" ds:itemID="{DF0B9119-EEBF-4C0C-BC7C-F2AB167C31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92dc24b-f7ee-4c52-8521-8a00f1955f26"/>
    <ds:schemaRef ds:uri="3b1b636d-a69c-4b3b-88f1-43ddfd8f4d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D0F685-F65A-456B-AC56-A588D9B1313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50DE8AD-3B22-4F0B-9423-E6F4EC0C7837}">
  <ds:schemaRefs>
    <ds:schemaRef ds:uri="492dc24b-f7ee-4c52-8521-8a00f1955f26"/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3b1b636d-a69c-4b3b-88f1-43ddfd8f4d1b"/>
    <ds:schemaRef ds:uri="http://schemas.microsoft.com/sharepoint/v3"/>
    <ds:schemaRef ds:uri="http://schemas.microsoft.com/office/2006/metadata/properties"/>
  </ds:schemaRefs>
</ds:datastoreItem>
</file>

<file path=customXml/itemProps5.xml><?xml version="1.0" encoding="utf-8"?>
<ds:datastoreItem xmlns:ds="http://schemas.openxmlformats.org/officeDocument/2006/customXml" ds:itemID="{9AFB0CFF-6F10-477D-BFA9-52D658853CCB}">
  <ds:schemaRefs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33722</TotalTime>
  <Words>610</Words>
  <Application>Microsoft Office PowerPoint</Application>
  <PresentationFormat>Widescreen</PresentationFormat>
  <Paragraphs>115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-apple-system</vt:lpstr>
      <vt:lpstr>Aptos</vt:lpstr>
      <vt:lpstr>Aptos Display</vt:lpstr>
      <vt:lpstr>Arial</vt:lpstr>
      <vt:lpstr>Calibri</vt:lpstr>
      <vt:lpstr>Exo 2</vt:lpstr>
      <vt:lpstr>Felbridge Pro</vt:lpstr>
      <vt:lpstr>Segoe UI</vt:lpstr>
      <vt:lpstr>Tahoma</vt:lpstr>
      <vt:lpstr>vayla</vt:lpstr>
      <vt:lpstr>Office Theme</vt:lpstr>
      <vt:lpstr>Tievelhovartti (08.04.2025)</vt:lpstr>
      <vt:lpstr>Agenda</vt:lpstr>
      <vt:lpstr>Ajankohtaiset kuulumiset (data)</vt:lpstr>
      <vt:lpstr>Ajankohtaiset kuulumiset (määrittely)</vt:lpstr>
      <vt:lpstr>Ajankohtaiset kuulumiset (käyttöliittymä)</vt:lpstr>
      <vt:lpstr>Muuta</vt:lpstr>
      <vt:lpstr>PowerPoint Presentation</vt:lpstr>
      <vt:lpstr>Tievelhon rajapintojen käyttö</vt:lpstr>
      <vt:lpstr>Tiedon toimittaminen ja hakeminen</vt:lpstr>
      <vt:lpstr>Ohjesivun sisältö</vt:lpstr>
      <vt:lpstr>Esimerkkitapauksia tiedon hakemisesta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Tievelho_hankinnan kohteen_kucvaus</dc:title>
  <dc:creator>Ilkka Aaltonen</dc:creator>
  <cp:keywords>Esitys</cp:keywords>
  <cp:lastModifiedBy>Sinituuli Untamala</cp:lastModifiedBy>
  <cp:revision>1168</cp:revision>
  <dcterms:created xsi:type="dcterms:W3CDTF">2021-06-10T07:52:25Z</dcterms:created>
  <dcterms:modified xsi:type="dcterms:W3CDTF">2025-04-10T09:00:53Z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473.85.02.232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Lappeenrannan toimipiste</vt:lpwstr>
  </property>
  <property fmtid="{D5CDD505-2E9C-101B-9397-08002B2CF9AE}" pid="22" name="dvNumbering">
    <vt:lpwstr>0</vt:lpwstr>
  </property>
  <property fmtid="{D5CDD505-2E9C-101B-9397-08002B2CF9AE}" pid="23" name="dvDUname">
    <vt:lpwstr>Ilkka Aaltonen</vt:lpwstr>
  </property>
  <property fmtid="{D5CDD505-2E9C-101B-9397-08002B2CF9AE}" pid="24" name="dvDUFname">
    <vt:lpwstr>Ilkka</vt:lpwstr>
  </property>
  <property fmtid="{D5CDD505-2E9C-101B-9397-08002B2CF9AE}" pid="25" name="dvDULname">
    <vt:lpwstr>Aaltonen</vt:lpwstr>
  </property>
  <property fmtid="{D5CDD505-2E9C-101B-9397-08002B2CF9AE}" pid="26" name="dvDUBusinessarea">
    <vt:lpwstr>Väylien käyttö- ja tieto</vt:lpwstr>
  </property>
  <property fmtid="{D5CDD505-2E9C-101B-9397-08002B2CF9AE}" pid="27" name="dvDUdepartment">
    <vt:lpwstr>Tieto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decree">
    <vt:lpwstr/>
  </property>
  <property fmtid="{D5CDD505-2E9C-101B-9397-08002B2CF9AE}" pid="34" name="dlevelofprotection">
    <vt:lpwstr/>
  </property>
  <property fmtid="{D5CDD505-2E9C-101B-9397-08002B2CF9AE}" pid="35" name="dsecrecy">
    <vt:lpwstr/>
  </property>
  <property fmtid="{D5CDD505-2E9C-101B-9397-08002B2CF9AE}" pid="36" name="dconfidentiality">
    <vt:lpwstr/>
  </property>
  <property fmtid="{D5CDD505-2E9C-101B-9397-08002B2CF9AE}" pid="37" name="tyyppi">
    <vt:lpwstr>Esitys</vt:lpwstr>
  </property>
  <property fmtid="{D5CDD505-2E9C-101B-9397-08002B2CF9AE}" pid="38" name="author">
    <vt:lpwstr>Ilkka Aaltonen</vt:lpwstr>
  </property>
  <property fmtid="{D5CDD505-2E9C-101B-9397-08002B2CF9AE}" pid="39" name="title">
    <vt:lpwstr>Tievelho_hankinnan kohteen_kucvaus</vt:lpwstr>
  </property>
  <property fmtid="{D5CDD505-2E9C-101B-9397-08002B2CF9AE}" pid="40" name="paivays">
    <vt:filetime>2021-06-09T21:00:00Z</vt:filetime>
  </property>
  <property fmtid="{D5CDD505-2E9C-101B-9397-08002B2CF9AE}" pid="41" name="ContentTypeId">
    <vt:lpwstr>0x010100CCA1403FF4DAA54CAF93AB773CA09A87</vt:lpwstr>
  </property>
</Properties>
</file>