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1958" r:id="rId4"/>
    <p:sldId id="382" r:id="rId5"/>
    <p:sldId id="383" r:id="rId6"/>
    <p:sldId id="1959" r:id="rId7"/>
    <p:sldId id="1951" r:id="rId8"/>
    <p:sldId id="1935" r:id="rId9"/>
    <p:sldId id="1943" r:id="rId10"/>
    <p:sldId id="257" r:id="rId11"/>
    <p:sldId id="1961" r:id="rId12"/>
    <p:sldId id="1949" r:id="rId13"/>
    <p:sldId id="1950" r:id="rId14"/>
    <p:sldId id="1952" r:id="rId15"/>
    <p:sldId id="1962" r:id="rId16"/>
    <p:sldId id="1955" r:id="rId17"/>
    <p:sldId id="1954" r:id="rId18"/>
    <p:sldId id="380" r:id="rId19"/>
    <p:sldId id="377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62" autoAdjust="0"/>
    <p:restoredTop sz="95489" autoAdjust="0"/>
  </p:normalViewPr>
  <p:slideViewPr>
    <p:cSldViewPr snapToGrid="0">
      <p:cViewPr varScale="1">
        <p:scale>
          <a:sx n="94" d="100"/>
          <a:sy n="94" d="100"/>
        </p:scale>
        <p:origin x="1792" y="4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770CC-379C-4B05-A08F-8CE9541EB626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ECEF-0160-426E-BDA8-1A7E311EF22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DECEF-0160-426E-BDA8-1A7E311EF22D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61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2E0E-F457-AA1A-DD44-40CB0403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66287-9E05-725E-3F3F-CE4DFF56E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FAB6-C40A-C8B7-22B5-A085004B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5C3E9-8B49-8264-AA2C-38B54DBF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0919E-3E55-2E6D-5F34-F4A0C2BF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16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D750-C68C-8C5A-91F5-58828108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4EDAF-BC18-4698-70F8-6339C59F5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B7765-A290-2A0F-0D8F-91D2B710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080CB-E02B-3B1C-29D4-93A10A20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9D33A-42CF-EC8E-F5EE-2F2FF6F5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80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7B990-F990-0A60-FE21-345CC4337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35F0C-A834-103C-988A-D7D9A8D0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7AF76-8256-12D3-D52E-4C51AF8F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08B6-900B-4D27-4053-06F3FE1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DEA2E-8911-F400-06F2-3495CDA4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74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597E-C457-E7B8-3794-933588D74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765A4-6D63-2DA9-A19A-1402E7E42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D4698-F0CE-CD13-783D-A19ABC1D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E495F-6895-D6D7-543A-B0687108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FC07-8F28-251A-7987-C5ADF602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3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C935-A57F-2047-FB37-02E8E85B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74EC3-E64E-FAA5-2EA2-7D6E7388F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26CE-42E9-1451-00CA-AB477311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ED198-05FF-FBE1-E500-454B2C3C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8DE44-8239-6044-7532-0314C14D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3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88344-046F-73CB-68A4-088CE789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9AB89-2826-A141-01E0-9A541B7EE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C3252-6656-E216-5761-FE057DC6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1E3C-7AA5-D18E-28E4-88CC2DE6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97706-1CA7-EF72-FDC2-D5E3DE2A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D2CB-6379-F843-A352-E2449E33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D8941-FB22-D5AE-47D4-062B802CE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1B70B-5F5B-6C32-93CA-BC4537DCD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C325A-88BB-B4A6-6FFC-23D2EEF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39C5B-9B63-F73B-3EE0-6E9E907C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BCB1A-0003-0728-27F2-6FFDDF1D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2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56AE-16A4-C4D5-A364-88E36859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99C38-61F0-344E-582B-ACC63658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2D83E-1A9E-D7E5-6AA7-C3B57E8BC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49400-52A4-A41F-C6CE-AC73DE5B4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05BFD-DC0C-182C-2BB5-2614DB0A5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A28F6-3478-1A7B-F89A-B9C87A0C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C3237-EAF2-369E-3C56-0837905D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35E51-B3C7-2EBA-D73A-6A4B6844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07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8651-38F4-CDA5-BF09-D043EBDC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694E15-7720-9EF9-3300-80FF2A06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A4E4A-DDAC-39D1-4D55-F7F170AA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D89C1-A7B0-DACF-DE1A-2A5B7BFF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CCD9A-45FD-04BD-3D56-0E09146C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3E96D-6133-B21F-5D4F-285B48CB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ED636-A56F-3503-341A-07402637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78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C530-13CD-FA47-03BD-09B96FD9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AD308-B3F7-3642-CCDD-36A69C64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CCC5A-DAD7-56B4-6788-99C87FEF7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75A80-5239-1DCF-C4E0-1F5C51D8C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F9E45-FE98-C98C-11F1-5621DCB6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66F4C-932C-4BCA-7350-4ADCCC73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4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1188-B037-7DB8-DBBC-18F7851F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A754-2CB0-62B4-64CC-4A11D988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CC37-6020-1E21-B9F4-066E52D4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BC25-7C14-E8A6-3A9D-BF16D278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47D87-E5CD-AD05-8BA3-7FC1C4B9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377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570A3-6BB6-6610-7DA0-8A20971F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D3FAB-09D3-44F1-1896-35A2E443A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7F3EA-F86C-F055-3430-C59D2B910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D0A39-0011-1507-311E-D8986C1E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E1B79-D836-FA1E-CA47-39CEFB37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B25A0-01E6-489C-51FF-B4A2479D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2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73FD9-6B69-D366-835A-2C8AF8D4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F4B75-087E-245C-595C-1AAC93075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70C6A-7EFC-8431-00F6-64A9D82F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0E026-68C5-2703-80A9-C0282CE0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F011F-DD96-7B12-493A-F463998B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6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345B02-31E1-05EF-F2B0-E18322F8F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5F1E8-0C26-185A-5B2F-5104CECA0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F74D7-0178-A843-0A9A-6ADF8548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DA571-3189-2190-33F2-136AEC8F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736B-3EA5-2CA7-6F51-D12195F7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F604-E96C-A65F-5EDE-5D404ADE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6A88C-805B-E944-53A5-1E8E7E8D5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2E700-30B8-B7B6-04DE-781B4018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2B7BD-19DF-54F6-247B-7116344F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16EC-C4E9-C676-1C8A-6E8E02B0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56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EED9-A034-9027-4959-F4E01E28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E6A4-3065-103E-7086-E7BC8A8DD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85BC4-34B0-0EEF-84CB-7559BA2F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E9858-70CC-4372-8581-C7FCC792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B695A-AB51-3E8F-0936-CD6CA972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54067-110C-C417-930F-868629B4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16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E735-A639-A6D9-3F26-A5AAA235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FDC02-3DE5-F4F5-60DA-01770CC9E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58F28-C973-CFF7-18B5-CA5C67581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E05BC-45D8-AD5A-65CD-F58589252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C8468-6117-752D-ED75-CEB8671FD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62A10-2A36-F97F-7692-74402046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E8BDB-6F0F-13F0-2EDE-77B18FB4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FE7F7-4281-41DD-12EE-D2C966F6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4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31EE-20AA-C99B-6E2A-A255E635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90BA2-051F-9863-C7E1-D9C748C2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7ABDC-5744-FCFB-EDC6-9A587E51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55C7D-9B97-6DC2-BFC1-868712E2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68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4D8FF-E643-C0F8-973E-24CEEA46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A7EB8-9220-CF5F-A466-58709439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6280B-C118-AA3B-E1E0-4A7948B6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17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386B-17D5-216C-354A-C2E7C432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7C2F-6D6D-F527-2D0C-EC42713E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26EBE-2CC5-55F5-E8EB-BECB434AA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4049E-14BA-D7BF-16FB-60D4E2DB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87835-82B9-6A4E-1F5A-ADBF6CEB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A4FEB-757D-8E36-46B2-9553C689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2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8B6D-A7A1-4235-B814-89E19C7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0580C-F395-FDDF-01C4-724E785C1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00821-08E9-406C-B78C-382DE9C7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FE071-80EA-B129-D78C-21B4A40E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232F4-BDD9-4093-40F1-07F38330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C3BE8-3E0D-46D3-1B50-4677E1D9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82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EF793-7478-D790-5C97-3B8B0FA0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473CE-A10D-4367-C5E4-383C519D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32BC7-C295-4954-A247-BFE6F9707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B15E-D18E-4705-B14E-96E2109635A9}" type="datetimeFigureOut">
              <a:rPr lang="fi-FI" smtClean="0"/>
              <a:pPr/>
              <a:t>10.3.2025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1A517-9D3F-E737-0F3A-2A1A02202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3BD6B-6E88-D425-3EE4-81B734761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3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6313F-7210-6F29-0514-815EAA50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81554-3687-ED30-23AF-4C5A1535A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DF168-5E8F-04EB-12AF-D67B3F614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B4B65-7341-4D92-9E36-D44093260FEA}" type="datetimeFigureOut">
              <a:rPr lang="en-US" smtClean="0"/>
              <a:t>3/10/25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625D-1A2D-705B-45BB-16A425E69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6E13F-B878-CC18-B535-35E7EC2ED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BB908A-A92A-4436-8173-4738F79F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ayla.fi/vaylista/aineistot/tilastot/tietilastot/maanteiden-liikennesuorittee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hje.velho.vaylapilvi.fi/tievelho/tievelhoon-tallennettava-data/urakat/#Paattyneet_uraka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9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1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6" name="Freeform: Shape 35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6" descr="Työpöytä, jolla on stetoskooppi ja tietokoneen näppäimistö">
            <a:extLst>
              <a:ext uri="{FF2B5EF4-FFF2-40B4-BE49-F238E27FC236}">
                <a16:creationId xmlns:a16="http://schemas.microsoft.com/office/drawing/2014/main" id="{805AC579-A00B-0D9C-DC0F-907D36ED8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15" r="3" b="3"/>
          <a:stretch/>
        </p:blipFill>
        <p:spPr>
          <a:xfrm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effectLst>
            <a:softEdge rad="0"/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2" name="Freeform: Shape 41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69DAAC-31CC-BE56-4323-6777676DE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609" y="3511188"/>
            <a:ext cx="8320761" cy="1695631"/>
          </a:xfrm>
        </p:spPr>
        <p:txBody>
          <a:bodyPr anchor="t">
            <a:noAutofit/>
          </a:bodyPr>
          <a:lstStyle/>
          <a:p>
            <a:pPr algn="l"/>
            <a:r>
              <a:rPr lang="fi-FI" sz="4400" dirty="0">
                <a:solidFill>
                  <a:schemeClr val="accent1"/>
                </a:solidFill>
                <a:latin typeface="+mn-lt"/>
              </a:rPr>
              <a:t>TieVelhon tukiklinikka 7.3.2025</a:t>
            </a:r>
          </a:p>
        </p:txBody>
      </p:sp>
    </p:spTree>
    <p:extLst>
      <p:ext uri="{BB962C8B-B14F-4D97-AF65-F5344CB8AC3E}">
        <p14:creationId xmlns:p14="http://schemas.microsoft.com/office/powerpoint/2010/main" val="222794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71FD29-46CC-85A1-C935-DEB3D8E9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5" y="-33667"/>
            <a:ext cx="10515600" cy="1297666"/>
          </a:xfrm>
        </p:spPr>
        <p:txBody>
          <a:bodyPr>
            <a:normAutofit/>
          </a:bodyPr>
          <a:lstStyle/>
          <a:p>
            <a:r>
              <a:rPr lang="fi-FI" sz="3600" b="1" i="0" u="none" strike="noStrike" dirty="0">
                <a:effectLst/>
                <a:latin typeface="Inter"/>
              </a:rPr>
              <a:t>Velhon toimituspohjalla meluaidan osoitteen ilmoittaminen, jos se on useammalla tieosoitteella?</a:t>
            </a:r>
            <a:endParaRPr lang="fi-FI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D6FE12-5F63-9B53-A2C2-CA282347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51" y="1675724"/>
            <a:ext cx="6652224" cy="4335332"/>
          </a:xfrm>
        </p:spPr>
        <p:txBody>
          <a:bodyPr/>
          <a:lstStyle/>
          <a:p>
            <a:r>
              <a:rPr lang="fi-FI" b="1" i="0" u="none" strike="noStrike" dirty="0" err="1">
                <a:solidFill>
                  <a:srgbClr val="2F343D"/>
                </a:solidFill>
                <a:effectLst/>
                <a:latin typeface="Inter"/>
              </a:rPr>
              <a:t>llmoitetaan</a:t>
            </a:r>
            <a:r>
              <a:rPr lang="fi-FI" b="1" i="0" u="none" strike="noStrike" dirty="0">
                <a:solidFill>
                  <a:srgbClr val="2F343D"/>
                </a:solidFill>
                <a:effectLst/>
                <a:latin typeface="Inter"/>
              </a:rPr>
              <a:t> päätien osoitteella</a:t>
            </a:r>
          </a:p>
          <a:p>
            <a:pPr lvl="1"/>
            <a:r>
              <a:rPr lang="fi-FI" dirty="0">
                <a:solidFill>
                  <a:srgbClr val="2F343D"/>
                </a:solidFill>
                <a:latin typeface="Inter"/>
              </a:rPr>
              <a:t>T</a:t>
            </a:r>
            <a:r>
              <a:rPr lang="fi-FI" b="0" i="0" u="none" strike="noStrike" dirty="0">
                <a:solidFill>
                  <a:srgbClr val="2F343D"/>
                </a:solidFill>
                <a:effectLst/>
                <a:latin typeface="Inter"/>
              </a:rPr>
              <a:t>ieosoitetta käytetään uusien kohteiden osalta rakenteen geometrian tuottamiseen ilmakuvien perusteella ja ilmoitettua tietä keskipistekoordinaattien kanssa varsinaisen tieosoitteen hakemiseen Taitorakennerekisteriin.</a:t>
            </a:r>
          </a:p>
          <a:p>
            <a:pPr lvl="1"/>
            <a:r>
              <a:rPr lang="fi-FI" b="0" i="0" u="none" strike="noStrike" dirty="0">
                <a:solidFill>
                  <a:srgbClr val="2F343D"/>
                </a:solidFill>
                <a:effectLst/>
                <a:latin typeface="Inter"/>
              </a:rPr>
              <a:t> Keskipisteeksi ilmoitetaan viivageometrialle sijoittuvan keskipisteen (=viivan pituus/2) koordinaatit.</a:t>
            </a:r>
            <a:endParaRPr lang="fi-FI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A5A6526-84B1-8EB3-1392-B27A8E6C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81" y="1334124"/>
            <a:ext cx="4912668" cy="5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4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2B54-DA2D-E813-311D-A2F95309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268948" cy="1163872"/>
          </a:xfrm>
        </p:spPr>
        <p:txBody>
          <a:bodyPr>
            <a:noAutofit/>
          </a:bodyPr>
          <a:lstStyle/>
          <a:p>
            <a:r>
              <a:rPr lang="fi-FI" sz="3600" b="1" dirty="0">
                <a:latin typeface="+mn-lt"/>
              </a:rPr>
              <a:t>Onko kallioleikkausten suoja-aidat Velhossa ylläpidettävä tieto vai onko tieto jossain muussa järjestelmässä?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7C098-C47A-936B-873F-91894505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960561"/>
            <a:ext cx="6530890" cy="2666999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Kallioleikkausten suoja-aidat on vanha nimi tyypille ty06 "Putoamista estävät suoja-aidat liikenneväylillä". Uusi nimi on Väylän uuden ohjeen mukainen.</a:t>
            </a:r>
          </a:p>
          <a:p>
            <a:r>
              <a:rPr lang="fi-FI" dirty="0"/>
              <a:t>Ty01 ”suoja-aidat” on nyt poistettu, </a:t>
            </a:r>
          </a:p>
          <a:p>
            <a:pPr lvl="1"/>
            <a:r>
              <a:rPr lang="fi-FI" b="1" dirty="0"/>
              <a:t>Oli jäänyt toimituspohjaan</a:t>
            </a:r>
            <a:r>
              <a:rPr lang="fi-FI" dirty="0"/>
              <a:t>.</a:t>
            </a:r>
          </a:p>
          <a:p>
            <a:r>
              <a:rPr lang="fi-FI" dirty="0"/>
              <a:t>Voisiko ty01 siirtää ty06:een keskitetysti?</a:t>
            </a:r>
          </a:p>
          <a:p>
            <a:pPr lvl="1"/>
            <a:r>
              <a:rPr lang="fi-FI" b="1" dirty="0"/>
              <a:t>Selvittelyssä</a:t>
            </a:r>
            <a:r>
              <a:rPr lang="fi-FI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2893D-4DA2-C965-E841-C3A9F95C9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16" y="1712545"/>
            <a:ext cx="5006632" cy="51067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CC4AF-FBE2-5996-613C-5E828667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691" y="4152309"/>
            <a:ext cx="39338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47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07F9-41C1-1005-D158-55D1FA18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0" i="0" dirty="0">
                <a:effectLst/>
                <a:latin typeface="+mn-lt"/>
              </a:rPr>
              <a:t>Mistä kohdasta kiertoliittymän halkaisija mitataan liikennesaarekkeet-kohdeluokalle?</a:t>
            </a:r>
            <a:endParaRPr lang="fi-FI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37F17-80B1-BFC1-19C6-907F00F7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543"/>
            <a:ext cx="11085576" cy="1840653"/>
          </a:xfrm>
        </p:spPr>
        <p:txBody>
          <a:bodyPr>
            <a:normAutofit/>
          </a:bodyPr>
          <a:lstStyle/>
          <a:p>
            <a:pPr algn="l"/>
            <a:r>
              <a:rPr lang="fi-FI" b="0" i="0" dirty="0">
                <a:effectLst/>
              </a:rPr>
              <a:t>Halkaisija-tieto kuvaa kiertosaarekkeen halkaisijaa. Kiertotilan kavennusta ei huomioida, yliajettava osuus kuuluu kiertosaarekkeeseen.</a:t>
            </a:r>
          </a:p>
          <a:p>
            <a:pPr algn="l">
              <a:spcBef>
                <a:spcPts val="750"/>
              </a:spcBef>
            </a:pPr>
            <a:r>
              <a:rPr lang="fi-FI" b="0" i="0" dirty="0">
                <a:effectLst/>
              </a:rPr>
              <a:t>Tietokuvauksen selite tulee tarkentumaan "Kiertosaarekkeen yliajettava osuus sisältyy halkaisijaan."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602E6-871F-8403-9234-2326544B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77" y="4878629"/>
            <a:ext cx="10274188" cy="1840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7FBE7B-787D-0C0E-D2FF-93084B72D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275" y="2994106"/>
            <a:ext cx="3278523" cy="203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5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6FBD1A-1D91-58F4-958C-A8FD8C90E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84" y="-163337"/>
            <a:ext cx="9144000" cy="871029"/>
          </a:xfrm>
        </p:spPr>
        <p:txBody>
          <a:bodyPr>
            <a:normAutofit/>
          </a:bodyPr>
          <a:lstStyle/>
          <a:p>
            <a:pPr algn="l"/>
            <a:r>
              <a:rPr lang="fi-FI" sz="4000" dirty="0">
                <a:latin typeface="+mn-lt"/>
              </a:rPr>
              <a:t>Tasaiset välialueet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E25DB34-1EB7-AF90-39C2-30AEE38A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922" y="4089924"/>
            <a:ext cx="5772956" cy="2495898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D7F2773B-4479-E4E7-F20D-3B11D4972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784" y="707692"/>
            <a:ext cx="9144000" cy="312724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Jos välialueella on reunatuki -&gt; erotusalue, tyyppi korotettu erotusalue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Jos reunatukea ei ole ja alue on saarekemainen viheralue -&gt; liikennesaareke, tyyppi viheralue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Ohjeessa lukee:</a:t>
            </a:r>
            <a:br>
              <a:rPr lang="fi-FI" dirty="0"/>
            </a:br>
            <a:r>
              <a:rPr lang="fi-FI" i="1" dirty="0"/>
              <a:t>Jos reunatukea ei ole ja alue on pitkä (ei-saarekemainen) viheralue -&gt; kuivatuspuute. Kirjataan luiskat sekä välimäinen puute ”ojan pohja puuttuu”.</a:t>
            </a:r>
            <a:br>
              <a:rPr lang="fi-FI" i="1" dirty="0"/>
            </a:br>
            <a:r>
              <a:rPr lang="fi-FI" b="1" i="1" dirty="0">
                <a:solidFill>
                  <a:srgbClr val="FF0000"/>
                </a:solidFill>
              </a:rPr>
              <a:t>(Tästä hieman epäselvyyttä: tätä tarkennetaan tulevissa klinikoissa)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41126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932906-62BF-702E-46F6-95146FF3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+mn-lt"/>
              </a:rPr>
              <a:t>Ladottavien pintarakenteiden pinta-alat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4859A2-E840-C7F9-E644-ADB90047D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Pinta-ala kenttä lisätty Velhoon ja ladottavien pintarakenteiden toimituspohjaan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Operointi siirtää pinta-alatiedon tierekisteristä, erotusalueilta ja luiskista siltä osin, kuin vastaavuudet pystytään tunnistamaan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tiedonsiirrot käynnissä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Pinta-ala kenttä jää erotusalueet ja luiskat-kohdeluokille toistaiseksi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Muutoksen myötä kilpailutuksen raportti 2.18 Kivetyt alueet pystyy lukemaan pinta-alatiedon suoraan ladottavilta pintarakenteilta (nyt tieto puuttunut raportilta) 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84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F87AE3-459C-CA23-5574-F1BC3A0A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dirty="0"/>
              <a:t>Väylän tilastot: Maanteiden liikennesuoritteet ja pituudet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89DF5D-E9CC-F6DD-7925-DFF1D32B8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2F343D"/>
                </a:solidFill>
                <a:latin typeface="Inter"/>
              </a:rPr>
              <a:t>Väylän t</a:t>
            </a:r>
            <a:r>
              <a:rPr lang="fi-FI" b="0" i="0" u="none" strike="noStrike" dirty="0">
                <a:solidFill>
                  <a:srgbClr val="2F343D"/>
                </a:solidFill>
                <a:effectLst/>
                <a:latin typeface="Inter"/>
              </a:rPr>
              <a:t>ilastot: Maanteiden liikennesuoritteet ja pituudet laskettu ja päivitetty</a:t>
            </a:r>
          </a:p>
          <a:p>
            <a:r>
              <a:rPr lang="fi-FI" dirty="0">
                <a:solidFill>
                  <a:srgbClr val="2F343D"/>
                </a:solidFill>
                <a:latin typeface="Inter"/>
              </a:rPr>
              <a:t>Löytyy osoitteesta </a:t>
            </a:r>
            <a:r>
              <a:rPr lang="fi-FI" b="0" i="0" dirty="0">
                <a:effectLst/>
                <a:latin typeface="Inter"/>
                <a:hlinkClick r:id="rId2" tooltip="https://vayla.fi/vaylista/aineistot/tilastot/tietilastot/maanteiden-liikennesuoritteet"/>
              </a:rPr>
              <a:t>https://vayla.fi/vaylista/aineistot/tilastot/tietilastot/maanteiden-liikennesuoritteet</a:t>
            </a:r>
            <a:endParaRPr lang="fi-FI" dirty="0">
              <a:solidFill>
                <a:srgbClr val="2F343D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32797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432796-8DE4-D1CB-5059-38EF3D56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2672"/>
            <a:ext cx="10515600" cy="1325563"/>
          </a:xfrm>
        </p:spPr>
        <p:txBody>
          <a:bodyPr/>
          <a:lstStyle/>
          <a:p>
            <a:r>
              <a:rPr lang="fi-FI" dirty="0"/>
              <a:t>Geometrian eroavaisuudet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8FE432-9881-2D24-EF05-E3F6E700A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36" y="842986"/>
            <a:ext cx="11690445" cy="5767676"/>
          </a:xfrm>
        </p:spPr>
        <p:txBody>
          <a:bodyPr>
            <a:normAutofit/>
          </a:bodyPr>
          <a:lstStyle/>
          <a:p>
            <a:r>
              <a:rPr lang="fi-FI" dirty="0"/>
              <a:t>Velhon keskilinjageometria ei vastaa aina tieosoiteverkon geometriaa</a:t>
            </a:r>
          </a:p>
          <a:p>
            <a:pPr lvl="1"/>
            <a:r>
              <a:rPr lang="fi-FI" dirty="0"/>
              <a:t>SYY: </a:t>
            </a:r>
          </a:p>
          <a:p>
            <a:pPr lvl="2"/>
            <a:r>
              <a:rPr lang="fi-FI" dirty="0"/>
              <a:t>MML on tehnyt laadunparannusta ja osuuden keskiviiva on muuttunut</a:t>
            </a:r>
          </a:p>
          <a:p>
            <a:pPr lvl="2"/>
            <a:r>
              <a:rPr lang="fi-FI" dirty="0"/>
              <a:t>Velhossa on tiedon talletushetken geometria</a:t>
            </a:r>
          </a:p>
          <a:p>
            <a:pPr lvl="1"/>
            <a:r>
              <a:rPr lang="fi-FI" dirty="0"/>
              <a:t>Ongelma poistumassa:</a:t>
            </a:r>
          </a:p>
          <a:p>
            <a:pPr lvl="2"/>
            <a:r>
              <a:rPr lang="fi-FI" dirty="0"/>
              <a:t>Kaikki keskilinjageometriat päivitetään Velhoon.</a:t>
            </a:r>
          </a:p>
          <a:p>
            <a:pPr lvl="3"/>
            <a:r>
              <a:rPr lang="fi-FI" dirty="0"/>
              <a:t>Tämä tehdään sen jälkeen, kun MML </a:t>
            </a:r>
            <a:r>
              <a:rPr lang="fi-FI" dirty="0">
                <a:solidFill>
                  <a:srgbClr val="121F3C"/>
                </a:solidFill>
                <a:latin typeface="Arial" panose="020B0604020202020204" pitchFamily="34" charset="0"/>
              </a:rPr>
              <a:t>k</a:t>
            </a:r>
            <a:r>
              <a:rPr lang="fi-FI" dirty="0">
                <a:solidFill>
                  <a:srgbClr val="121F3C"/>
                </a:solidFill>
                <a:effectLst/>
                <a:latin typeface="Arial" panose="020B0604020202020204" pitchFamily="34" charset="0"/>
              </a:rPr>
              <a:t>aikki geometriat muuttuvat käytettävän korkeusjärjestelmän muutoksen vuoksi (arviolta </a:t>
            </a:r>
            <a:r>
              <a:rPr lang="fi-FI" dirty="0"/>
              <a:t>4-5/2025)</a:t>
            </a:r>
          </a:p>
          <a:p>
            <a:pPr lvl="2"/>
            <a:r>
              <a:rPr lang="fi-FI" dirty="0"/>
              <a:t>Jatkossa (ehkä ensi syksystä lähtien) geometriat päivitetään, kun MML muuttaa keskiviiva. </a:t>
            </a:r>
          </a:p>
          <a:p>
            <a:pPr lvl="2"/>
            <a:endParaRPr lang="fi-FI" dirty="0"/>
          </a:p>
          <a:p>
            <a:pPr lvl="1"/>
            <a:r>
              <a:rPr lang="fi-FI" b="0" i="0" u="none" strike="noStrike" dirty="0">
                <a:solidFill>
                  <a:srgbClr val="2F343D"/>
                </a:solidFill>
                <a:effectLst/>
                <a:latin typeface="Inter"/>
              </a:rPr>
              <a:t>”Geometrioiden eroavuudet aiheuttavat paljon haasteita </a:t>
            </a:r>
          </a:p>
          <a:p>
            <a:pPr marL="457200" lvl="1" indent="0">
              <a:buNone/>
            </a:pPr>
            <a:r>
              <a:rPr lang="fi-FI" b="0" i="0" u="none" strike="noStrike" dirty="0">
                <a:solidFill>
                  <a:srgbClr val="2F343D"/>
                </a:solidFill>
                <a:effectLst/>
                <a:latin typeface="Inter"/>
              </a:rPr>
              <a:t>päällekkäisyysanalyysien tekemiseen.”</a:t>
            </a:r>
          </a:p>
          <a:p>
            <a:pPr lvl="1">
              <a:buFont typeface="Wingdings" pitchFamily="2" charset="2"/>
              <a:buChar char="è"/>
            </a:pPr>
            <a:r>
              <a:rPr lang="fi-FI" dirty="0">
                <a:solidFill>
                  <a:srgbClr val="2F343D"/>
                </a:solidFill>
                <a:latin typeface="Inter"/>
              </a:rPr>
              <a:t>Ainakin toistaiseksi ainakin kannattaa käyttää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2F343D"/>
                </a:solidFill>
                <a:latin typeface="Inter"/>
              </a:rPr>
              <a:t>tieosoitteisiin perustuvaa samuuden tarkastelua </a:t>
            </a:r>
          </a:p>
          <a:p>
            <a:pPr marL="457200" lvl="1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5C3C92F-E0F4-0A75-32D8-D054C6C3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81" y="4711700"/>
            <a:ext cx="4572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5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321" y="0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accent1"/>
                </a:solidFill>
                <a:latin typeface="+mn-lt"/>
              </a:rPr>
              <a:t>Toiveita tukiklinikoiden sisällöstä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5672" y="1169837"/>
            <a:ext cx="10515600" cy="448627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Tulevien tukiklinikoiden sisältöehdotuksia saa lähettää osoitteeseen </a:t>
            </a:r>
            <a:r>
              <a:rPr lang="fi-FI" u="sng" dirty="0">
                <a:solidFill>
                  <a:schemeClr val="accent1"/>
                </a:solidFill>
              </a:rPr>
              <a:t>tiestotuki@vayla.fi</a:t>
            </a: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Tähän mennessä tulleita toiveita:</a:t>
            </a:r>
          </a:p>
          <a:p>
            <a:pPr lvl="1"/>
            <a:r>
              <a:rPr lang="fi-FI" dirty="0">
                <a:solidFill>
                  <a:schemeClr val="accent1"/>
                </a:solidFill>
              </a:rPr>
              <a:t>Liikennemerkkien kirjaaminen kiertoliittymissä ja muissa erikoistapauksissa</a:t>
            </a:r>
          </a:p>
          <a:p>
            <a:pPr lvl="2"/>
            <a:endParaRPr lang="fi-FI" dirty="0">
              <a:solidFill>
                <a:schemeClr val="accent1"/>
              </a:solidFill>
            </a:endParaRPr>
          </a:p>
          <a:p>
            <a:pPr lvl="1"/>
            <a:r>
              <a:rPr lang="fi-FI" dirty="0">
                <a:solidFill>
                  <a:schemeClr val="accent1"/>
                </a:solidFill>
              </a:rPr>
              <a:t>M</a:t>
            </a:r>
            <a:r>
              <a:rPr lang="fi-FI" b="0" i="0" u="none" strike="noStrike" dirty="0">
                <a:solidFill>
                  <a:schemeClr val="accent1"/>
                </a:solidFill>
                <a:effectLst/>
              </a:rPr>
              <a:t>illoin Velhoon viedään viherhoitoalueet ja -kuviot ja milloin kasvillisuusrakenteet?</a:t>
            </a:r>
          </a:p>
          <a:p>
            <a:pPr lvl="2"/>
            <a:r>
              <a:rPr lang="fi-FI" dirty="0">
                <a:solidFill>
                  <a:schemeClr val="accent1"/>
                </a:solidFill>
              </a:rPr>
              <a:t>Käydään läpi klinikalla, kun kasvillisuusrakenteiden määrittelyt valmistuvat</a:t>
            </a:r>
          </a:p>
          <a:p>
            <a:pPr marL="914400" lvl="2" indent="0">
              <a:buNone/>
            </a:pPr>
            <a:endParaRPr lang="fi-FI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lautteen antaminen on paljon enemmän kuin kehuja ja sapiskaa – Näin  onnistuu rakentava palaute - SuPer verkkolehti">
            <a:extLst>
              <a:ext uri="{FF2B5EF4-FFF2-40B4-BE49-F238E27FC236}">
                <a16:creationId xmlns:a16="http://schemas.microsoft.com/office/drawing/2014/main" id="{F308E975-43BA-C0D1-D555-FE1140900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 r="25069" b="-1"/>
          <a:stretch/>
        </p:blipFill>
        <p:spPr bwMode="auto">
          <a:xfrm>
            <a:off x="7211683" y="1138697"/>
            <a:ext cx="4859547" cy="469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174">
            <a:extLst>
              <a:ext uri="{FF2B5EF4-FFF2-40B4-BE49-F238E27FC236}">
                <a16:creationId xmlns:a16="http://schemas.microsoft.com/office/drawing/2014/main" id="{54039ABC-F58A-6BFD-D27F-69AAE07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8" name="Rectangle 7175">
              <a:extLst>
                <a:ext uri="{FF2B5EF4-FFF2-40B4-BE49-F238E27FC236}">
                  <a16:creationId xmlns:a16="http://schemas.microsoft.com/office/drawing/2014/main" id="{ECFF99E9-146C-A819-AA69-20A55C24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7176">
              <a:extLst>
                <a:ext uri="{FF2B5EF4-FFF2-40B4-BE49-F238E27FC236}">
                  <a16:creationId xmlns:a16="http://schemas.microsoft.com/office/drawing/2014/main" id="{12C45B37-0349-244A-BF65-75696CE2E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tsikko 1">
            <a:extLst>
              <a:ext uri="{FF2B5EF4-FFF2-40B4-BE49-F238E27FC236}">
                <a16:creationId xmlns:a16="http://schemas.microsoft.com/office/drawing/2014/main" id="{C5AAAC10-9B92-7997-3673-18A8F324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14" y="3532375"/>
            <a:ext cx="6981910" cy="81848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i-FI" sz="4000" dirty="0">
                <a:solidFill>
                  <a:srgbClr val="0070C0"/>
                </a:solidFill>
                <a:latin typeface="+mn-lt"/>
              </a:rPr>
              <a:t>Palautetta ja kysymyksiä toivotaan!</a:t>
            </a:r>
            <a:br>
              <a:rPr lang="fi-FI" sz="4000" dirty="0">
                <a:solidFill>
                  <a:srgbClr val="0070C0"/>
                </a:solidFill>
                <a:latin typeface="+mn-lt"/>
              </a:rPr>
            </a:br>
            <a:br>
              <a:rPr lang="fi-FI" sz="4000" dirty="0">
                <a:solidFill>
                  <a:srgbClr val="0070C0"/>
                </a:solidFill>
                <a:latin typeface="+mn-lt"/>
              </a:rPr>
            </a:br>
            <a:r>
              <a:rPr lang="fi-FI" sz="4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i-FI" sz="4000" u="sng" dirty="0">
                <a:solidFill>
                  <a:srgbClr val="0070C0"/>
                </a:solidFill>
                <a:latin typeface="+mn-lt"/>
                <a:hlinkClick r:id="rId3"/>
              </a:rPr>
              <a:t>tiestotuki@vayla.fi</a:t>
            </a:r>
            <a:r>
              <a:rPr lang="fi-FI" sz="40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483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kuvakaappaus, teksti, Tontti&#10;&#10;Tekoälyn generoima sisältö voi olla virheellistä.">
            <a:extLst>
              <a:ext uri="{FF2B5EF4-FFF2-40B4-BE49-F238E27FC236}">
                <a16:creationId xmlns:a16="http://schemas.microsoft.com/office/drawing/2014/main" id="{5E123D06-674D-2233-F2FC-8373EA7CE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2" y="877186"/>
            <a:ext cx="11779126" cy="5830764"/>
          </a:xfrm>
          <a:prstGeom prst="rect">
            <a:avLst/>
          </a:prstGeo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621BDF-2CCD-5808-18C4-242DEED54F4A}"/>
              </a:ext>
            </a:extLst>
          </p:cNvPr>
          <p:cNvSpPr txBox="1">
            <a:spLocks/>
          </p:cNvSpPr>
          <p:nvPr/>
        </p:nvSpPr>
        <p:spPr>
          <a:xfrm>
            <a:off x="857249" y="6356350"/>
            <a:ext cx="561975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4A0EF-951A-4343-A672-F31B58E682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699CB5D8-C3DE-ED9B-EB5F-7D6A7D3C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36" y="419726"/>
            <a:ext cx="10284269" cy="510674"/>
          </a:xfrm>
        </p:spPr>
        <p:txBody>
          <a:bodyPr>
            <a:noAutofit/>
          </a:bodyPr>
          <a:lstStyle/>
          <a:p>
            <a:r>
              <a:rPr lang="fi-FI" sz="3200" b="1" dirty="0">
                <a:ea typeface="Tahoma"/>
                <a:cs typeface="Tahoma"/>
              </a:rPr>
              <a:t>Velhon operointi &amp; laatukonsultoinnin  tehdyt tehtävät  1.1.2024 - 6.3.2025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230088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2009"/>
            <a:ext cx="10515600" cy="878695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accent1"/>
                </a:solidFill>
                <a:latin typeface="+mn-lt"/>
              </a:rPr>
              <a:t>Operoinnin työjono</a:t>
            </a:r>
          </a:p>
        </p:txBody>
      </p:sp>
      <p:pic>
        <p:nvPicPr>
          <p:cNvPr id="7" name="Kuva 6" descr="Kuva, joka sisältää kohteen Tontti, diagrammi, viiva, kuvakaappaus&#10;&#10;Tekoälyn generoima sisältö voi olla virheellistä.">
            <a:extLst>
              <a:ext uri="{FF2B5EF4-FFF2-40B4-BE49-F238E27FC236}">
                <a16:creationId xmlns:a16="http://schemas.microsoft.com/office/drawing/2014/main" id="{49CF4910-A166-B0AA-4998-EDCF5F1D5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0" y="785526"/>
            <a:ext cx="12021799" cy="59718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0052" y="0"/>
            <a:ext cx="7100590" cy="1325563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+mn-lt"/>
              </a:rPr>
              <a:t>Ajankohtaista operoinnissa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0819" y="1209956"/>
            <a:ext cx="7063059" cy="4696881"/>
          </a:xfrm>
        </p:spPr>
        <p:txBody>
          <a:bodyPr>
            <a:noAutofit/>
          </a:bodyPr>
          <a:lstStyle/>
          <a:p>
            <a:r>
              <a:rPr lang="fi-FI" sz="2400" dirty="0"/>
              <a:t>Uusi liikennesaarekkeet – kohdeluokka testauksessa</a:t>
            </a:r>
          </a:p>
          <a:p>
            <a:pPr lvl="1"/>
            <a:r>
              <a:rPr lang="fi-FI" sz="2000" dirty="0"/>
              <a:t>Tietosisältö valmistelussa</a:t>
            </a:r>
          </a:p>
          <a:p>
            <a:r>
              <a:rPr lang="fi-FI" sz="2600" dirty="0"/>
              <a:t>Uuteen Nopeusrajoitus-kohdeluokkaan talvinopeusrajoituksien vienti</a:t>
            </a:r>
          </a:p>
          <a:p>
            <a:pPr marL="457200" lvl="1" indent="0">
              <a:buNone/>
            </a:pPr>
            <a:r>
              <a:rPr lang="fi-FI" sz="2200" dirty="0"/>
              <a:t>(oma kalvo)</a:t>
            </a:r>
          </a:p>
          <a:p>
            <a:r>
              <a:rPr lang="fi-FI" sz="2600" dirty="0"/>
              <a:t>Pohjavesialueet päivitetty Velhoon</a:t>
            </a:r>
          </a:p>
          <a:p>
            <a:pPr lvl="1"/>
            <a:endParaRPr lang="fi-FI" sz="2200" dirty="0"/>
          </a:p>
          <a:p>
            <a:pPr marL="457200" lvl="1" indent="0">
              <a:buNone/>
            </a:pPr>
            <a:endParaRPr lang="fi-FI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8BE9F18E-5E4B-6D26-F355-E6B6FEA7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799" r="1" b="3024"/>
          <a:stretch/>
        </p:blipFill>
        <p:spPr>
          <a:xfrm>
            <a:off x="8444089" y="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F6FBD-B60E-E9B6-B7EE-8A7E53115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1F273-BBB5-71BD-BB68-83373EA59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8" y="0"/>
            <a:ext cx="9144000" cy="1145708"/>
          </a:xfrm>
        </p:spPr>
        <p:txBody>
          <a:bodyPr>
            <a:noAutofit/>
          </a:bodyPr>
          <a:lstStyle/>
          <a:p>
            <a:r>
              <a:rPr lang="fi-FI" sz="4400" dirty="0">
                <a:latin typeface="Arial Black" panose="020B0A04020102020204" pitchFamily="34" charset="0"/>
              </a:rPr>
              <a:t>Määrittelyn ajankohtaiset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98F9472A-5A98-C9AD-3DA6-08D006839196}"/>
              </a:ext>
            </a:extLst>
          </p:cNvPr>
          <p:cNvGraphicFramePr>
            <a:graphicFrameLocks noGrp="1"/>
          </p:cNvGraphicFramePr>
          <p:nvPr/>
        </p:nvGraphicFramePr>
        <p:xfrm>
          <a:off x="71718" y="1071210"/>
          <a:ext cx="11664891" cy="47815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02741">
                  <a:extLst>
                    <a:ext uri="{9D8B030D-6E8A-4147-A177-3AD203B41FA5}">
                      <a16:colId xmlns:a16="http://schemas.microsoft.com/office/drawing/2014/main" val="183703295"/>
                    </a:ext>
                  </a:extLst>
                </a:gridCol>
                <a:gridCol w="1911202">
                  <a:extLst>
                    <a:ext uri="{9D8B030D-6E8A-4147-A177-3AD203B41FA5}">
                      <a16:colId xmlns:a16="http://schemas.microsoft.com/office/drawing/2014/main" val="45422851"/>
                    </a:ext>
                  </a:extLst>
                </a:gridCol>
                <a:gridCol w="1750948">
                  <a:extLst>
                    <a:ext uri="{9D8B030D-6E8A-4147-A177-3AD203B41FA5}">
                      <a16:colId xmlns:a16="http://schemas.microsoft.com/office/drawing/2014/main" val="3979596196"/>
                    </a:ext>
                  </a:extLst>
                </a:gridCol>
              </a:tblGrid>
              <a:tr h="764687">
                <a:tc>
                  <a:txBody>
                    <a:bodyPr/>
                    <a:lstStyle/>
                    <a:p>
                      <a:r>
                        <a:rPr lang="fi-FI" dirty="0"/>
                        <a:t>Työn alla olevat kokonaisuudet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Tietovastaava (Väylä)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ELYjen asiantuntijat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288321"/>
                  </a:ext>
                </a:extLst>
              </a:tr>
              <a:tr h="611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Meluselvitysten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KVL-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tiedot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Tievelhoon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Liikennemäärät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kohdeluokka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i-FI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Reijo Prokkola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Jussi Sääskilahti?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17053"/>
                  </a:ext>
                </a:extLst>
              </a:tr>
              <a:tr h="46342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400" b="0" kern="12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Ominaisuustietojen selitteiden </a:t>
                      </a:r>
                      <a:r>
                        <a:rPr lang="fi-FI" sz="14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 kohdeluokkien kuvausten päivitykset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779622"/>
                  </a:ext>
                </a:extLst>
              </a:tr>
              <a:tr h="463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Tiealueen poikkileikkaus tietokokonaisuuden ohjeistaminen ohjesivuille</a:t>
                      </a:r>
                    </a:p>
                    <a:p>
                      <a:pPr marL="1800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Ohjeistus päivitetty ohjesivuille: ”Erotusalueet” , ”Liikennesaarekkeet” ja ”Keskialueet”</a:t>
                      </a:r>
                    </a:p>
                    <a:p>
                      <a:pPr marL="1800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Työn alla poikkileikkauskuvien lisääminen näille kohdeluokille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76879"/>
                  </a:ext>
                </a:extLst>
              </a:tr>
              <a:tr h="611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Tiemerkinnät (uusien kohdeluokkien määrittely)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Määrittelyt loppusuoralla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Ossi Saarinen, Tuomas Österman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Tero Ahokas</a:t>
                      </a:r>
                    </a:p>
                    <a:p>
                      <a:endParaRPr lang="fi-FI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09538"/>
                  </a:ext>
                </a:extLst>
              </a:tr>
              <a:tr h="468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Automaattivalvontajaksot (uusien kohdeluokkien määrittely)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Noora Airaksinen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608124"/>
                  </a:ext>
                </a:extLst>
              </a:tr>
              <a:tr h="61175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Mitatun geometrian ohjeistuksen jalkauttaminen hankkeisiin </a:t>
                      </a:r>
                    </a:p>
                    <a:p>
                      <a:pPr marL="180000" marR="0" lvl="1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Tulossa työpaja ja pilottiprojekti (Syksy 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Kohdeluokkakohtaiset tietovastaavat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3690"/>
                  </a:ext>
                </a:extLst>
              </a:tr>
              <a:tr h="433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Muut tietorakennemuutokset: </a:t>
                      </a:r>
                      <a:r>
                        <a:rPr lang="fi-FI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https://ohje.velho.vaylapilvi.fi/tievelho/tietorakenne/tietorakennemuutokset/</a:t>
                      </a:r>
                      <a:endParaRPr lang="en-US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87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18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42E5-6A1F-7630-DBDC-BFDD5E32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0" i="0" dirty="0">
                <a:effectLst/>
                <a:latin typeface="+mn-lt"/>
              </a:rPr>
              <a:t>Vanhat, jo päättyneet urakat ja niiden koodit eivät näy Urakat-ohjesivulla</a:t>
            </a:r>
            <a:endParaRPr lang="fi-FI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6ABC6-9BEC-E8D9-54C6-AE0E985F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effectLst/>
                <a:latin typeface="-apple-system"/>
              </a:rPr>
              <a:t>Lisätty Velhon ohjesivuille erillisenä tiedostona, l</a:t>
            </a:r>
            <a:r>
              <a:rPr lang="fi-FI" dirty="0">
                <a:latin typeface="-apple-system"/>
              </a:rPr>
              <a:t>inkki: </a:t>
            </a:r>
            <a:br>
              <a:rPr lang="fi-FI" dirty="0">
                <a:latin typeface="-apple-system"/>
                <a:hlinkClick r:id="rId2"/>
              </a:rPr>
            </a:br>
            <a:r>
              <a:rPr lang="fi-FI" b="0" i="0" dirty="0">
                <a:effectLst/>
                <a:latin typeface="-apple-system"/>
                <a:hlinkClick r:id="rId2"/>
              </a:rPr>
              <a:t>https://ohje.velho.vaylapilvi.fi/tievelho/tievelhoon-tallennettava-data/urakat/#Paattyneet_urakat</a:t>
            </a:r>
            <a:endParaRPr lang="fi-FI" b="0" i="0" dirty="0">
              <a:effectLst/>
              <a:latin typeface="-apple-system"/>
            </a:endParaRPr>
          </a:p>
          <a:p>
            <a:endParaRPr lang="fi-FI" dirty="0">
              <a:solidFill>
                <a:srgbClr val="FF0000"/>
              </a:solidFill>
              <a:latin typeface="-apple-system"/>
            </a:endParaRPr>
          </a:p>
          <a:p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5" name="Kuva 4" descr="Kuva, joka sisältää kohteen teksti, kuvakaappaus, numero, ruokalista&#10;&#10;Tekoälyn generoima sisältö voi olla virheellistä.">
            <a:extLst>
              <a:ext uri="{FF2B5EF4-FFF2-40B4-BE49-F238E27FC236}">
                <a16:creationId xmlns:a16="http://schemas.microsoft.com/office/drawing/2014/main" id="{E4C31C10-1F80-FD90-FB24-35254731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30" y="3138984"/>
            <a:ext cx="5570526" cy="34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CFC3CA-0D2D-E99E-56C0-886368B4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272"/>
            <a:ext cx="10515600" cy="970694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+mn-lt"/>
              </a:rPr>
              <a:t>Uusi Nopeusrajoitukset-kohdeluokka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F10F55-90E6-397A-9E07-97F3A2C90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965"/>
            <a:ext cx="10515600" cy="5482471"/>
          </a:xfrm>
        </p:spPr>
        <p:txBody>
          <a:bodyPr>
            <a:normAutofit/>
          </a:bodyPr>
          <a:lstStyle/>
          <a:p>
            <a:r>
              <a:rPr lang="fi-FI" dirty="0"/>
              <a:t>Myös talvinopeusrajoitukset päivitetty</a:t>
            </a:r>
          </a:p>
          <a:p>
            <a:r>
              <a:rPr lang="fi-FI" dirty="0"/>
              <a:t>Tarkempi nopeusrajoitustietojen esittely viikon päästä 14.3 tukiklinikalla.</a:t>
            </a:r>
          </a:p>
          <a:p>
            <a:r>
              <a:rPr lang="fi-FI" dirty="0"/>
              <a:t>Mikäli huomaa puutteita/virheitä, voi niistä ilmoittaa </a:t>
            </a:r>
          </a:p>
          <a:p>
            <a:pPr marL="0" indent="0">
              <a:buNone/>
            </a:pPr>
            <a:r>
              <a:rPr lang="fi-FI" dirty="0"/>
              <a:t>   Velhon </a:t>
            </a:r>
            <a:r>
              <a:rPr lang="fi-FI" dirty="0" err="1"/>
              <a:t>excel</a:t>
            </a:r>
            <a:r>
              <a:rPr lang="fi-FI" dirty="0"/>
              <a:t>-pohjalla operoinnille.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23D6EF7-979E-2839-9607-56037F92D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14" y="3541082"/>
            <a:ext cx="3706506" cy="29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80633D2A-A62E-5B58-40D0-A17F34256625}"/>
              </a:ext>
            </a:extLst>
          </p:cNvPr>
          <p:cNvSpPr txBox="1"/>
          <p:nvPr/>
        </p:nvSpPr>
        <p:spPr>
          <a:xfrm>
            <a:off x="838200" y="4364842"/>
            <a:ext cx="61005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i="1" dirty="0"/>
              <a:t>HUOM: tällä hetkellä bugi joka saattaa käyttöliittymässä</a:t>
            </a:r>
          </a:p>
          <a:p>
            <a:r>
              <a:rPr lang="fi-FI" sz="2400" i="1" dirty="0"/>
              <a:t> näyttää myös lakkautettuja osuuksia. Kehittäjillä selvityksessä.</a:t>
            </a:r>
          </a:p>
        </p:txBody>
      </p:sp>
    </p:spTree>
    <p:extLst>
      <p:ext uri="{BB962C8B-B14F-4D97-AF65-F5344CB8AC3E}">
        <p14:creationId xmlns:p14="http://schemas.microsoft.com/office/powerpoint/2010/main" val="244193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409A7-89F8-7CDD-40E2-31B27BF7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941B8-4B5A-66BF-972A-05EE36ED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20" y="0"/>
            <a:ext cx="10515600" cy="1215743"/>
          </a:xfrm>
        </p:spPr>
        <p:txBody>
          <a:bodyPr>
            <a:noAutofit/>
          </a:bodyPr>
          <a:lstStyle/>
          <a:p>
            <a:r>
              <a:rPr lang="fi-FI" sz="3200" dirty="0">
                <a:latin typeface="+mn-lt"/>
              </a:rPr>
              <a:t>Viherhoitoluokan tietokuvauksen korjaus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B206F28-5C54-B83E-7A86-1EF3DD48F01E}"/>
              </a:ext>
            </a:extLst>
          </p:cNvPr>
          <p:cNvSpPr txBox="1"/>
          <p:nvPr/>
        </p:nvSpPr>
        <p:spPr>
          <a:xfrm>
            <a:off x="554638" y="633650"/>
            <a:ext cx="9503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Kuvauksessa kuvaus vanhaan ohjeeseen 18/2014. Käytössä oleva ohje nro 5/2023.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Tieto kattaa kiertoliittymät ja palvelualueet maanteiden ja ramppien lisäksi.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Viherhoitoluokituksen nimikkeistön kuvaus on väärä</a:t>
            </a:r>
          </a:p>
          <a:p>
            <a:br>
              <a:rPr lang="fi-FI" dirty="0"/>
            </a:br>
            <a:endParaRPr lang="fi-FI" dirty="0"/>
          </a:p>
        </p:txBody>
      </p:sp>
      <p:pic>
        <p:nvPicPr>
          <p:cNvPr id="10" name="Kuva 9" descr="Kuva, joka sisältää kohteen teksti, Fontti, kuvakaappaus&#10;&#10;Tekoälyn generoima sisältö voi olla virheellistä.">
            <a:extLst>
              <a:ext uri="{FF2B5EF4-FFF2-40B4-BE49-F238E27FC236}">
                <a16:creationId xmlns:a16="http://schemas.microsoft.com/office/drawing/2014/main" id="{58BEB1F4-8188-84EE-7AE5-3668B6E8D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6" y="3975354"/>
            <a:ext cx="10950719" cy="2248996"/>
          </a:xfrm>
          <a:prstGeom prst="rect">
            <a:avLst/>
          </a:prstGeom>
        </p:spPr>
      </p:pic>
      <p:pic>
        <p:nvPicPr>
          <p:cNvPr id="12" name="Kuva 11" descr="Kuva, joka sisältää kohteen teksti, kuvakaappaus&#10;&#10;Tekoälyn generoima sisältö voi olla virheellistä.">
            <a:extLst>
              <a:ext uri="{FF2B5EF4-FFF2-40B4-BE49-F238E27FC236}">
                <a16:creationId xmlns:a16="http://schemas.microsoft.com/office/drawing/2014/main" id="{D45B44B3-D342-623D-26FA-26C5880C6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6" y="1921938"/>
            <a:ext cx="9503762" cy="2593062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399CB36B-59CB-77A8-8723-4F078FEDCBA3}"/>
              </a:ext>
            </a:extLst>
          </p:cNvPr>
          <p:cNvSpPr txBox="1"/>
          <p:nvPr/>
        </p:nvSpPr>
        <p:spPr>
          <a:xfrm>
            <a:off x="694155" y="6224350"/>
            <a:ext cx="87196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i="1" dirty="0"/>
              <a:t>Korjaus Velhoon arviolta ensi viikon aikana!</a:t>
            </a:r>
          </a:p>
          <a:p>
            <a:r>
              <a:rPr lang="fi-FI" sz="2400" b="1" i="1" dirty="0"/>
              <a:t> </a:t>
            </a:r>
          </a:p>
          <a:p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234296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0D49CA-32B8-E27C-00A8-4BC9313E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sz="4000" dirty="0" err="1">
                <a:latin typeface="+mn-lt"/>
              </a:rPr>
              <a:t>TREX:n</a:t>
            </a:r>
            <a:r>
              <a:rPr lang="fi-FI" sz="4000" dirty="0">
                <a:latin typeface="+mn-lt"/>
              </a:rPr>
              <a:t> meluaitojen puuttuvat tieosoitteet</a:t>
            </a:r>
            <a:endParaRPr lang="fi-FI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78BCD0-C4A4-7AD4-BA92-3988A772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308" y="1072368"/>
            <a:ext cx="10515600" cy="1861957"/>
          </a:xfrm>
        </p:spPr>
        <p:txBody>
          <a:bodyPr>
            <a:normAutofit/>
          </a:bodyPr>
          <a:lstStyle/>
          <a:p>
            <a:r>
              <a:rPr lang="fi-FI" dirty="0"/>
              <a:t>Taitorakennerekisterissä  (</a:t>
            </a:r>
            <a:r>
              <a:rPr lang="fi-FI" sz="2800" dirty="0">
                <a:latin typeface="+mn-lt"/>
              </a:rPr>
              <a:t>TREX) eivät kaikki meluaidat tule kilpailutuksen raportille, koska niiltä puuttuvat tieosoitteet </a:t>
            </a:r>
            <a:r>
              <a:rPr lang="fi-FI" sz="2800" dirty="0" err="1">
                <a:latin typeface="+mn-lt"/>
              </a:rPr>
              <a:t>TREX:ssä</a:t>
            </a:r>
            <a:endParaRPr lang="fi-FI" sz="2800" dirty="0">
              <a:latin typeface="+mn-lt"/>
            </a:endParaRPr>
          </a:p>
          <a:p>
            <a:pPr lvl="1"/>
            <a:r>
              <a:rPr lang="fi-FI" dirty="0"/>
              <a:t>87 Väyläviraston omistamaa meluseinää, joilta puuttuu tieosoite.</a:t>
            </a:r>
          </a:p>
          <a:p>
            <a:pPr lvl="2"/>
            <a:r>
              <a:rPr lang="fi-FI" dirty="0"/>
              <a:t>TREX-laadunvalvonta korjaa viikon 11 (10.3 alkava) aikana 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24D07D92-9808-43A9-CCC3-B7A34A68A4D9}"/>
              </a:ext>
            </a:extLst>
          </p:cNvPr>
          <p:cNvSpPr txBox="1">
            <a:spLocks/>
          </p:cNvSpPr>
          <p:nvPr/>
        </p:nvSpPr>
        <p:spPr>
          <a:xfrm>
            <a:off x="838200" y="32317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dirty="0" err="1">
                <a:latin typeface="+mn-lt"/>
              </a:rPr>
              <a:t>TREX:n</a:t>
            </a:r>
            <a:r>
              <a:rPr lang="fi-FI" sz="4000" dirty="0">
                <a:latin typeface="+mn-lt"/>
              </a:rPr>
              <a:t> meluaitojen geometrian  suunta</a:t>
            </a:r>
            <a:endParaRPr lang="fi-FI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37BA85B8-4D0F-EF22-3693-649186D79C4C}"/>
              </a:ext>
            </a:extLst>
          </p:cNvPr>
          <p:cNvSpPr txBox="1">
            <a:spLocks/>
          </p:cNvSpPr>
          <p:nvPr/>
        </p:nvSpPr>
        <p:spPr>
          <a:xfrm>
            <a:off x="673308" y="4389958"/>
            <a:ext cx="10515600" cy="186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5106065-91EB-4CE6-DAC9-6955EB90A7CF}"/>
              </a:ext>
            </a:extLst>
          </p:cNvPr>
          <p:cNvSpPr txBox="1">
            <a:spLocks/>
          </p:cNvSpPr>
          <p:nvPr/>
        </p:nvSpPr>
        <p:spPr>
          <a:xfrm>
            <a:off x="508416" y="4601457"/>
            <a:ext cx="10515600" cy="186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Inventointisuunta (geometrian suunta) on vapaasti valittavissa. Lähtökohtaisesti pyritään saamaan tieosoitteen kasvusuuntaan, mutta voi olla toisinkin päin</a:t>
            </a:r>
          </a:p>
          <a:p>
            <a:r>
              <a:rPr lang="fi-FI" dirty="0"/>
              <a:t>Sama periaate koskee myös muita taitorakenteita.</a:t>
            </a:r>
          </a:p>
        </p:txBody>
      </p:sp>
    </p:spTree>
    <p:extLst>
      <p:ext uri="{BB962C8B-B14F-4D97-AF65-F5344CB8AC3E}">
        <p14:creationId xmlns:p14="http://schemas.microsoft.com/office/powerpoint/2010/main" val="129865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Yhteiskunnallinen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kiklinikka 9.8.2024" id="{8F820C40-878C-8A49-BDD0-8A9DAFE19FDB}" vid="{1DC3013C-F904-6F40-8033-892BBECDF77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67da565-e2fb-4473-b9db-83695070d988}" enabled="0" method="" siteId="{b67da565-e2fb-4473-b9db-83695070d9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51249</TotalTime>
  <Words>781</Words>
  <Application>Microsoft Macintosh PowerPoint</Application>
  <PresentationFormat>Laajakuva</PresentationFormat>
  <Paragraphs>108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30" baseType="lpstr">
      <vt:lpstr>-apple-system</vt:lpstr>
      <vt:lpstr>Aptos</vt:lpstr>
      <vt:lpstr>Aptos Display</vt:lpstr>
      <vt:lpstr>Arial</vt:lpstr>
      <vt:lpstr>Arial Black</vt:lpstr>
      <vt:lpstr>Calibri</vt:lpstr>
      <vt:lpstr>Calibri Light</vt:lpstr>
      <vt:lpstr>Inter</vt:lpstr>
      <vt:lpstr>Tahoma</vt:lpstr>
      <vt:lpstr>Wingdings</vt:lpstr>
      <vt:lpstr>Office Theme</vt:lpstr>
      <vt:lpstr>1_Office Theme</vt:lpstr>
      <vt:lpstr>TieVelhon tukiklinikka 7.3.2025</vt:lpstr>
      <vt:lpstr>Velhon operointi &amp; laatukonsultoinnin  tehdyt tehtävät  1.1.2024 - 6.3.2025</vt:lpstr>
      <vt:lpstr>Operoinnin työjono</vt:lpstr>
      <vt:lpstr>Ajankohtaista operoinnissa</vt:lpstr>
      <vt:lpstr>Määrittelyn ajankohtaiset</vt:lpstr>
      <vt:lpstr>Vanhat, jo päättyneet urakat ja niiden koodit eivät näy Urakat-ohjesivulla</vt:lpstr>
      <vt:lpstr>Uusi Nopeusrajoitukset-kohdeluokka</vt:lpstr>
      <vt:lpstr>Viherhoitoluokan tietokuvauksen korjaus</vt:lpstr>
      <vt:lpstr>TREX:n meluaitojen puuttuvat tieosoitteet</vt:lpstr>
      <vt:lpstr>Velhon toimituspohjalla meluaidan osoitteen ilmoittaminen, jos se on useammalla tieosoitteella?</vt:lpstr>
      <vt:lpstr>Onko kallioleikkausten suoja-aidat Velhossa ylläpidettävä tieto vai onko tieto jossain muussa järjestelmässä?</vt:lpstr>
      <vt:lpstr>Mistä kohdasta kiertoliittymän halkaisija mitataan liikennesaarekkeet-kohdeluokalle?</vt:lpstr>
      <vt:lpstr>Tasaiset välialueet</vt:lpstr>
      <vt:lpstr>Ladottavien pintarakenteiden pinta-alat</vt:lpstr>
      <vt:lpstr>Väylän tilastot: Maanteiden liikennesuoritteet ja pituudet</vt:lpstr>
      <vt:lpstr>Geometrian eroavaisuudet</vt:lpstr>
      <vt:lpstr>Toiveita tukiklinikoiden sisällöstä</vt:lpstr>
      <vt:lpstr>Palautetta ja kysymyksiä toivotaan!   tiestotuki@vayla.fi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TieVelhon tukiklinikka 12.1.2024</dc:title>
  <dc:creator>Johanna Hänninen</dc:creator>
  <cp:lastModifiedBy>Veli-Matti Suoranta</cp:lastModifiedBy>
  <cp:revision>681</cp:revision>
  <dcterms:created xsi:type="dcterms:W3CDTF">2024-01-09T14:01:27Z</dcterms:created>
  <dcterms:modified xsi:type="dcterms:W3CDTF">2025-03-10T10:35:41Z</dcterms:modified>
</cp:coreProperties>
</file>