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3"/>
  </p:notesMasterIdLst>
  <p:sldIdLst>
    <p:sldId id="256" r:id="rId7"/>
    <p:sldId id="315" r:id="rId8"/>
    <p:sldId id="307" r:id="rId9"/>
    <p:sldId id="321" r:id="rId10"/>
    <p:sldId id="322" r:id="rId11"/>
    <p:sldId id="263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1877" autoAdjust="0"/>
  </p:normalViewPr>
  <p:slideViewPr>
    <p:cSldViewPr snapToGrid="0">
      <p:cViewPr varScale="1">
        <p:scale>
          <a:sx n="59" d="100"/>
          <a:sy n="59" d="100"/>
        </p:scale>
        <p:origin x="1320" y="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-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senius Kaisa" userId="d2e7ad9b-82b7-43ef-add7-5d0e0522df40" providerId="ADAL" clId="{C24494A1-5264-46C8-8B04-1D626B8E908A}"/>
    <pc:docChg chg="custSel addSld delSld modSld">
      <pc:chgData name="Pusenius Kaisa" userId="d2e7ad9b-82b7-43ef-add7-5d0e0522df40" providerId="ADAL" clId="{C24494A1-5264-46C8-8B04-1D626B8E908A}" dt="2025-02-24T18:58:48.513" v="459" actId="20577"/>
      <pc:docMkLst>
        <pc:docMk/>
      </pc:docMkLst>
      <pc:sldChg chg="modSp mod modNotesTx">
        <pc:chgData name="Pusenius Kaisa" userId="d2e7ad9b-82b7-43ef-add7-5d0e0522df40" providerId="ADAL" clId="{C24494A1-5264-46C8-8B04-1D626B8E908A}" dt="2025-02-24T18:58:48.513" v="459" actId="20577"/>
        <pc:sldMkLst>
          <pc:docMk/>
          <pc:sldMk cId="2143695597" sldId="307"/>
        </pc:sldMkLst>
        <pc:spChg chg="mod">
          <ac:chgData name="Pusenius Kaisa" userId="d2e7ad9b-82b7-43ef-add7-5d0e0522df40" providerId="ADAL" clId="{C24494A1-5264-46C8-8B04-1D626B8E908A}" dt="2025-02-24T18:06:33.382" v="339" actId="1076"/>
          <ac:spMkLst>
            <pc:docMk/>
            <pc:sldMk cId="2143695597" sldId="307"/>
            <ac:spMk id="2" creationId="{C406D4C5-C1A1-451C-9D75-E35FED2827EB}"/>
          </ac:spMkLst>
        </pc:spChg>
        <pc:spChg chg="mod">
          <ac:chgData name="Pusenius Kaisa" userId="d2e7ad9b-82b7-43ef-add7-5d0e0522df40" providerId="ADAL" clId="{C24494A1-5264-46C8-8B04-1D626B8E908A}" dt="2025-02-24T18:07:00.283" v="340" actId="255"/>
          <ac:spMkLst>
            <pc:docMk/>
            <pc:sldMk cId="2143695597" sldId="307"/>
            <ac:spMk id="3" creationId="{829AACDF-3AAD-4B63-8455-3A91155F0553}"/>
          </ac:spMkLst>
        </pc:spChg>
      </pc:sldChg>
      <pc:sldChg chg="modSp mod">
        <pc:chgData name="Pusenius Kaisa" userId="d2e7ad9b-82b7-43ef-add7-5d0e0522df40" providerId="ADAL" clId="{C24494A1-5264-46C8-8B04-1D626B8E908A}" dt="2025-02-24T18:07:17.511" v="341" actId="14100"/>
        <pc:sldMkLst>
          <pc:docMk/>
          <pc:sldMk cId="3274150262" sldId="321"/>
        </pc:sldMkLst>
        <pc:spChg chg="mod">
          <ac:chgData name="Pusenius Kaisa" userId="d2e7ad9b-82b7-43ef-add7-5d0e0522df40" providerId="ADAL" clId="{C24494A1-5264-46C8-8B04-1D626B8E908A}" dt="2025-02-24T18:06:10.676" v="337" actId="1076"/>
          <ac:spMkLst>
            <pc:docMk/>
            <pc:sldMk cId="3274150262" sldId="321"/>
            <ac:spMk id="2" creationId="{BDF7F068-CCD6-8AE4-5CF7-564E73951806}"/>
          </ac:spMkLst>
        </pc:spChg>
        <pc:spChg chg="mod">
          <ac:chgData name="Pusenius Kaisa" userId="d2e7ad9b-82b7-43ef-add7-5d0e0522df40" providerId="ADAL" clId="{C24494A1-5264-46C8-8B04-1D626B8E908A}" dt="2025-02-24T18:07:17.511" v="341" actId="14100"/>
          <ac:spMkLst>
            <pc:docMk/>
            <pc:sldMk cId="3274150262" sldId="321"/>
            <ac:spMk id="3" creationId="{70B46349-F02B-3817-E56F-00DCEA79CD61}"/>
          </ac:spMkLst>
        </pc:spChg>
      </pc:sldChg>
      <pc:sldChg chg="addSp modSp add mod">
        <pc:chgData name="Pusenius Kaisa" userId="d2e7ad9b-82b7-43ef-add7-5d0e0522df40" providerId="ADAL" clId="{C24494A1-5264-46C8-8B04-1D626B8E908A}" dt="2025-02-24T18:54:33.931" v="404" actId="208"/>
        <pc:sldMkLst>
          <pc:docMk/>
          <pc:sldMk cId="656325542" sldId="322"/>
        </pc:sldMkLst>
        <pc:spChg chg="mod">
          <ac:chgData name="Pusenius Kaisa" userId="d2e7ad9b-82b7-43ef-add7-5d0e0522df40" providerId="ADAL" clId="{C24494A1-5264-46C8-8B04-1D626B8E908A}" dt="2025-02-24T18:51:16.699" v="347" actId="20577"/>
          <ac:spMkLst>
            <pc:docMk/>
            <pc:sldMk cId="656325542" sldId="322"/>
            <ac:spMk id="2" creationId="{BDF7F068-CCD6-8AE4-5CF7-564E73951806}"/>
          </ac:spMkLst>
        </pc:spChg>
        <pc:spChg chg="mod">
          <ac:chgData name="Pusenius Kaisa" userId="d2e7ad9b-82b7-43ef-add7-5d0e0522df40" providerId="ADAL" clId="{C24494A1-5264-46C8-8B04-1D626B8E908A}" dt="2025-02-24T18:54:26.862" v="403" actId="1076"/>
          <ac:spMkLst>
            <pc:docMk/>
            <pc:sldMk cId="656325542" sldId="322"/>
            <ac:spMk id="3" creationId="{70B46349-F02B-3817-E56F-00DCEA79CD61}"/>
          </ac:spMkLst>
        </pc:spChg>
        <pc:spChg chg="add mod">
          <ac:chgData name="Pusenius Kaisa" userId="d2e7ad9b-82b7-43ef-add7-5d0e0522df40" providerId="ADAL" clId="{C24494A1-5264-46C8-8B04-1D626B8E908A}" dt="2025-02-24T18:54:33.931" v="404" actId="208"/>
          <ac:spMkLst>
            <pc:docMk/>
            <pc:sldMk cId="656325542" sldId="322"/>
            <ac:spMk id="5" creationId="{AB516C42-78E9-B3B8-F2EC-5A6D7D34DBF8}"/>
          </ac:spMkLst>
        </pc:spChg>
      </pc:sldChg>
      <pc:sldChg chg="modSp del mod">
        <pc:chgData name="Pusenius Kaisa" userId="d2e7ad9b-82b7-43ef-add7-5d0e0522df40" providerId="ADAL" clId="{C24494A1-5264-46C8-8B04-1D626B8E908A}" dt="2025-02-24T18:05:32.389" v="336" actId="2696"/>
        <pc:sldMkLst>
          <pc:docMk/>
          <pc:sldMk cId="2053811809" sldId="322"/>
        </pc:sldMkLst>
        <pc:spChg chg="mod">
          <ac:chgData name="Pusenius Kaisa" userId="d2e7ad9b-82b7-43ef-add7-5d0e0522df40" providerId="ADAL" clId="{C24494A1-5264-46C8-8B04-1D626B8E908A}" dt="2025-02-24T17:50:23.511" v="129" actId="27636"/>
          <ac:spMkLst>
            <pc:docMk/>
            <pc:sldMk cId="2053811809" sldId="322"/>
            <ac:spMk id="3" creationId="{23725824-F0A1-AE6E-AFC6-88634473A3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24.2.2025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>
                <a:effectLst/>
              </a:rPr>
              <a:t>Vuoden alun kohdeluokkamuutokset </a:t>
            </a:r>
            <a:r>
              <a:rPr lang="fi-FI">
                <a:effectLst/>
              </a:rPr>
              <a:t>päivitetty!</a:t>
            </a:r>
          </a:p>
          <a:p>
            <a:r>
              <a:rPr lang="fi-FI">
                <a:effectLst/>
              </a:rPr>
              <a:t>Uusi </a:t>
            </a:r>
            <a:r>
              <a:rPr lang="fi-FI" dirty="0" err="1">
                <a:effectLst/>
              </a:rPr>
              <a:t>Nopra</a:t>
            </a:r>
            <a:r>
              <a:rPr lang="fi-FI" dirty="0">
                <a:effectLst/>
              </a:rPr>
              <a:t>-kohdeluokka, tietojen koostamisen vaiheet:</a:t>
            </a:r>
            <a:endParaRPr lang="fi-FI" dirty="0"/>
          </a:p>
          <a:p>
            <a:pPr marL="914400" lvl="1" indent="-457200">
              <a:buFont typeface="+mj-lt"/>
              <a:buAutoNum type="arabicPeriod"/>
            </a:pPr>
            <a:r>
              <a:rPr lang="fi-FI" dirty="0">
                <a:effectLst/>
              </a:rPr>
              <a:t>Viedään tierekisterin TL168 Nopeusrajoitus ja TL169 Talvinopeusrajoitus -tietolajit Velhoon historioineen (&gt;100 000 riviä): </a:t>
            </a:r>
            <a:r>
              <a:rPr lang="fi-FI" dirty="0"/>
              <a:t>VALMIS</a:t>
            </a:r>
            <a:endParaRPr lang="fi-FI" dirty="0">
              <a:effectLst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dirty="0">
                <a:effectLst/>
              </a:rPr>
              <a:t>Viedään </a:t>
            </a:r>
            <a:r>
              <a:rPr lang="fi-FI" dirty="0" err="1">
                <a:effectLst/>
              </a:rPr>
              <a:t>Elyjen</a:t>
            </a:r>
            <a:r>
              <a:rPr lang="fi-FI" dirty="0">
                <a:effectLst/>
              </a:rPr>
              <a:t> toimittamat täydennykset ja korjaukset (&gt;1000 riviä)</a:t>
            </a:r>
            <a:r>
              <a:rPr lang="fi-FI" dirty="0"/>
              <a:t>: VALMIS</a:t>
            </a:r>
            <a:endParaRPr lang="fi-FI" dirty="0">
              <a:effectLst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fi-FI" dirty="0">
                <a:effectLst/>
              </a:rPr>
              <a:t>Viedään tierekisterin sulkemisen jälkeen tulleet nopeusrajoituspäätökset (noin 5000 riviä): KÄYNNISSÄ</a:t>
            </a:r>
          </a:p>
          <a:p>
            <a:pPr marL="914400" lvl="1" indent="-457200">
              <a:buAutoNum type="arabicPeriod" startAt="4"/>
            </a:pPr>
            <a:r>
              <a:rPr lang="fi-FI" dirty="0">
                <a:effectLst/>
              </a:rPr>
              <a:t>Muut </a:t>
            </a:r>
            <a:r>
              <a:rPr lang="fi-FI" dirty="0" err="1">
                <a:effectLst/>
              </a:rPr>
              <a:t>Elyjen</a:t>
            </a:r>
            <a:r>
              <a:rPr lang="fi-FI" dirty="0">
                <a:effectLst/>
              </a:rPr>
              <a:t> toimittamat korjauspyynnöt (noin 40 </a:t>
            </a:r>
            <a:r>
              <a:rPr lang="fi-FI" dirty="0" err="1">
                <a:effectLst/>
              </a:rPr>
              <a:t>jira</a:t>
            </a:r>
            <a:r>
              <a:rPr lang="fi-FI" dirty="0">
                <a:effectLst/>
              </a:rPr>
              <a:t>-tikettiä)</a:t>
            </a:r>
          </a:p>
          <a:p>
            <a:pPr marL="914400" lvl="1" indent="-457200">
              <a:buAutoNum type="arabicPeriod" startAt="4"/>
            </a:pPr>
            <a:r>
              <a:rPr lang="fi-FI" dirty="0">
                <a:effectLst/>
              </a:rPr>
              <a:t>Lopuksi viedään talvinopeusrajoitukset erikseen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D8B9A-264D-4165-A769-848A3FBDC0C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73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hje.velho.vaylapilvi.fi/tievelho/tietorakenne/tietorakennemuutoks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ohje.velho.vaylapilvi.fi/tievelho/koulutukset-ja-tilaisuudet/tievelhon-tietojen-yllapidon-tukiklinikka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/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(25.02.2025)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25.02.2025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619" y="0"/>
            <a:ext cx="10568762" cy="872218"/>
          </a:xfrm>
        </p:spPr>
        <p:txBody>
          <a:bodyPr>
            <a:normAutofit/>
          </a:bodyPr>
          <a:lstStyle/>
          <a:p>
            <a:pPr algn="l"/>
            <a:r>
              <a:rPr lang="fi-FI" sz="3200" i="0" dirty="0">
                <a:effectLst/>
                <a:latin typeface="Tahoma (Headings)"/>
                <a:cs typeface="Calibri" panose="020F0502020204030204" pitchFamily="34" charset="0"/>
              </a:rPr>
              <a:t>Ajankohtaiset kuulumiset (data ja tietorakenteet)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92209"/>
            <a:ext cx="12192000" cy="616579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000" dirty="0" err="1">
                <a:ea typeface="Calibri" panose="020F0502020204030204" pitchFamily="34" charset="0"/>
                <a:cs typeface="Calibri" panose="020F0502020204030204" pitchFamily="34" charset="0"/>
              </a:rPr>
              <a:t>YHA:n</a:t>
            </a: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 lähtötiedot viety </a:t>
            </a:r>
            <a:r>
              <a:rPr lang="fi-FI" sz="2000" dirty="0" err="1">
                <a:ea typeface="Calibri" panose="020F0502020204030204" pitchFamily="34" charset="0"/>
                <a:cs typeface="Calibri" panose="020F0502020204030204" pitchFamily="34" charset="0"/>
              </a:rPr>
              <a:t>YHA:n</a:t>
            </a: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 tuotantoon perjantaina 21.02.2025.</a:t>
            </a:r>
          </a:p>
          <a:p>
            <a:pPr lvl="1"/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Uuden kohdeluokan ”nopeusrajoitustiedot” tietojen vienti vielä kesken. Kesänopeusrajoitukset kunnossa seuraavan 1-2 viikon sisällä. Sen jälkeen lähdetään laittamaan talvinopeusrajoitustietoja kuntoon.</a:t>
            </a:r>
          </a:p>
          <a:p>
            <a:pPr lvl="2"/>
            <a:r>
              <a:rPr lang="fi-FI" dirty="0">
                <a:effectLst/>
              </a:rPr>
              <a:t>Prosessi on monivaiheinen joten </a:t>
            </a:r>
            <a:r>
              <a:rPr lang="fi-FI" u="sng" dirty="0">
                <a:effectLst/>
              </a:rPr>
              <a:t>tuotannossa näkyvää dataa ei kannata käyttää</a:t>
            </a:r>
            <a:r>
              <a:rPr lang="fi-FI" dirty="0">
                <a:effectLst/>
              </a:rPr>
              <a:t> ennen kuin kohdeluokka on valmis</a:t>
            </a: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1.10.2026 kilpailuun menevien urakoiden tietoja aloitetaan viedä tällä viikolla Tievelhoon.</a:t>
            </a:r>
          </a:p>
          <a:p>
            <a:pPr lvl="1"/>
            <a:r>
              <a:rPr lang="fi-FI" sz="2000" dirty="0"/>
              <a:t>Uusi liikennesaarekkeet – kohdeluokka testauksessa. Kohdeluokkaan tehdään vielä muutoksia testauksen perusteella.</a:t>
            </a:r>
          </a:p>
          <a:p>
            <a:pPr marL="457200" lvl="1" indent="0">
              <a:buNone/>
            </a:pPr>
            <a:endParaRPr lang="fi-FI" sz="2000" dirty="0"/>
          </a:p>
          <a:p>
            <a:pPr lvl="1"/>
            <a:r>
              <a:rPr lang="fi-FI" sz="2000" b="0" i="0" dirty="0">
                <a:solidFill>
                  <a:srgbClr val="333333"/>
                </a:solidFill>
                <a:effectLst/>
              </a:rPr>
              <a:t>TEN-T-verkon luokka (eli entisen TERN-verkon luokka) nimikkeistöstä poistetaan koodi "Eurooppalainen liikennekäytävä" ja lisätään kohdeluokan selitteeseen maininta,  </a:t>
            </a:r>
            <a:r>
              <a:rPr lang="fi-FI" sz="2000" b="0" i="0" dirty="0">
                <a:solidFill>
                  <a:srgbClr val="222222"/>
                </a:solidFill>
                <a:effectLst/>
              </a:rPr>
              <a:t>että "Ydinverkko" on reitiltään sama kuin "Eurooppalainen liikennekäytävä". Eurooppalainen liikennekäytävä tieto poistetaan Tievelhosta.</a:t>
            </a:r>
          </a:p>
          <a:p>
            <a:pPr lvl="2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Myös TEN-T-verkon reitit on nyt päivitetty operoinnin toimesta Velhoon</a:t>
            </a:r>
          </a:p>
          <a:p>
            <a:pPr lvl="1"/>
            <a:endParaRPr lang="fi-FI" sz="2000" dirty="0"/>
          </a:p>
          <a:p>
            <a:pPr lvl="1"/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1400" dirty="0">
                <a:ea typeface="Calibri" panose="020F0502020204030204" pitchFamily="34" charset="0"/>
                <a:cs typeface="Calibri" panose="020F0502020204030204" pitchFamily="34" charset="0"/>
              </a:rPr>
              <a:t>Tietorakennemuutosten seurantataulukko: </a:t>
            </a:r>
            <a:r>
              <a:rPr lang="fi-FI" sz="1400" dirty="0"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https://ohje.velho.vaylapilvi.fi/tievelho/tietorakenne/tietorakennemuutokset/</a:t>
            </a:r>
            <a:endParaRPr lang="fi-FI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https://ohje.velho.vaylapilvi.fi/tievelho/koulutukset-ja-tilaisuudet/tievelhon-tietojen-yllapidon-tukiklinikka/</a:t>
            </a: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70" y="281529"/>
            <a:ext cx="9195275" cy="534594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(käyttöliittymä)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095153"/>
            <a:ext cx="12192001" cy="494672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Käyttöliittymäkehitys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Teknisiä haasteita ratkottu tiekohdehaussa, korjaus viety tuotantoon 19.02.2025. Lisärajaukset toimivat nyt tiekohdehaussa.</a:t>
            </a:r>
          </a:p>
          <a:p>
            <a:pPr lvl="1"/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Uusia toiminnallisuuksia tiekohdehaussa:</a:t>
            </a:r>
          </a:p>
          <a:p>
            <a:pPr lvl="2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Vapaa tieosoitteen syöttö</a:t>
            </a:r>
          </a:p>
          <a:p>
            <a:pPr lvl="2"/>
            <a:r>
              <a:rPr lang="fi-FI" dirty="0" err="1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Alasvetovalikoiden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alla olevat tiedot viety omiin sarakkeisiin (päätösrekisteri) työ jatkuu muiden rekistereiden osalta.</a:t>
            </a:r>
          </a:p>
          <a:p>
            <a:pPr lvl="2"/>
            <a:r>
              <a:rPr lang="fi-FI" dirty="0" err="1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Export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–tulostukseen (Excel) muutettu numeeristen tietojen formaattia, jotta käytettävyys helpottuu.</a:t>
            </a:r>
          </a:p>
          <a:p>
            <a:pPr lvl="2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Mitattu geometria OID tuotu tulosnäkymään.</a:t>
            </a:r>
          </a:p>
          <a:p>
            <a:pPr lvl="2"/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Rakenteellisilla- ja toiminnallisilla järjestelmäkokonaisuuksilla voidaan tehdä hakuja tiekohdehaussa.</a:t>
            </a:r>
          </a:p>
          <a:p>
            <a:pPr lvl="2"/>
            <a:endParaRPr lang="fi-FI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Tieosuushaku testausvaiheessa testiympäristössä. Tavoitteena viedä tuotantoon versio ilman indeksointia helmi-maaliskuun vaihteessa.</a:t>
            </a: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sz="2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470" y="281529"/>
            <a:ext cx="9195275" cy="534594"/>
          </a:xfrm>
        </p:spPr>
        <p:txBody>
          <a:bodyPr>
            <a:normAutofit fontScale="90000"/>
          </a:bodyPr>
          <a:lstStyle/>
          <a:p>
            <a:r>
              <a:rPr lang="fi-FI" dirty="0"/>
              <a:t>Muuta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2885" y="1332665"/>
            <a:ext cx="10646229" cy="144121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fi-FI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Velhon latauspalvelua hyödyntäville tahoille muistutus: pyydämme teitä siirtymään uuden latauspalvelun käyttöön mahdollisimman pian! Mikäli meidän tulee siirtymäaikaa vanhasta uuteen suunnitellessa huomioida joitakin teidän aikataulutarpeitanne, olettehan siitä yhteydessä meille Tiestötukeen. </a:t>
            </a:r>
            <a:endParaRPr lang="fi-FI" sz="20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000" dirty="0"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sz="2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B516C42-78E9-B3B8-F2EC-5A6D7D34DBF8}"/>
              </a:ext>
            </a:extLst>
          </p:cNvPr>
          <p:cNvSpPr/>
          <p:nvPr/>
        </p:nvSpPr>
        <p:spPr>
          <a:xfrm>
            <a:off x="881743" y="1191151"/>
            <a:ext cx="10733314" cy="144121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32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4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5.xml><?xml version="1.0" encoding="utf-8"?>
<xml_kameleon>
  <ddecree/>
  <dlevelofprotection/>
  <dsecrecy/>
  <dconfidentiality/>
</xml_kameleon>
</file>

<file path=customXml/itemProps1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5.xml><?xml version="1.0" encoding="utf-8"?>
<ds:datastoreItem xmlns:ds="http://schemas.openxmlformats.org/officeDocument/2006/customXml" ds:itemID="{A8012199-8EC8-45B0-B8CE-C879495E452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32101</TotalTime>
  <Words>375</Words>
  <Application>Microsoft Office PowerPoint</Application>
  <PresentationFormat>Widescreen</PresentationFormat>
  <Paragraphs>64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Exo 2</vt:lpstr>
      <vt:lpstr>Felbridge Pro</vt:lpstr>
      <vt:lpstr>Segoe UI</vt:lpstr>
      <vt:lpstr>Tahoma</vt:lpstr>
      <vt:lpstr>Tahoma (Headings)</vt:lpstr>
      <vt:lpstr>Times New Roman</vt:lpstr>
      <vt:lpstr>vayla</vt:lpstr>
      <vt:lpstr>Tievelhovartti (25.02.2025)</vt:lpstr>
      <vt:lpstr>Agenda</vt:lpstr>
      <vt:lpstr>Ajankohtaiset kuulumiset (data ja tietorakenteet)</vt:lpstr>
      <vt:lpstr>Ajankohtaiset kuulumiset (käyttöliittymä)</vt:lpstr>
      <vt:lpstr>Muuta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Pusenius Kaisa</cp:lastModifiedBy>
  <cp:revision>1092</cp:revision>
  <dcterms:created xsi:type="dcterms:W3CDTF">2021-06-10T07:52:25Z</dcterms:created>
  <dcterms:modified xsi:type="dcterms:W3CDTF">2025-02-24T18:58:52Z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