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6"/>
  </p:notesMasterIdLst>
  <p:sldIdLst>
    <p:sldId id="256" r:id="rId7"/>
    <p:sldId id="315" r:id="rId8"/>
    <p:sldId id="307" r:id="rId9"/>
    <p:sldId id="322" r:id="rId10"/>
    <p:sldId id="326" r:id="rId11"/>
    <p:sldId id="321" r:id="rId12"/>
    <p:sldId id="325" r:id="rId13"/>
    <p:sldId id="323" r:id="rId14"/>
    <p:sldId id="26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94743" autoAdjust="0"/>
  </p:normalViewPr>
  <p:slideViewPr>
    <p:cSldViewPr snapToGrid="0">
      <p:cViewPr varScale="1">
        <p:scale>
          <a:sx n="112" d="100"/>
          <a:sy n="112" d="100"/>
        </p:scale>
        <p:origin x="119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11.3.2025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preserve="1" userDrawn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5277610" cy="4701002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610" h="4701002">
                <a:moveTo>
                  <a:pt x="0" y="4701002"/>
                </a:moveTo>
                <a:cubicBezTo>
                  <a:pt x="3307" y="3137314"/>
                  <a:pt x="6615" y="1573627"/>
                  <a:pt x="9922" y="9939"/>
                </a:cubicBezTo>
                <a:lnTo>
                  <a:pt x="5277610" y="0"/>
                </a:lnTo>
                <a:lnTo>
                  <a:pt x="3458766" y="4701002"/>
                </a:lnTo>
                <a:lnTo>
                  <a:pt x="0" y="470100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 algn="l">
              <a:buNone/>
              <a:defRPr sz="2000" baseline="0"/>
            </a:lvl1pPr>
          </a:lstStyle>
          <a:p>
            <a:r>
              <a:rPr lang="fi-FI" dirty="0"/>
              <a:t>Lisää 1.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593725" y="-795"/>
            <a:ext cx="5053400" cy="4691858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36836"/>
              <a:gd name="connsiteY0" fmla="*/ 4691063 h 4701002"/>
              <a:gd name="connsiteX1" fmla="*/ 1769148 w 7036836"/>
              <a:gd name="connsiteY1" fmla="*/ 9939 h 4701002"/>
              <a:gd name="connsiteX2" fmla="*/ 7036836 w 7036836"/>
              <a:gd name="connsiteY2" fmla="*/ 0 h 4701002"/>
              <a:gd name="connsiteX3" fmla="*/ 5217992 w 7036836"/>
              <a:gd name="connsiteY3" fmla="*/ 4701002 h 4701002"/>
              <a:gd name="connsiteX4" fmla="*/ 0 w 7036836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7064268"/>
              <a:gd name="connsiteY0" fmla="*/ 4691063 h 4701002"/>
              <a:gd name="connsiteX1" fmla="*/ 1796580 w 7064268"/>
              <a:gd name="connsiteY1" fmla="*/ 9939 h 4701002"/>
              <a:gd name="connsiteX2" fmla="*/ 7064268 w 7064268"/>
              <a:gd name="connsiteY2" fmla="*/ 0 h 4701002"/>
              <a:gd name="connsiteX3" fmla="*/ 5245424 w 7064268"/>
              <a:gd name="connsiteY3" fmla="*/ 4701002 h 4701002"/>
              <a:gd name="connsiteX4" fmla="*/ 0 w 7064268"/>
              <a:gd name="connsiteY4" fmla="*/ 4691063 h 4701002"/>
              <a:gd name="connsiteX0" fmla="*/ 0 w 5245424"/>
              <a:gd name="connsiteY0" fmla="*/ 4691063 h 4701002"/>
              <a:gd name="connsiteX1" fmla="*/ 1796580 w 5245424"/>
              <a:gd name="connsiteY1" fmla="*/ 9939 h 4701002"/>
              <a:gd name="connsiteX2" fmla="*/ 3315228 w 5245424"/>
              <a:gd name="connsiteY2" fmla="*/ 0 h 4701002"/>
              <a:gd name="connsiteX3" fmla="*/ 5245424 w 5245424"/>
              <a:gd name="connsiteY3" fmla="*/ 4701002 h 4701002"/>
              <a:gd name="connsiteX4" fmla="*/ 0 w 5245424"/>
              <a:gd name="connsiteY4" fmla="*/ 4691063 h 4701002"/>
              <a:gd name="connsiteX0" fmla="*/ 0 w 5245424"/>
              <a:gd name="connsiteY0" fmla="*/ 4681919 h 4691858"/>
              <a:gd name="connsiteX1" fmla="*/ 1796580 w 5245424"/>
              <a:gd name="connsiteY1" fmla="*/ 795 h 4691858"/>
              <a:gd name="connsiteX2" fmla="*/ 3196356 w 5245424"/>
              <a:gd name="connsiteY2" fmla="*/ 0 h 4691858"/>
              <a:gd name="connsiteX3" fmla="*/ 5245424 w 5245424"/>
              <a:gd name="connsiteY3" fmla="*/ 4691858 h 4691858"/>
              <a:gd name="connsiteX4" fmla="*/ 0 w 5245424"/>
              <a:gd name="connsiteY4" fmla="*/ 4681919 h 4691858"/>
              <a:gd name="connsiteX0" fmla="*/ 0 w 5053400"/>
              <a:gd name="connsiteY0" fmla="*/ 4681919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81919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  <a:gd name="connsiteX0" fmla="*/ 0 w 5053400"/>
              <a:gd name="connsiteY0" fmla="*/ 4691063 h 4691858"/>
              <a:gd name="connsiteX1" fmla="*/ 1796580 w 5053400"/>
              <a:gd name="connsiteY1" fmla="*/ 795 h 4691858"/>
              <a:gd name="connsiteX2" fmla="*/ 3196356 w 5053400"/>
              <a:gd name="connsiteY2" fmla="*/ 0 h 4691858"/>
              <a:gd name="connsiteX3" fmla="*/ 5053400 w 5053400"/>
              <a:gd name="connsiteY3" fmla="*/ 4691858 h 4691858"/>
              <a:gd name="connsiteX4" fmla="*/ 0 w 5053400"/>
              <a:gd name="connsiteY4" fmla="*/ 4691063 h 4691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400" h="4691858">
                <a:moveTo>
                  <a:pt x="0" y="4691063"/>
                </a:moveTo>
                <a:cubicBezTo>
                  <a:pt x="741983" y="2827611"/>
                  <a:pt x="1256560" y="1465091"/>
                  <a:pt x="1796580" y="795"/>
                </a:cubicBezTo>
                <a:lnTo>
                  <a:pt x="3196356" y="0"/>
                </a:lnTo>
                <a:lnTo>
                  <a:pt x="5053400" y="4691858"/>
                </a:lnTo>
                <a:lnTo>
                  <a:pt x="0" y="46910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r>
              <a:rPr lang="fi-FI" dirty="0"/>
              <a:t>Lisää 2. tämä kuva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6924312" y="0"/>
            <a:ext cx="5267688" cy="4710146"/>
          </a:xfrm>
          <a:custGeom>
            <a:avLst/>
            <a:gdLst>
              <a:gd name="connsiteX0" fmla="*/ 0 w 4611688"/>
              <a:gd name="connsiteY0" fmla="*/ 4691063 h 4691063"/>
              <a:gd name="connsiteX1" fmla="*/ 1152922 w 4611688"/>
              <a:gd name="connsiteY1" fmla="*/ 0 h 4691063"/>
              <a:gd name="connsiteX2" fmla="*/ 4611688 w 4611688"/>
              <a:gd name="connsiteY2" fmla="*/ 0 h 4691063"/>
              <a:gd name="connsiteX3" fmla="*/ 3458766 w 4611688"/>
              <a:gd name="connsiteY3" fmla="*/ 4691063 h 4691063"/>
              <a:gd name="connsiteX4" fmla="*/ 0 w 4611688"/>
              <a:gd name="connsiteY4" fmla="*/ 4691063 h 4691063"/>
              <a:gd name="connsiteX0" fmla="*/ 0 w 5277610"/>
              <a:gd name="connsiteY0" fmla="*/ 4701002 h 4701002"/>
              <a:gd name="connsiteX1" fmla="*/ 1152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01002"/>
              <a:gd name="connsiteX1" fmla="*/ 9922 w 5277610"/>
              <a:gd name="connsiteY1" fmla="*/ 9939 h 4701002"/>
              <a:gd name="connsiteX2" fmla="*/ 5277610 w 5277610"/>
              <a:gd name="connsiteY2" fmla="*/ 0 h 4701002"/>
              <a:gd name="connsiteX3" fmla="*/ 3458766 w 5277610"/>
              <a:gd name="connsiteY3" fmla="*/ 4701002 h 4701002"/>
              <a:gd name="connsiteX4" fmla="*/ 0 w 5277610"/>
              <a:gd name="connsiteY4" fmla="*/ 4701002 h 4701002"/>
              <a:gd name="connsiteX0" fmla="*/ 0 w 5277610"/>
              <a:gd name="connsiteY0" fmla="*/ 4701002 h 4710146"/>
              <a:gd name="connsiteX1" fmla="*/ 9922 w 5277610"/>
              <a:gd name="connsiteY1" fmla="*/ 9939 h 4710146"/>
              <a:gd name="connsiteX2" fmla="*/ 5277610 w 5277610"/>
              <a:gd name="connsiteY2" fmla="*/ 0 h 4710146"/>
              <a:gd name="connsiteX3" fmla="*/ 5260134 w 5277610"/>
              <a:gd name="connsiteY3" fmla="*/ 4710146 h 4710146"/>
              <a:gd name="connsiteX4" fmla="*/ 0 w 5277610"/>
              <a:gd name="connsiteY4" fmla="*/ 4701002 h 4710146"/>
              <a:gd name="connsiteX0" fmla="*/ 1846315 w 5267693"/>
              <a:gd name="connsiteY0" fmla="*/ 4701002 h 4710146"/>
              <a:gd name="connsiteX1" fmla="*/ 5 w 5267693"/>
              <a:gd name="connsiteY1" fmla="*/ 9939 h 4710146"/>
              <a:gd name="connsiteX2" fmla="*/ 5267693 w 5267693"/>
              <a:gd name="connsiteY2" fmla="*/ 0 h 4710146"/>
              <a:gd name="connsiteX3" fmla="*/ 5250217 w 5267693"/>
              <a:gd name="connsiteY3" fmla="*/ 4710146 h 4710146"/>
              <a:gd name="connsiteX4" fmla="*/ 1846315 w 5267693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9939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6 w 5267694"/>
              <a:gd name="connsiteY0" fmla="*/ 4701002 h 4710146"/>
              <a:gd name="connsiteX1" fmla="*/ 6 w 5267694"/>
              <a:gd name="connsiteY1" fmla="*/ 795 h 4710146"/>
              <a:gd name="connsiteX2" fmla="*/ 5267694 w 5267694"/>
              <a:gd name="connsiteY2" fmla="*/ 0 h 4710146"/>
              <a:gd name="connsiteX3" fmla="*/ 5250218 w 5267694"/>
              <a:gd name="connsiteY3" fmla="*/ 4710146 h 4710146"/>
              <a:gd name="connsiteX4" fmla="*/ 1846316 w 5267694"/>
              <a:gd name="connsiteY4" fmla="*/ 4701002 h 4710146"/>
              <a:gd name="connsiteX0" fmla="*/ 1846310 w 5267688"/>
              <a:gd name="connsiteY0" fmla="*/ 4701002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46310 w 5267688"/>
              <a:gd name="connsiteY4" fmla="*/ 4701002 h 4710146"/>
              <a:gd name="connsiteX0" fmla="*/ 1873742 w 5267688"/>
              <a:gd name="connsiteY0" fmla="*/ 4710146 h 4710146"/>
              <a:gd name="connsiteX1" fmla="*/ 0 w 5267688"/>
              <a:gd name="connsiteY1" fmla="*/ 795 h 4710146"/>
              <a:gd name="connsiteX2" fmla="*/ 5267688 w 5267688"/>
              <a:gd name="connsiteY2" fmla="*/ 0 h 4710146"/>
              <a:gd name="connsiteX3" fmla="*/ 5250212 w 5267688"/>
              <a:gd name="connsiteY3" fmla="*/ 4710146 h 4710146"/>
              <a:gd name="connsiteX4" fmla="*/ 1873742 w 5267688"/>
              <a:gd name="connsiteY4" fmla="*/ 4710146 h 471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67688" h="4710146">
                <a:moveTo>
                  <a:pt x="1873742" y="4710146"/>
                </a:moveTo>
                <a:cubicBezTo>
                  <a:pt x="1227825" y="3055018"/>
                  <a:pt x="645917" y="1601059"/>
                  <a:pt x="0" y="795"/>
                </a:cubicBezTo>
                <a:lnTo>
                  <a:pt x="5267688" y="0"/>
                </a:lnTo>
                <a:cubicBezTo>
                  <a:pt x="5261863" y="1570049"/>
                  <a:pt x="5256037" y="3140097"/>
                  <a:pt x="5250212" y="4710146"/>
                </a:cubicBezTo>
                <a:lnTo>
                  <a:pt x="1873742" y="471014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anchor="ctr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7431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 dirty="0"/>
          </a:p>
        </p:txBody>
      </p:sp>
      <p:sp>
        <p:nvSpPr>
          <p:cNvPr id="18" name="DConfidentiality">
            <a:extLst>
              <a:ext uri="{FF2B5EF4-FFF2-40B4-BE49-F238E27FC236}">
                <a16:creationId xmlns:a16="http://schemas.microsoft.com/office/drawing/2014/main" id="{4B964CBD-1E14-4B75-A614-71999FB674E4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DLevelofprotection">
            <a:extLst>
              <a:ext uri="{FF2B5EF4-FFF2-40B4-BE49-F238E27FC236}">
                <a16:creationId xmlns:a16="http://schemas.microsoft.com/office/drawing/2014/main" id="{25917711-D3ED-4E8C-BF82-DCF50F5F2EC2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Decree">
            <a:extLst>
              <a:ext uri="{FF2B5EF4-FFF2-40B4-BE49-F238E27FC236}">
                <a16:creationId xmlns:a16="http://schemas.microsoft.com/office/drawing/2014/main" id="{F673B93A-115D-4F5C-A79F-A5F384FCDFC7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DSecrecy">
            <a:extLst>
              <a:ext uri="{FF2B5EF4-FFF2-40B4-BE49-F238E27FC236}">
                <a16:creationId xmlns:a16="http://schemas.microsoft.com/office/drawing/2014/main" id="{E04FEAB8-01C0-4796-B920-929F3D1A1E32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D12AFC57-F9B4-42CA-9516-FFCBF2E4CA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23155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915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07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7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"/>
          <p:cNvSpPr>
            <a:spLocks noGrp="1"/>
          </p:cNvSpPr>
          <p:nvPr>
            <p:ph type="title"/>
          </p:nvPr>
        </p:nvSpPr>
        <p:spPr>
          <a:xfrm>
            <a:off x="841374" y="-7409"/>
            <a:ext cx="3987800" cy="6737351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9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62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1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2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chemeClr val="accent5">
              <a:alpha val="75000"/>
            </a:scheme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3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41374" y="-15876"/>
            <a:ext cx="3987800" cy="6737351"/>
          </a:xfrm>
          <a:solidFill>
            <a:srgbClr val="FF008F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1"/>
          <p:cNvSpPr>
            <a:spLocks noGrp="1"/>
          </p:cNvSpPr>
          <p:nvPr>
            <p:ph type="ctrTitle"/>
          </p:nvPr>
        </p:nvSpPr>
        <p:spPr>
          <a:xfrm>
            <a:off x="2265770" y="5000877"/>
            <a:ext cx="9030880" cy="1297185"/>
          </a:xfrm>
        </p:spPr>
        <p:txBody>
          <a:bodyPr anchor="t">
            <a:normAutofit/>
          </a:bodyPr>
          <a:lstStyle>
            <a:lvl1pPr algn="l">
              <a:defRPr sz="4400" b="1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9939"/>
            <a:ext cx="12192000" cy="4720085"/>
          </a:xfrm>
          <a:custGeom>
            <a:avLst/>
            <a:gdLst>
              <a:gd name="connsiteX0" fmla="*/ 12192000 w 12192000"/>
              <a:gd name="connsiteY0" fmla="*/ 9939 h 4720085"/>
              <a:gd name="connsiteX1" fmla="*/ 12174524 w 12192000"/>
              <a:gd name="connsiteY1" fmla="*/ 4720085 h 4720085"/>
              <a:gd name="connsiteX2" fmla="*/ 8798054 w 12192000"/>
              <a:gd name="connsiteY2" fmla="*/ 4720085 h 4720085"/>
              <a:gd name="connsiteX3" fmla="*/ 6924312 w 12192000"/>
              <a:gd name="connsiteY3" fmla="*/ 10734 h 4720085"/>
              <a:gd name="connsiteX4" fmla="*/ 6790081 w 12192000"/>
              <a:gd name="connsiteY4" fmla="*/ 9144 h 4720085"/>
              <a:gd name="connsiteX5" fmla="*/ 8647125 w 12192000"/>
              <a:gd name="connsiteY5" fmla="*/ 4701002 h 4720085"/>
              <a:gd name="connsiteX6" fmla="*/ 3593725 w 12192000"/>
              <a:gd name="connsiteY6" fmla="*/ 4691063 h 4720085"/>
              <a:gd name="connsiteX7" fmla="*/ 5390305 w 12192000"/>
              <a:gd name="connsiteY7" fmla="*/ 9939 h 4720085"/>
              <a:gd name="connsiteX8" fmla="*/ 5277610 w 12192000"/>
              <a:gd name="connsiteY8" fmla="*/ 0 h 4720085"/>
              <a:gd name="connsiteX9" fmla="*/ 3458767 w 12192000"/>
              <a:gd name="connsiteY9" fmla="*/ 4701002 h 4720085"/>
              <a:gd name="connsiteX10" fmla="*/ 0 w 12192000"/>
              <a:gd name="connsiteY10" fmla="*/ 4701002 h 4720085"/>
              <a:gd name="connsiteX11" fmla="*/ 9922 w 12192000"/>
              <a:gd name="connsiteY11" fmla="*/ 9939 h 4720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20085">
                <a:moveTo>
                  <a:pt x="12192000" y="9939"/>
                </a:moveTo>
                <a:cubicBezTo>
                  <a:pt x="12186175" y="1579988"/>
                  <a:pt x="12180349" y="3150036"/>
                  <a:pt x="12174524" y="4720085"/>
                </a:cubicBezTo>
                <a:lnTo>
                  <a:pt x="8798054" y="4720085"/>
                </a:lnTo>
                <a:cubicBezTo>
                  <a:pt x="8152137" y="3064957"/>
                  <a:pt x="7570229" y="1610998"/>
                  <a:pt x="6924312" y="10734"/>
                </a:cubicBezTo>
                <a:close/>
                <a:moveTo>
                  <a:pt x="6790081" y="9144"/>
                </a:moveTo>
                <a:lnTo>
                  <a:pt x="8647125" y="4701002"/>
                </a:lnTo>
                <a:lnTo>
                  <a:pt x="3593725" y="4691063"/>
                </a:lnTo>
                <a:cubicBezTo>
                  <a:pt x="4353996" y="2818467"/>
                  <a:pt x="4850285" y="1474235"/>
                  <a:pt x="5390305" y="9939"/>
                </a:cubicBezTo>
                <a:close/>
                <a:moveTo>
                  <a:pt x="5277610" y="0"/>
                </a:moveTo>
                <a:lnTo>
                  <a:pt x="3458767" y="4701002"/>
                </a:lnTo>
                <a:lnTo>
                  <a:pt x="0" y="4701002"/>
                </a:lnTo>
                <a:cubicBezTo>
                  <a:pt x="3307" y="3137314"/>
                  <a:pt x="6615" y="1573627"/>
                  <a:pt x="9922" y="993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 anchorCtr="1"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3862" y="6321116"/>
            <a:ext cx="2476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750017" y="6321116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EEA14B14-60C4-4BB2-AAE3-DF41B480ACC8}"/>
              </a:ext>
            </a:extLst>
          </p:cNvPr>
          <p:cNvSpPr txBox="1">
            <a:spLocks/>
          </p:cNvSpPr>
          <p:nvPr userDrawn="1"/>
        </p:nvSpPr>
        <p:spPr>
          <a:xfrm>
            <a:off x="6523406" y="6308584"/>
            <a:ext cx="2785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Levelofprotection">
            <a:extLst>
              <a:ext uri="{FF2B5EF4-FFF2-40B4-BE49-F238E27FC236}">
                <a16:creationId xmlns:a16="http://schemas.microsoft.com/office/drawing/2014/main" id="{5DD3C21F-DA3E-4BE7-AAC4-310C4E77212E}"/>
              </a:ext>
            </a:extLst>
          </p:cNvPr>
          <p:cNvSpPr txBox="1">
            <a:spLocks/>
          </p:cNvSpPr>
          <p:nvPr userDrawn="1"/>
        </p:nvSpPr>
        <p:spPr>
          <a:xfrm>
            <a:off x="9539592" y="6146407"/>
            <a:ext cx="2403362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E78352A8-ED6D-4F6E-BFE7-FD1EC319D79A}"/>
              </a:ext>
            </a:extLst>
          </p:cNvPr>
          <p:cNvSpPr txBox="1">
            <a:spLocks/>
          </p:cNvSpPr>
          <p:nvPr userDrawn="1"/>
        </p:nvSpPr>
        <p:spPr>
          <a:xfrm>
            <a:off x="9540000" y="6356098"/>
            <a:ext cx="2633844" cy="1979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8E73515E-696E-4CE4-8D36-10D1C0A0DD9C}"/>
              </a:ext>
            </a:extLst>
          </p:cNvPr>
          <p:cNvSpPr txBox="1">
            <a:spLocks/>
          </p:cNvSpPr>
          <p:nvPr userDrawn="1"/>
        </p:nvSpPr>
        <p:spPr>
          <a:xfrm>
            <a:off x="9540000" y="6503588"/>
            <a:ext cx="232628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Kuva 4" descr="Väyläviraston logo">
            <a:extLst>
              <a:ext uri="{FF2B5EF4-FFF2-40B4-BE49-F238E27FC236}">
                <a16:creationId xmlns:a16="http://schemas.microsoft.com/office/drawing/2014/main" id="{33C3268B-385E-41BC-B0E9-2A8D21E50A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02295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396000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3486" y="0"/>
            <a:ext cx="3987800" cy="6737351"/>
          </a:xfrm>
          <a:solidFill>
            <a:srgbClr val="FF5100">
              <a:alpha val="75000"/>
            </a:srgbClr>
          </a:solidFill>
          <a:ln>
            <a:noFill/>
          </a:ln>
        </p:spPr>
        <p:txBody>
          <a:bodyPr lIns="396000" tIns="1188000" rIns="396000" anchor="t" anchorCtr="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838200" y="2702740"/>
            <a:ext cx="3990975" cy="3937773"/>
          </a:xfrm>
        </p:spPr>
        <p:txBody>
          <a:bodyPr lIns="396000" tIns="46800" rIns="396000" bIns="46800">
            <a:normAutofit/>
          </a:bodyPr>
          <a:lstStyle>
            <a:lvl1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 b="0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77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98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71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013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t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55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lila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6BE8DE-05CB-44A2-BC08-E6E6BFEDF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6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kelta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7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vihreä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38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uva_pinkk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688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vea_palkki_kuva_oranssi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5155670" y="0"/>
            <a:ext cx="7036330" cy="6721475"/>
          </a:xfrm>
        </p:spPr>
        <p:txBody>
          <a:bodyPr wrap="none" tIns="1224000" anchor="t" anchorCtr="1"/>
          <a:lstStyle>
            <a:lvl1pPr marL="0" indent="0" algn="r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ja lisää kuva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>
                <a:effectLst/>
                <a:latin typeface="Segoe UI" panose="020B0502040204020203" pitchFamily="34" charset="0"/>
              </a:rPr>
              <a:t>tai esim. omista tiedostoista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1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7"/>
          <p:cNvSpPr>
            <a:spLocks noGrp="1"/>
          </p:cNvSpPr>
          <p:nvPr>
            <p:ph type="body" sz="quarter" idx="11"/>
          </p:nvPr>
        </p:nvSpPr>
        <p:spPr>
          <a:xfrm>
            <a:off x="623888" y="752474"/>
            <a:ext cx="3919537" cy="4054955"/>
          </a:xfrm>
        </p:spPr>
        <p:txBody>
          <a:bodyPr/>
          <a:lstStyle>
            <a:lvl1pPr marL="0" indent="0">
              <a:buFontTx/>
              <a:buNone/>
              <a:defRPr b="1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Exo 2" charset="0"/>
                <a:ea typeface="Exo 2" charset="0"/>
                <a:cs typeface="Exo 2" charset="0"/>
              </a:defRPr>
            </a:lvl3pPr>
            <a:lvl4pPr>
              <a:defRPr>
                <a:latin typeface="Exo 2" charset="0"/>
                <a:ea typeface="Exo 2" charset="0"/>
                <a:cs typeface="Exo 2" charset="0"/>
              </a:defRPr>
            </a:lvl4pPr>
            <a:lvl5pPr>
              <a:defRPr>
                <a:latin typeface="Exo 2" charset="0"/>
                <a:ea typeface="Exo 2" charset="0"/>
                <a:cs typeface="Exo 2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433135" y="0"/>
            <a:ext cx="6758866" cy="673735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n>
                  <a:noFill/>
                </a:ln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fi-FI" dirty="0"/>
              <a:t>Lisää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Kuva 7" descr="Väyläviraston logo">
            <a:extLst>
              <a:ext uri="{FF2B5EF4-FFF2-40B4-BE49-F238E27FC236}">
                <a16:creationId xmlns:a16="http://schemas.microsoft.com/office/drawing/2014/main" id="{9B1DFFF8-D476-44B3-90F4-D2B5A632F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0" y="4917600"/>
            <a:ext cx="1944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2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3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62524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00B0CC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88497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9323"/>
            <a:ext cx="5155670" cy="6737350"/>
          </a:xfrm>
          <a:solidFill>
            <a:schemeClr val="accent2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5590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t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1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08984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30" y="0"/>
            <a:ext cx="5155670" cy="6737350"/>
          </a:xfrm>
          <a:solidFill>
            <a:schemeClr val="accent5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98071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6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22191"/>
      </p:ext>
    </p:extLst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chemeClr val="accent4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75271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008F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88349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vea_palkki_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-15875"/>
            <a:ext cx="5155670" cy="6737350"/>
          </a:xfrm>
          <a:solidFill>
            <a:srgbClr val="FF5100"/>
          </a:solidFill>
        </p:spPr>
        <p:txBody>
          <a:bodyPr lIns="396000" tIns="1188000" rIns="396000" bIns="46800"/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156200" y="-15875"/>
            <a:ext cx="7035800" cy="6753225"/>
          </a:xfrm>
        </p:spPr>
        <p:txBody>
          <a:bodyPr lIns="360000" tIns="1188000" rIns="360000" bIns="720000"/>
          <a:lstStyle>
            <a:lvl1pPr>
              <a:defRPr lang="fi-FI" dirty="0" smtClean="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49801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Väyläviraston logo">
            <a:extLst>
              <a:ext uri="{FF2B5EF4-FFF2-40B4-BE49-F238E27FC236}">
                <a16:creationId xmlns:a16="http://schemas.microsoft.com/office/drawing/2014/main" id="{B3D212B4-2A4C-43AA-9CF7-1BD656D533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9"/>
          <a:stretch/>
        </p:blipFill>
        <p:spPr>
          <a:xfrm>
            <a:off x="0" y="0"/>
            <a:ext cx="12192000" cy="67373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2526" y="18720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1.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6129862" y="18720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2.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17336" y="374808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12526" y="3425619"/>
            <a:ext cx="5989319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3.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29862" y="3425619"/>
            <a:ext cx="6074664" cy="3299205"/>
          </a:xfrm>
          <a:solidFill>
            <a:schemeClr val="bg1">
              <a:lumMod val="75000"/>
            </a:schemeClr>
          </a:solidFill>
        </p:spPr>
        <p:txBody>
          <a:bodyPr tIns="756000" bIns="468000" anchor="b" anchorCtr="1"/>
          <a:lstStyle>
            <a:lvl1pPr marL="0" indent="0">
              <a:buFontTx/>
              <a:buNone/>
              <a:defRPr sz="2000"/>
            </a:lvl1pPr>
          </a:lstStyle>
          <a:p>
            <a:r>
              <a:rPr lang="fi-FI" dirty="0"/>
              <a:t>Lisää 4. tämä kuva </a:t>
            </a:r>
            <a:r>
              <a:rPr lang="fi-FI" dirty="0" err="1"/>
              <a:t>Kameleonin</a:t>
            </a:r>
            <a:br>
              <a:rPr lang="fi-FI" dirty="0"/>
            </a:br>
            <a:r>
              <a:rPr lang="fi-FI" dirty="0"/>
              <a:t>Kuvagalleriasta</a:t>
            </a:r>
            <a:br>
              <a:rPr lang="fi-FI" dirty="0"/>
            </a:br>
            <a:r>
              <a:rPr lang="fi-FI" dirty="0"/>
              <a:t>tai esim. omista tiedostoista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117336" y="3812953"/>
            <a:ext cx="5989319" cy="877888"/>
          </a:xfrm>
        </p:spPr>
        <p:txBody>
          <a:bodyPr anchor="ctr" anchorCtr="1"/>
          <a:lstStyle/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9" name="Rectangle 18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usta_k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Väyläviraston logo">
            <a:extLst>
              <a:ext uri="{FF2B5EF4-FFF2-40B4-BE49-F238E27FC236}">
                <a16:creationId xmlns:a16="http://schemas.microsoft.com/office/drawing/2014/main" id="{4B3A6A6C-65F3-42AD-AF0D-BCD705177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00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two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1" y="1905000"/>
            <a:ext cx="4947604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quarter" idx="14"/>
          </p:nvPr>
        </p:nvSpPr>
        <p:spPr>
          <a:xfrm>
            <a:off x="5996197" y="1909763"/>
            <a:ext cx="5357602" cy="39973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9054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vay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02169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82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95510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731598951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399612" cy="1325563"/>
          </a:xfrm>
        </p:spPr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4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8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9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pic>
        <p:nvPicPr>
          <p:cNvPr id="12" name="Kuva 11" descr="Väyläviraston logo">
            <a:extLst>
              <a:ext uri="{FF2B5EF4-FFF2-40B4-BE49-F238E27FC236}">
                <a16:creationId xmlns:a16="http://schemas.microsoft.com/office/drawing/2014/main" id="{21EF0740-5842-4D4A-BA64-488A09065B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00" y="349200"/>
            <a:ext cx="1728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16698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v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5875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 lang="fi-FI" b="0" i="0" smtClean="0">
                <a:effectLst/>
              </a:defRPr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3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53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aka_palkki_kuva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rgbClr val="00B0CC">
              <a:alpha val="75000"/>
            </a:srgb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0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aka_palkki_kuva_k_sinine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721475"/>
          </a:xfrm>
        </p:spPr>
        <p:txBody>
          <a:bodyPr wrap="none" tIns="1224000" anchor="t" anchorCtr="1"/>
          <a:lstStyle>
            <a:lvl1pPr marL="0" indent="0">
              <a:buFontTx/>
              <a:buNone/>
              <a:defRPr/>
            </a:lvl1pPr>
          </a:lstStyle>
          <a:p>
            <a:r>
              <a:rPr lang="fi-FI" b="0" i="0" dirty="0">
                <a:effectLst/>
                <a:latin typeface="Segoe UI" panose="020B0502040204020203" pitchFamily="34" charset="0"/>
              </a:rPr>
              <a:t>Valitse harmaa tausta-alue aktiiviseksi ja lisää kuva 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0" i="0" dirty="0" err="1">
                <a:effectLst/>
                <a:latin typeface="Segoe UI" panose="020B0502040204020203" pitchFamily="34" charset="0"/>
              </a:rPr>
              <a:t>Kameleonin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 kuvagalleriasta tai esim. omista tiedostoista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076397"/>
            <a:ext cx="12192000" cy="2526600"/>
          </a:xfrm>
          <a:solidFill>
            <a:schemeClr val="accent2">
              <a:alpha val="75000"/>
            </a:schemeClr>
          </a:solidFill>
          <a:ln>
            <a:noFill/>
          </a:ln>
        </p:spPr>
        <p:txBody>
          <a:bodyPr lIns="864000" rIns="90000">
            <a:normAutofit/>
          </a:bodyPr>
          <a:lstStyle>
            <a:lvl1pPr>
              <a:defRPr sz="3600" b="1" i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 rot="10800000">
            <a:off x="0" y="6737350"/>
            <a:ext cx="12192000" cy="120650"/>
          </a:xfrm>
          <a:prstGeom prst="rect">
            <a:avLst/>
          </a:prstGeom>
          <a:gradFill flip="none" rotWithShape="0">
            <a:gsLst>
              <a:gs pos="100000">
                <a:srgbClr val="0463AF"/>
              </a:gs>
              <a:gs pos="78000">
                <a:srgbClr val="0070C0"/>
              </a:gs>
              <a:gs pos="47000">
                <a:srgbClr val="00B0F0"/>
              </a:gs>
              <a:gs pos="0">
                <a:srgbClr val="00B0CC">
                  <a:lumMod val="100000"/>
                </a:srgbClr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5541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10.6.2021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1" r:id="rId3"/>
    <p:sldLayoutId id="2147483664" r:id="rId4"/>
    <p:sldLayoutId id="2147483665" r:id="rId5"/>
    <p:sldLayoutId id="2147483744" r:id="rId6"/>
    <p:sldLayoutId id="2147483669" r:id="rId7"/>
    <p:sldLayoutId id="2147483724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5" r:id="rId19"/>
    <p:sldLayoutId id="2147483686" r:id="rId20"/>
    <p:sldLayoutId id="2147483743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  <p:sldLayoutId id="2147483741" r:id="rId37"/>
    <p:sldLayoutId id="2147483742" r:id="rId38"/>
    <p:sldLayoutId id="2147483705" r:id="rId39"/>
    <p:sldLayoutId id="2147483708" r:id="rId40"/>
    <p:sldLayoutId id="2147483745" r:id="rId41"/>
    <p:sldLayoutId id="2147483746" r:id="rId42"/>
    <p:sldLayoutId id="2147483751" r:id="rId43"/>
    <p:sldLayoutId id="2147483752" r:id="rId4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koulutukset-ja-tilaisuudet/tievelhon-tietojen-yllapidon-tukiklinikka/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hje.velho.vaylapilvi.fi/tievelho/tietorakenne/tietorakennemuutokset/" TargetMode="Externa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vayla.fi/vaylista/aineistot/tilastot/tietilastot/maanteiden-liikennesuoritteet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0" b="15590"/>
          <a:stretch>
            <a:fillRect/>
          </a:stretch>
        </p:blipFill>
        <p:spPr>
          <a:xfrm>
            <a:off x="0" y="0"/>
            <a:ext cx="12192000" cy="4720085"/>
          </a:xfrm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2291341" y="5393047"/>
            <a:ext cx="6568134" cy="621860"/>
          </a:xfrm>
        </p:spPr>
        <p:txBody>
          <a:bodyPr>
            <a:normAutofit/>
          </a:bodyPr>
          <a:lstStyle/>
          <a:p>
            <a:r>
              <a:rPr lang="fi-FI" sz="3600" dirty="0"/>
              <a:t>Tievelhovartti </a:t>
            </a:r>
            <a:r>
              <a:rPr lang="fi-FI" sz="3100" dirty="0"/>
              <a:t>(11.03.2025)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dirty="0"/>
              <a:t>Ilkka Aaltonen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i-FI" dirty="0"/>
              <a:t>11.03.2025</a:t>
            </a:r>
          </a:p>
        </p:txBody>
      </p:sp>
    </p:spTree>
    <p:extLst>
      <p:ext uri="{BB962C8B-B14F-4D97-AF65-F5344CB8AC3E}">
        <p14:creationId xmlns:p14="http://schemas.microsoft.com/office/powerpoint/2010/main" val="184642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B2A925E6-9935-B05B-DF95-809EF546AF5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1" b="8681"/>
          <a:stretch>
            <a:fillRect/>
          </a:stretch>
        </p:blipFill>
        <p:spPr/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9A520147-F4BD-A64F-12FA-A8FBD6F41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Agenda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7C7D44AF-CA13-B13B-12E3-5091AF578A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Ajankohtaiset kuulumiset</a:t>
            </a:r>
          </a:p>
          <a:p>
            <a:r>
              <a:rPr lang="fi-FI" dirty="0"/>
              <a:t>Tievelhon kehittämisen tavoitteet vuodelle 2025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BADA76D-61D3-7B0C-1C92-1712D18A541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21425"/>
            <a:ext cx="2476500" cy="365125"/>
          </a:xfrm>
        </p:spPr>
        <p:txBody>
          <a:bodyPr/>
          <a:lstStyle/>
          <a:p>
            <a:r>
              <a:rPr lang="en-US"/>
              <a:t>Ilkka Aaltonen</a:t>
            </a:r>
            <a:endParaRPr lang="en-US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061F8A-7F47-BDDC-1BE5-E4EB05925F87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321425"/>
            <a:ext cx="1651000" cy="365125"/>
          </a:xfrm>
        </p:spPr>
        <p:txBody>
          <a:bodyPr/>
          <a:lstStyle/>
          <a:p>
            <a:r>
              <a:rPr lang="fi-FI"/>
              <a:t>10.6.2021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6D4C5-C1A1-451C-9D75-E35FED28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604" y="42182"/>
            <a:ext cx="6218792" cy="393569"/>
          </a:xfrm>
        </p:spPr>
        <p:txBody>
          <a:bodyPr>
            <a:normAutofit fontScale="90000"/>
          </a:bodyPr>
          <a:lstStyle/>
          <a:p>
            <a:pPr algn="l"/>
            <a:r>
              <a:rPr lang="fi-FI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Ajankohtaiset kuulumiset (data)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9AACDF-3AAD-4B63-8455-3A91155F05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692209"/>
            <a:ext cx="12192000" cy="6165791"/>
          </a:xfrm>
        </p:spPr>
        <p:txBody>
          <a:bodyPr>
            <a:normAutofit fontScale="40000" lnSpcReduction="20000"/>
          </a:bodyPr>
          <a:lstStyle/>
          <a:p>
            <a:pPr marL="457200" lvl="1" indent="0">
              <a:buNone/>
            </a:pP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 err="1">
                <a:ea typeface="Calibri" panose="020F0502020204030204" pitchFamily="34" charset="0"/>
                <a:cs typeface="Calibri" panose="020F0502020204030204" pitchFamily="34" charset="0"/>
              </a:rPr>
              <a:t>YHA:n</a:t>
            </a:r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 lähtötiedot viety </a:t>
            </a:r>
            <a:r>
              <a:rPr lang="fi-FI" sz="4500" dirty="0" err="1">
                <a:ea typeface="Calibri" panose="020F0502020204030204" pitchFamily="34" charset="0"/>
                <a:cs typeface="Calibri" panose="020F0502020204030204" pitchFamily="34" charset="0"/>
              </a:rPr>
              <a:t>YHA:n</a:t>
            </a:r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 tuotantoon perjantaina 21.02.2025. </a:t>
            </a:r>
          </a:p>
          <a:p>
            <a:pPr lvl="2"/>
            <a:r>
              <a:rPr lang="fi-FI" sz="4100" dirty="0">
                <a:ea typeface="Calibri" panose="020F0502020204030204" pitchFamily="34" charset="0"/>
                <a:cs typeface="Calibri" panose="020F0502020204030204" pitchFamily="34" charset="0"/>
              </a:rPr>
              <a:t>Dataan tehty pieniä korjauksia alustatoimenpiteiden osalta, jotka odottavat tuotantoon vientiä</a:t>
            </a:r>
          </a:p>
          <a:p>
            <a:pPr lvl="2"/>
            <a:r>
              <a:rPr lang="fi-FI" sz="4100" dirty="0">
                <a:ea typeface="Calibri" panose="020F0502020204030204" pitchFamily="34" charset="0"/>
                <a:cs typeface="Calibri" panose="020F0502020204030204" pitchFamily="34" charset="0"/>
              </a:rPr>
              <a:t>Soratie- ja kävely- ja pyörätiepaketit lähes valmiita</a:t>
            </a:r>
          </a:p>
          <a:p>
            <a:pPr lvl="2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Talvi ja kesänopeusrajoitukset kunnossa uudessa kohdeluokassa. </a:t>
            </a:r>
          </a:p>
          <a:p>
            <a:pPr lvl="2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Talvinopeusrajoitusten osalta data vaatii korjausta. Ainoastaan ne tieosuudet tulee kirjata kohdeluokalle, jossa talvinopeutusrajoitus on alempi kuin kesänopeusrajoitus. </a:t>
            </a:r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korjauspyynnöt </a:t>
            </a:r>
            <a:r>
              <a:rPr lang="fi-FI" sz="4500" dirty="0" err="1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ELYhin</a:t>
            </a:r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1.10.2026 kilpailuun menevät hoidon urakat viety Tievelhoon.</a:t>
            </a: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Pohjavesialueet päivitetty Tievelhoon </a:t>
            </a:r>
            <a:r>
              <a:rPr lang="fi-FI" sz="4500" dirty="0" err="1">
                <a:ea typeface="Calibri" panose="020F0502020204030204" pitchFamily="34" charset="0"/>
                <a:cs typeface="Calibri" panose="020F0502020204030204" pitchFamily="34" charset="0"/>
              </a:rPr>
              <a:t>SYKE:n</a:t>
            </a:r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 datan mukaisesti.</a:t>
            </a: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Asukastiheystietoja ei päivitetä tänä vuonna Tievelhoon.</a:t>
            </a: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Viherkuvioiden geometriapäivityksiä jatkettu puuttuvien tietojen osalta.</a:t>
            </a:r>
          </a:p>
          <a:p>
            <a:pPr lvl="1"/>
            <a:endParaRPr lang="fi-FI" sz="45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4500" dirty="0">
                <a:ea typeface="Calibri" panose="020F0502020204030204" pitchFamily="34" charset="0"/>
                <a:cs typeface="Calibri" panose="020F0502020204030204" pitchFamily="34" charset="0"/>
              </a:rPr>
              <a:t>Pinta-alatietoja aletaan siirtämään tiealueen poikkileikkaustiedoista ladottavat pintarakenteet kohdeluokalle.</a:t>
            </a: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Tukiklinikka materiaaleissa lisää dataan liittyvää: 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https://ohje.velho.vaylapilvi.fi/tievelho/koulutukset-ja-tilaisuudet/tievelhon-tietojen-yllapidon-tukiklinikka/</a:t>
            </a:r>
            <a:r>
              <a:rPr lang="fi-FI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1" indent="0">
              <a:buNone/>
            </a:pPr>
            <a:endParaRPr lang="fi-FI" sz="20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2" indent="0">
              <a:buNone/>
            </a:pPr>
            <a:endParaRPr lang="fi-FI" sz="1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A088F4-BA4E-446E-A519-333A0B57B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9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90487B-394E-1377-C7C2-C3ACADD6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(tietorakenteet)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3725824-F0A1-AE6E-AFC6-88634473A3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196412"/>
            <a:ext cx="12192000" cy="5443670"/>
          </a:xfrm>
        </p:spPr>
        <p:txBody>
          <a:bodyPr>
            <a:normAutofit/>
          </a:bodyPr>
          <a:lstStyle/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Liikennesaarekkeiden osalta vielä pieniä tietorakennekorjauksia (kesken)</a:t>
            </a:r>
          </a:p>
          <a:p>
            <a:pPr lvl="1"/>
            <a:r>
              <a:rPr lang="fi-FI" dirty="0">
                <a:solidFill>
                  <a:srgbClr val="333333"/>
                </a:solidFill>
                <a:latin typeface="-apple-system"/>
              </a:rPr>
              <a:t>Tiemerkintöjen määritelmät valmiita (lukuun ottamatta kunto- ja toimenpidetietoja) (ei aloitettu toteutusta)</a:t>
            </a:r>
          </a:p>
          <a:p>
            <a:pPr lvl="1"/>
            <a:r>
              <a:rPr lang="fi-FI" b="0" i="0" dirty="0">
                <a:solidFill>
                  <a:srgbClr val="333333"/>
                </a:solidFill>
                <a:effectLst/>
                <a:latin typeface="-apple-system"/>
              </a:rPr>
              <a:t>Pienimutoisia muutoksia tehty alla oleville kohdeluokille:</a:t>
            </a:r>
          </a:p>
          <a:p>
            <a:pPr lvl="2"/>
            <a:r>
              <a:rPr lang="fi-FI" b="0" i="0" dirty="0">
                <a:solidFill>
                  <a:srgbClr val="222222"/>
                </a:solidFill>
                <a:effectLst/>
                <a:latin typeface="-apple-system"/>
              </a:rPr>
              <a:t>Kasvillisuusrakenteet (tuotannossa)</a:t>
            </a:r>
          </a:p>
          <a:p>
            <a:pPr lvl="2"/>
            <a:r>
              <a:rPr lang="fi-FI" b="0" i="0" dirty="0">
                <a:solidFill>
                  <a:srgbClr val="222222"/>
                </a:solidFill>
                <a:effectLst/>
                <a:latin typeface="-apple-system"/>
              </a:rPr>
              <a:t>Ladottavat pintarakenteet (tuotannossa) </a:t>
            </a:r>
            <a:r>
              <a:rPr lang="fi-FI" b="0" i="0" dirty="0">
                <a:solidFill>
                  <a:srgbClr val="222222"/>
                </a:solidFill>
                <a:effectLst/>
                <a:latin typeface="-apple-system"/>
                <a:sym typeface="Wingdings" panose="05000000000000000000" pitchFamily="2" charset="2"/>
              </a:rPr>
              <a:t> Pinta-ala tieto lisätty kohdeluokalle</a:t>
            </a:r>
            <a:endParaRPr lang="fi-FI" b="0" i="0" dirty="0">
              <a:solidFill>
                <a:srgbClr val="222222"/>
              </a:solidFill>
              <a:effectLst/>
              <a:latin typeface="-apple-system"/>
            </a:endParaRPr>
          </a:p>
          <a:p>
            <a:pPr lvl="2"/>
            <a:r>
              <a:rPr lang="fi-FI" dirty="0">
                <a:solidFill>
                  <a:srgbClr val="222222"/>
                </a:solidFill>
                <a:latin typeface="-apple-system"/>
              </a:rPr>
              <a:t>Väylän luonne (kesken)</a:t>
            </a:r>
          </a:p>
          <a:p>
            <a:pPr lvl="3"/>
            <a:r>
              <a:rPr lang="fi-FI" sz="1600" b="0" i="0" dirty="0">
                <a:solidFill>
                  <a:srgbClr val="172B4D"/>
                </a:solidFill>
                <a:effectLst/>
              </a:rPr>
              <a:t>Sallittava useamman arvon kirjaus Väylän luonteen </a:t>
            </a:r>
            <a:r>
              <a:rPr lang="fi-FI" sz="1600" dirty="0" err="1">
                <a:solidFill>
                  <a:srgbClr val="172B4D"/>
                </a:solidFill>
              </a:rPr>
              <a:t>t</a:t>
            </a:r>
            <a:r>
              <a:rPr lang="fi-FI" sz="1600" b="0" i="0" dirty="0" err="1">
                <a:solidFill>
                  <a:srgbClr val="172B4D"/>
                </a:solidFill>
                <a:effectLst/>
              </a:rPr>
              <a:t>arkenteelle</a:t>
            </a:r>
            <a:endParaRPr lang="fi-FI" sz="1600" b="0" i="0" dirty="0">
              <a:solidFill>
                <a:srgbClr val="172B4D"/>
              </a:solidFill>
              <a:effectLst/>
            </a:endParaRPr>
          </a:p>
          <a:p>
            <a:pPr lvl="3"/>
            <a:r>
              <a:rPr lang="fi-FI" sz="1600" b="0" i="0" dirty="0">
                <a:solidFill>
                  <a:srgbClr val="172B4D"/>
                </a:solidFill>
                <a:effectLst/>
              </a:rPr>
              <a:t>"Väylän luonteen </a:t>
            </a:r>
            <a:r>
              <a:rPr lang="fi-FI" sz="1600" b="0" i="0" dirty="0" err="1">
                <a:solidFill>
                  <a:srgbClr val="172B4D"/>
                </a:solidFill>
                <a:effectLst/>
              </a:rPr>
              <a:t>tarkenteelle</a:t>
            </a:r>
            <a:r>
              <a:rPr lang="fi-FI" sz="1600" b="0" i="0" dirty="0">
                <a:solidFill>
                  <a:srgbClr val="172B4D"/>
                </a:solidFill>
                <a:effectLst/>
              </a:rPr>
              <a:t>" luotava validointi - Kun "Väylän luonne" ominaisuus on joku tietty, saa "Väylän luonteen tarkenne" ominaisuus olla vain tiettyjä arvoja</a:t>
            </a:r>
          </a:p>
          <a:p>
            <a:pPr lvl="3"/>
            <a:r>
              <a:rPr lang="fi-FI" sz="1600" b="0" i="0" dirty="0">
                <a:solidFill>
                  <a:srgbClr val="172B4D"/>
                </a:solidFill>
                <a:effectLst/>
              </a:rPr>
              <a:t>"Väylän luonne" -ominaisuudelle lisätään uusi koodi "Tasoliittymä".</a:t>
            </a:r>
            <a:endParaRPr lang="fi-FI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</a:rPr>
              <a:t>Muutokset: </a:t>
            </a:r>
            <a:r>
              <a:rPr lang="fi-FI" sz="2400" dirty="0"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https://ohje.velho.vaylapilvi.fi/tievelho/tietorakenne/tietorakennemuutokset/</a:t>
            </a:r>
            <a:endParaRPr lang="fi-FI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D4F1C7-BCC8-6C2B-609A-0465DCFA8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1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754705-C0E3-89C3-B742-95AF97C4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818" y="188600"/>
            <a:ext cx="2470803" cy="754374"/>
          </a:xfrm>
        </p:spPr>
        <p:txBody>
          <a:bodyPr/>
          <a:lstStyle/>
          <a:p>
            <a:r>
              <a:rPr lang="fi-FI" dirty="0"/>
              <a:t>Muuta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3B715C8-681B-ADBE-35A8-F3B7578FB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13504"/>
            <a:ext cx="10487025" cy="4701522"/>
          </a:xfrm>
        </p:spPr>
        <p:txBody>
          <a:bodyPr/>
          <a:lstStyle/>
          <a:p>
            <a:r>
              <a:rPr lang="fi-FI" dirty="0">
                <a:solidFill>
                  <a:srgbClr val="2F343D"/>
                </a:solidFill>
                <a:latin typeface="Inter"/>
              </a:rPr>
              <a:t>Väylän t</a:t>
            </a:r>
            <a:r>
              <a:rPr lang="fi-FI" b="0" i="0" u="none" strike="noStrike" dirty="0">
                <a:solidFill>
                  <a:srgbClr val="2F343D"/>
                </a:solidFill>
                <a:effectLst/>
                <a:latin typeface="Inter"/>
              </a:rPr>
              <a:t>ilastot: Maanteiden liikennesuoritteet ja pituudet laskettu ja päivitetty</a:t>
            </a:r>
          </a:p>
          <a:p>
            <a:r>
              <a:rPr lang="fi-FI" dirty="0">
                <a:solidFill>
                  <a:srgbClr val="2F343D"/>
                </a:solidFill>
                <a:latin typeface="Inter"/>
              </a:rPr>
              <a:t>Löytyy osoitteesta </a:t>
            </a:r>
            <a:r>
              <a:rPr lang="fi-FI" b="0" i="0" dirty="0">
                <a:effectLst/>
                <a:latin typeface="Inter"/>
                <a:hlinkClick r:id="rId2" tooltip="https://vayla.fi/vaylista/aineistot/tilastot/tietilastot/maanteiden-liikennesuoritteet"/>
              </a:rPr>
              <a:t>https://vayla.fi/vaylista/aineistot/tilastot/tietilastot/maanteiden-liikennesuoritteet</a:t>
            </a:r>
            <a:endParaRPr lang="fi-FI" dirty="0">
              <a:solidFill>
                <a:srgbClr val="2F343D"/>
              </a:solidFill>
              <a:latin typeface="Inter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992824E-7F3C-383C-A7A1-B3572AD0B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9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F7F068-CCD6-8AE4-5CF7-564E7395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675" y="136524"/>
            <a:ext cx="9195275" cy="534594"/>
          </a:xfrm>
        </p:spPr>
        <p:txBody>
          <a:bodyPr>
            <a:normAutofit fontScale="90000"/>
          </a:bodyPr>
          <a:lstStyle/>
          <a:p>
            <a:r>
              <a:rPr lang="fi-FI" dirty="0"/>
              <a:t>Ajankohtaiset kuulumiset (käyttöliittymä)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46349-F02B-3817-E56F-00DCEA79CD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" y="1320599"/>
            <a:ext cx="12192001" cy="4721278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fi-FI" sz="3600" b="1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Käyttöliittymäkehitys</a:t>
            </a:r>
          </a:p>
          <a:p>
            <a:pPr marL="457200" lvl="1" indent="0">
              <a:buNone/>
            </a:pPr>
            <a:endParaRPr lang="fi-FI" sz="3600" b="1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4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Käyttöliittymän avaamista nopeutettu.</a:t>
            </a:r>
          </a:p>
          <a:p>
            <a:pPr lvl="1"/>
            <a:r>
              <a:rPr lang="fi-FI" sz="4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Uusia toiminnallisuuksia tiekohdehaussa:</a:t>
            </a:r>
          </a:p>
          <a:p>
            <a:pPr lvl="2"/>
            <a:r>
              <a:rPr lang="fi-FI" sz="4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Vapaa tieosoitteen syöttö</a:t>
            </a:r>
          </a:p>
          <a:p>
            <a:pPr lvl="2"/>
            <a:r>
              <a:rPr lang="fi-FI" sz="4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Alasvetovalikoiden</a:t>
            </a:r>
            <a:r>
              <a:rPr lang="fi-FI" sz="4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alla olevat tiedot viety omiin sarakkeisiin (päätösrekisteri) työ jatkuu muiden rekistereiden osalta.</a:t>
            </a:r>
          </a:p>
          <a:p>
            <a:pPr lvl="2"/>
            <a:r>
              <a:rPr lang="fi-FI" sz="4200" dirty="0" err="1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Export</a:t>
            </a:r>
            <a:r>
              <a:rPr lang="fi-FI" sz="4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–tulostukseen (Excel) muutettu numeeristen tietojen formaattia, jotta käytettävyys helpottuu.</a:t>
            </a:r>
          </a:p>
          <a:p>
            <a:pPr lvl="2"/>
            <a:r>
              <a:rPr lang="fi-FI" sz="4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Mitattu geometria OID tuotu tulosnäkymään.</a:t>
            </a:r>
          </a:p>
          <a:p>
            <a:pPr lvl="2"/>
            <a:r>
              <a:rPr lang="fi-FI" sz="4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Rakenteellisilla- ja toiminnallisilla järjestelmäkokonaisuuksilla voidaan tehdä hakuja tiekohdehaussa.</a:t>
            </a:r>
          </a:p>
          <a:p>
            <a:pPr lvl="2"/>
            <a:endParaRPr lang="fi-FI" sz="42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/>
            <a:r>
              <a:rPr lang="fi-FI" sz="420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Tieosuushaku testausvaiheessa testiympäristössä. Tavoitteena viedä tuotantoon versio ilman indeksointia maaliskuun aikana.</a:t>
            </a:r>
          </a:p>
          <a:p>
            <a:pPr marL="457200" lvl="1" indent="0">
              <a:buNone/>
            </a:pPr>
            <a:endParaRPr lang="fi-FI" sz="180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3626614-0A5F-47AA-6D71-3D2D291B8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50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A344424-B493-5238-B908-5132E877B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180976"/>
            <a:ext cx="10515600" cy="494142"/>
          </a:xfrm>
        </p:spPr>
        <p:txBody>
          <a:bodyPr>
            <a:normAutofit/>
          </a:bodyPr>
          <a:lstStyle/>
          <a:p>
            <a:r>
              <a:rPr lang="en-GB" sz="2800" dirty="0" err="1"/>
              <a:t>Vuoden</a:t>
            </a:r>
            <a:r>
              <a:rPr lang="en-GB" sz="2800" dirty="0"/>
              <a:t> 2025 </a:t>
            </a:r>
            <a:r>
              <a:rPr lang="en-GB" sz="2800" dirty="0" err="1"/>
              <a:t>tavoitteet</a:t>
            </a:r>
            <a:r>
              <a:rPr lang="en-GB" sz="2800" dirty="0"/>
              <a:t> </a:t>
            </a:r>
            <a:r>
              <a:rPr lang="en-GB" sz="2800" dirty="0" err="1"/>
              <a:t>loppukäyttäjien</a:t>
            </a:r>
            <a:r>
              <a:rPr lang="en-GB" sz="2800" dirty="0"/>
              <a:t> </a:t>
            </a:r>
            <a:r>
              <a:rPr lang="en-GB" sz="2800" dirty="0" err="1"/>
              <a:t>näkökulmasta</a:t>
            </a:r>
            <a:endParaRPr lang="fi-FI" sz="2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99EC18-CA8D-16E5-5227-03B6CA3A32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46034"/>
            <a:ext cx="12192000" cy="57342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dirty="0"/>
              <a:t>Tiedon hyödyntämisen näkökulmasta tavoite on edistää ”irti Excelistä ajatusmaailmaa”. Käyttöliittymäkehitystä tehdään aina käyttäjälähtöisesti. Tämä tarkoittaa käytännössä alla olevia asioita:</a:t>
            </a:r>
          </a:p>
          <a:p>
            <a:pPr lvl="1"/>
            <a:r>
              <a:rPr lang="fi-FI" dirty="0"/>
              <a:t>Automatisoidaan tiedon ylläpitoon liittyviä tietovirtoja</a:t>
            </a:r>
          </a:p>
          <a:p>
            <a:pPr lvl="2"/>
            <a:r>
              <a:rPr lang="fi-FI" dirty="0" err="1"/>
              <a:t>Yhteentoimivuus</a:t>
            </a:r>
            <a:r>
              <a:rPr lang="fi-FI" dirty="0"/>
              <a:t>, toimintamallien yhtenäisyys, vähemmin </a:t>
            </a:r>
            <a:r>
              <a:rPr lang="fi-FI" dirty="0" err="1"/>
              <a:t>exceleitä</a:t>
            </a:r>
            <a:r>
              <a:rPr lang="fi-FI" dirty="0"/>
              <a:t>, työajan säästö</a:t>
            </a:r>
          </a:p>
          <a:p>
            <a:pPr lvl="1"/>
            <a:r>
              <a:rPr lang="fi-FI" dirty="0"/>
              <a:t>Kehitetään tiedon ylläpitoon liittyvä käyttöliittymä</a:t>
            </a:r>
          </a:p>
          <a:p>
            <a:pPr lvl="2"/>
            <a:r>
              <a:rPr lang="fi-FI" dirty="0"/>
              <a:t>Vähemmän </a:t>
            </a:r>
            <a:r>
              <a:rPr lang="fi-FI" dirty="0" err="1"/>
              <a:t>exceleitä</a:t>
            </a:r>
            <a:r>
              <a:rPr lang="fi-FI" dirty="0"/>
              <a:t>, tiedon laadun nostaminen, työajan säästö</a:t>
            </a:r>
          </a:p>
          <a:p>
            <a:pPr lvl="1"/>
            <a:r>
              <a:rPr lang="fi-FI" dirty="0"/>
              <a:t>Kehitetään tiedon hyödyntämiseen liittyviä tietopalveluja siten, että tietojen monipuolinen käsittely mahdollistuu järjestelmässä: hakujen tallentaminen ja jakaminen, tulosten suodatus, </a:t>
            </a:r>
            <a:r>
              <a:rPr lang="fi-FI" dirty="0" err="1"/>
              <a:t>filtteröinti</a:t>
            </a:r>
            <a:r>
              <a:rPr lang="fi-FI" dirty="0"/>
              <a:t>, katselu kartalla (2025 loppu tai vuoden 2026 alku). </a:t>
            </a:r>
          </a:p>
          <a:p>
            <a:pPr lvl="2"/>
            <a:r>
              <a:rPr lang="fi-FI" dirty="0"/>
              <a:t>Pomppiminen eri palveluiden välillä vähenee, vähemmän </a:t>
            </a:r>
            <a:r>
              <a:rPr lang="fi-FI" dirty="0" err="1"/>
              <a:t>exceleitä</a:t>
            </a:r>
            <a:r>
              <a:rPr lang="fi-FI" dirty="0"/>
              <a:t>, operoinnin tarve pienenee</a:t>
            </a:r>
          </a:p>
          <a:p>
            <a:pPr lvl="1"/>
            <a:r>
              <a:rPr lang="fi-FI" dirty="0"/>
              <a:t>Työkulkujen tunnistaminen ja tukeminen. Liikkuminen eri Tievelhon tietopalveluiden välillä helpommaksi. </a:t>
            </a:r>
            <a:r>
              <a:rPr lang="fi-FI" dirty="0" err="1"/>
              <a:t>Esim</a:t>
            </a:r>
            <a:r>
              <a:rPr lang="fi-FI" dirty="0"/>
              <a:t>: siirtyminen hakutuloksista kohdekorttiin, jossa mahdollisuus päivittää yksittäisen kohteen tietoja.</a:t>
            </a:r>
          </a:p>
          <a:p>
            <a:pPr lvl="2"/>
            <a:r>
              <a:rPr lang="fi-FI" dirty="0"/>
              <a:t>Tievelho palvelee paremmin päivittäistä työtä, vähemmän </a:t>
            </a:r>
            <a:r>
              <a:rPr lang="fi-FI" dirty="0" err="1"/>
              <a:t>exceleitä</a:t>
            </a:r>
            <a:r>
              <a:rPr lang="fi-FI" dirty="0"/>
              <a:t>, työajan säästö</a:t>
            </a:r>
          </a:p>
          <a:p>
            <a:pPr lvl="1"/>
            <a:r>
              <a:rPr lang="fi-FI" dirty="0"/>
              <a:t>Toteutetaan toiminnan näkökulmasta kriittisiä tietorakennemuutoksia</a:t>
            </a:r>
          </a:p>
          <a:p>
            <a:pPr lvl="1"/>
            <a:r>
              <a:rPr lang="fi-FI" dirty="0"/>
              <a:t>Jatketaan aktiivista viestintää</a:t>
            </a:r>
          </a:p>
          <a:p>
            <a:pPr lvl="2"/>
            <a:r>
              <a:rPr lang="fi-FI" dirty="0"/>
              <a:t>Käyttöliittymä koulutuksia, videoita, kohdennettuja koulutuksia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78282C-9693-0378-BE88-1612C0366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C8C2FE-20BF-9685-5A81-0A1A83502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B38E34-B1F4-D9E4-D5C2-8DBC9311B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43" y="23090"/>
            <a:ext cx="10164969" cy="519222"/>
          </a:xfrm>
        </p:spPr>
        <p:txBody>
          <a:bodyPr>
            <a:normAutofit fontScale="90000"/>
          </a:bodyPr>
          <a:lstStyle/>
          <a:p>
            <a:r>
              <a:rPr lang="fi-FI" dirty="0">
                <a:ea typeface="Tahoma"/>
                <a:cs typeface="Tahoma"/>
              </a:rPr>
              <a:t>Tievelhon kehitys –konkreettiset asiat 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37B838C-A6FB-A7F6-B982-9338A578EB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0" y="467740"/>
            <a:ext cx="10010686" cy="639026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172B4D"/>
                </a:solidFill>
                <a:effectLst/>
                <a:latin typeface="-apple-system"/>
              </a:rPr>
              <a:t> Kohdekortti</a:t>
            </a:r>
          </a:p>
          <a:p>
            <a:pPr marL="742950" lvl="1" indent="-285750"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172B4D"/>
                </a:solidFill>
                <a:effectLst/>
              </a:rPr>
              <a:t>Yksittäisen kohteen ja sen versioiden tarkastelu</a:t>
            </a:r>
          </a:p>
          <a:p>
            <a:pPr marL="742950" lvl="1" indent="-285750"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172B4D"/>
                </a:solidFill>
                <a:effectLst/>
              </a:rPr>
              <a:t>Yksittäisen kohteen muokkaus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172B4D"/>
                </a:solidFill>
                <a:effectLst/>
                <a:latin typeface="-apple-system"/>
              </a:rPr>
              <a:t>Tiekohdehaku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172B4D"/>
                </a:solidFill>
                <a:effectLst/>
              </a:rPr>
              <a:t>Mittausten tunnuslukujen tuominen hakuihin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500" b="0" i="0" dirty="0">
                <a:solidFill>
                  <a:srgbClr val="172B4D"/>
                </a:solidFill>
                <a:effectLst/>
              </a:rPr>
              <a:t>Hakutulosten pilkonta aluerajoilla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500" dirty="0">
                <a:solidFill>
                  <a:srgbClr val="172B4D"/>
                </a:solidFill>
              </a:rPr>
              <a:t>Siirtyminen kohdekorttiin</a:t>
            </a:r>
            <a:endParaRPr lang="fi-FI" sz="1500" b="0" i="0" dirty="0">
              <a:solidFill>
                <a:srgbClr val="172B4D"/>
              </a:solidFill>
              <a:effectLst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172B4D"/>
                </a:solidFill>
                <a:latin typeface="-apple-system"/>
              </a:rPr>
              <a:t>Tieosuushaku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Open </a:t>
            </a:r>
            <a:r>
              <a:rPr lang="fi-FI" sz="1600" dirty="0" err="1">
                <a:solidFill>
                  <a:srgbClr val="172B4D"/>
                </a:solidFill>
                <a:latin typeface="-apple-system"/>
              </a:rPr>
              <a:t>S</a:t>
            </a:r>
            <a:r>
              <a:rPr lang="fi-FI" sz="1600" b="0" i="0" dirty="0" err="1">
                <a:solidFill>
                  <a:srgbClr val="172B4D"/>
                </a:solidFill>
                <a:effectLst/>
                <a:latin typeface="-apple-system"/>
              </a:rPr>
              <a:t>earch</a:t>
            </a: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 </a:t>
            </a:r>
            <a:r>
              <a:rPr lang="fi-FI" sz="1600" b="0" i="0" dirty="0" err="1">
                <a:solidFill>
                  <a:srgbClr val="172B4D"/>
                </a:solidFill>
                <a:effectLst/>
                <a:latin typeface="-apple-system"/>
              </a:rPr>
              <a:t>irroittautuminen</a:t>
            </a:r>
            <a:endParaRPr lang="fi-FI" sz="16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Koko verkon kattavat haut </a:t>
            </a:r>
            <a:endParaRPr lang="fi-FI" sz="20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Temporaaliset haut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b="0" i="0" dirty="0" err="1">
                <a:solidFill>
                  <a:srgbClr val="172B4D"/>
                </a:solidFill>
                <a:effectLst/>
                <a:latin typeface="-apple-system"/>
              </a:rPr>
              <a:t>Sijaintitarkenteiden</a:t>
            </a: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 tuominen hakutuloksiin</a:t>
            </a:r>
            <a:r>
              <a:rPr lang="fi-FI" sz="1600" dirty="0">
                <a:solidFill>
                  <a:srgbClr val="172B4D"/>
                </a:solidFill>
                <a:latin typeface="-apple-system"/>
              </a:rPr>
              <a:t> (rivitys niiden mukaan)</a:t>
            </a:r>
            <a:endParaRPr lang="fi-FI" sz="16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172B4D"/>
                </a:solidFill>
                <a:latin typeface="-apple-system"/>
              </a:rPr>
              <a:t>Molempiin hakuihin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172B4D"/>
                </a:solidFill>
                <a:latin typeface="-apple-system"/>
              </a:rPr>
              <a:t>Hakujen tallentaminen ja jakaminen</a:t>
            </a:r>
            <a:endParaRPr lang="fi-FI" sz="16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172B4D"/>
                </a:solidFill>
                <a:latin typeface="-apple-system"/>
              </a:rPr>
              <a:t>Lähetyspalvelun jatkokehittäminen</a:t>
            </a:r>
            <a:endParaRPr lang="fi-FI" sz="20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172B4D"/>
                </a:solidFill>
                <a:effectLst/>
                <a:latin typeface="-apple-system"/>
              </a:rPr>
              <a:t>Latauspalvelun jatkokehittäminen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172B4D"/>
                </a:solidFill>
                <a:effectLst/>
                <a:latin typeface="-apple-system"/>
              </a:rPr>
              <a:t>Sijaintipalvelun jatkokehittäminen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rgbClr val="172B4D"/>
                </a:solidFill>
                <a:latin typeface="-apple-system"/>
              </a:rPr>
              <a:t>Valmistautuminen dynaamiseen tieverkkoon siirtymiseen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b="0" i="0" dirty="0" err="1">
                <a:solidFill>
                  <a:srgbClr val="172B4D"/>
                </a:solidFill>
                <a:effectLst/>
                <a:latin typeface="-apple-system"/>
              </a:rPr>
              <a:t>Lineaarilokaatiot</a:t>
            </a: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 mukaan yhtenä sijaintiviitekehyksenä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b="0" i="0" dirty="0">
                <a:solidFill>
                  <a:srgbClr val="172B4D"/>
                </a:solidFill>
                <a:effectLst/>
                <a:latin typeface="-apple-system"/>
              </a:rPr>
              <a:t>Rajapintojen viimeistely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Laatutarkastelu</a:t>
            </a:r>
          </a:p>
          <a:p>
            <a:pPr algn="l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172B4D"/>
                </a:solidFill>
                <a:latin typeface="-apple-system"/>
              </a:rPr>
              <a:t>Tietojen laatutarkastelujen kehittäminen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Eheystarkastukset</a:t>
            </a:r>
          </a:p>
          <a:p>
            <a:pPr lvl="1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fi-FI" sz="1600" b="0" i="0" dirty="0">
                <a:solidFill>
                  <a:srgbClr val="172B4D"/>
                </a:solidFill>
                <a:effectLst/>
                <a:latin typeface="-apple-system"/>
              </a:rPr>
              <a:t>Laadun jälkikontrolli</a:t>
            </a:r>
          </a:p>
          <a:p>
            <a:pPr marL="457200" lvl="1" indent="0">
              <a:buNone/>
            </a:pPr>
            <a:endParaRPr lang="fi-FI" dirty="0">
              <a:ea typeface="Tahoma"/>
              <a:cs typeface="Tahoma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62D666-5151-08CA-1FCE-98657601FD6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02250"/>
      </p:ext>
    </p:extLst>
  </p:cSld>
  <p:clrMapOvr>
    <a:masterClrMapping/>
  </p:clrMapOvr>
</p:sld>
</file>

<file path=ppt/theme/theme1.xml><?xml version="1.0" encoding="utf-8"?>
<a:theme xmlns:a="http://schemas.openxmlformats.org/drawingml/2006/main" name="vayla">
  <a:themeElements>
    <a:clrScheme name="Uudet_Vayla">
      <a:dk1>
        <a:srgbClr val="000000"/>
      </a:dk1>
      <a:lt1>
        <a:srgbClr val="FFFFFF"/>
      </a:lt1>
      <a:dk2>
        <a:srgbClr val="000000"/>
      </a:dk2>
      <a:lt2>
        <a:srgbClr val="FDFCFF"/>
      </a:lt2>
      <a:accent1>
        <a:srgbClr val="0064AF"/>
      </a:accent1>
      <a:accent2>
        <a:srgbClr val="009BFF"/>
      </a:accent2>
      <a:accent3>
        <a:srgbClr val="4AC2F1"/>
      </a:accent3>
      <a:accent4>
        <a:srgbClr val="228848"/>
      </a:accent4>
      <a:accent5>
        <a:srgbClr val="910AA3"/>
      </a:accent5>
      <a:accent6>
        <a:srgbClr val="C73F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.potx" id="{6087FC15-722D-48F6-A6D4-5FEB3B899A2E}" vid="{76B0F94A-6A46-413B-84AA-E57DC17D238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A1403FF4DAA54CAF93AB773CA09A87" ma:contentTypeVersion="17" ma:contentTypeDescription="Create a new document." ma:contentTypeScope="" ma:versionID="48a35efa9c432721dfc4f70153c3bb23">
  <xsd:schema xmlns:xsd="http://www.w3.org/2001/XMLSchema" xmlns:xs="http://www.w3.org/2001/XMLSchema" xmlns:p="http://schemas.microsoft.com/office/2006/metadata/properties" xmlns:ns1="http://schemas.microsoft.com/sharepoint/v3" xmlns:ns3="492dc24b-f7ee-4c52-8521-8a00f1955f26" xmlns:ns4="3b1b636d-a69c-4b3b-88f1-43ddfd8f4d1b" targetNamespace="http://schemas.microsoft.com/office/2006/metadata/properties" ma:root="true" ma:fieldsID="b5c25683d79f39aeff56cd89b1f4441f" ns1:_="" ns3:_="" ns4:_="">
    <xsd:import namespace="http://schemas.microsoft.com/sharepoint/v3"/>
    <xsd:import namespace="492dc24b-f7ee-4c52-8521-8a00f1955f26"/>
    <xsd:import namespace="3b1b636d-a69c-4b3b-88f1-43ddfd8f4d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_activity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2dc24b-f7ee-4c52-8521-8a00f1955f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b636d-a69c-4b3b-88f1-43ddfd8f4d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xml_kameleon>
  <ddecree/>
  <dlevelofprotection/>
  <dsecrecy/>
  <dconfidentiality/>
</xml_kameleon>
</file>

<file path=customXml/item4.xml><?xml version="1.0" encoding="utf-8"?>
<livi_kameleon xmlns="" xmlns:xsi="http://www.w3.org/2001/XMLSchema-instance">
  <tyyppi>Esitys</tyyppi>
  <author>Ilkka Aaltonen</author>
  <title>Tievelho_hankinnan kohteen_kucvaus</title>
  <paivays>10.6.2021</paivays>
</livi_kameleon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492dc24b-f7ee-4c52-8521-8a00f1955f26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1D0F685-F65A-456B-AC56-A588D9B131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0B9119-EEBF-4C0C-BC7C-F2AB167C31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92dc24b-f7ee-4c52-8521-8a00f1955f26"/>
    <ds:schemaRef ds:uri="3b1b636d-a69c-4b3b-88f1-43ddfd8f4d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012199-8EC8-45B0-B8CE-C879495E452F}">
  <ds:schemaRefs/>
</ds:datastoreItem>
</file>

<file path=customXml/itemProps4.xml><?xml version="1.0" encoding="utf-8"?>
<ds:datastoreItem xmlns:ds="http://schemas.openxmlformats.org/officeDocument/2006/customXml" ds:itemID="{9AFB0CFF-6F10-477D-BFA9-52D658853CCB}">
  <ds:schemaRefs>
    <ds:schemaRef ds:uri=""/>
  </ds:schemaRefs>
</ds:datastoreItem>
</file>

<file path=customXml/itemProps5.xml><?xml version="1.0" encoding="utf-8"?>
<ds:datastoreItem xmlns:ds="http://schemas.openxmlformats.org/officeDocument/2006/customXml" ds:itemID="{B50DE8AD-3B22-4F0B-9423-E6F4EC0C7837}">
  <ds:schemaRefs>
    <ds:schemaRef ds:uri="492dc24b-f7ee-4c52-8521-8a00f1955f26"/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3b1b636d-a69c-4b3b-88f1-43ddfd8f4d1b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</Template>
  <TotalTime>32402</TotalTime>
  <Words>604</Words>
  <Application>Microsoft Office PowerPoint</Application>
  <PresentationFormat>Laajakuva</PresentationFormat>
  <Paragraphs>108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8" baseType="lpstr">
      <vt:lpstr>-apple-system</vt:lpstr>
      <vt:lpstr>Arial</vt:lpstr>
      <vt:lpstr>Calibri</vt:lpstr>
      <vt:lpstr>Exo 2</vt:lpstr>
      <vt:lpstr>Felbridge Pro</vt:lpstr>
      <vt:lpstr>Inter</vt:lpstr>
      <vt:lpstr>Segoe UI</vt:lpstr>
      <vt:lpstr>Tahoma</vt:lpstr>
      <vt:lpstr>vayla</vt:lpstr>
      <vt:lpstr>Tievelhovartti (11.03.2025)</vt:lpstr>
      <vt:lpstr>Agenda</vt:lpstr>
      <vt:lpstr>Ajankohtaiset kuulumiset (data)</vt:lpstr>
      <vt:lpstr>Ajankohtaiset kuulumiset (tietorakenteet)</vt:lpstr>
      <vt:lpstr>Muuta</vt:lpstr>
      <vt:lpstr>Ajankohtaiset kuulumiset (käyttöliittymä)</vt:lpstr>
      <vt:lpstr>Vuoden 2025 tavoitteet loppukäyttäjien näkökulmasta</vt:lpstr>
      <vt:lpstr>Tievelhon kehitys –konkreettiset asiat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Tievelho_hankinnan kohteen_kucvaus</dc:title>
  <dc:creator>Ilkka Aaltonen</dc:creator>
  <cp:keywords>Esitys</cp:keywords>
  <cp:lastModifiedBy>Aaltonen Ilkka</cp:lastModifiedBy>
  <cp:revision>1131</cp:revision>
  <dcterms:created xsi:type="dcterms:W3CDTF">2021-06-10T07:52:25Z</dcterms:created>
  <dcterms:modified xsi:type="dcterms:W3CDTF">2025-03-11T06:59:16Z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473.983.02.010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vayla_ilmeella_fi.potx</vt:lpwstr>
  </property>
  <property fmtid="{D5CDD505-2E9C-101B-9397-08002B2CF9AE}" pid="6" name="dvDefinition">
    <vt:lpwstr>702 (dd_default.xml)</vt:lpwstr>
  </property>
  <property fmtid="{D5CDD505-2E9C-101B-9397-08002B2CF9AE}" pid="7" name="dvDefinitionID">
    <vt:lpwstr>702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473.85.02.232</vt:lpwstr>
  </property>
  <property fmtid="{D5CDD505-2E9C-101B-9397-08002B2CF9AE}" pid="10" name="dvDefinitionVersion">
    <vt:lpwstr>02.002 / 20.12.2018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Lappeenrannan toimipiste</vt:lpwstr>
  </property>
  <property fmtid="{D5CDD505-2E9C-101B-9397-08002B2CF9AE}" pid="22" name="dvNumbering">
    <vt:lpwstr>0</vt:lpwstr>
  </property>
  <property fmtid="{D5CDD505-2E9C-101B-9397-08002B2CF9AE}" pid="23" name="dvDUname">
    <vt:lpwstr>Ilkka Aaltonen</vt:lpwstr>
  </property>
  <property fmtid="{D5CDD505-2E9C-101B-9397-08002B2CF9AE}" pid="24" name="dvDUFname">
    <vt:lpwstr>Ilkka</vt:lpwstr>
  </property>
  <property fmtid="{D5CDD505-2E9C-101B-9397-08002B2CF9AE}" pid="25" name="dvDULname">
    <vt:lpwstr>Aaltonen</vt:lpwstr>
  </property>
  <property fmtid="{D5CDD505-2E9C-101B-9397-08002B2CF9AE}" pid="26" name="dvDUBusinessarea">
    <vt:lpwstr>Väylien käyttö- ja tieto</vt:lpwstr>
  </property>
  <property fmtid="{D5CDD505-2E9C-101B-9397-08002B2CF9AE}" pid="27" name="dvDUdepartment">
    <vt:lpwstr>Tieto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decree">
    <vt:lpwstr/>
  </property>
  <property fmtid="{D5CDD505-2E9C-101B-9397-08002B2CF9AE}" pid="34" name="dlevelofprotection">
    <vt:lpwstr/>
  </property>
  <property fmtid="{D5CDD505-2E9C-101B-9397-08002B2CF9AE}" pid="35" name="dsecrecy">
    <vt:lpwstr/>
  </property>
  <property fmtid="{D5CDD505-2E9C-101B-9397-08002B2CF9AE}" pid="36" name="dconfidentiality">
    <vt:lpwstr/>
  </property>
  <property fmtid="{D5CDD505-2E9C-101B-9397-08002B2CF9AE}" pid="37" name="tyyppi">
    <vt:lpwstr>Esitys</vt:lpwstr>
  </property>
  <property fmtid="{D5CDD505-2E9C-101B-9397-08002B2CF9AE}" pid="38" name="author">
    <vt:lpwstr>Ilkka Aaltonen</vt:lpwstr>
  </property>
  <property fmtid="{D5CDD505-2E9C-101B-9397-08002B2CF9AE}" pid="39" name="title">
    <vt:lpwstr>Tievelho_hankinnan kohteen_kucvaus</vt:lpwstr>
  </property>
  <property fmtid="{D5CDD505-2E9C-101B-9397-08002B2CF9AE}" pid="40" name="paivays">
    <vt:filetime>2021-06-09T21:00:00Z</vt:filetime>
  </property>
  <property fmtid="{D5CDD505-2E9C-101B-9397-08002B2CF9AE}" pid="41" name="ContentTypeId">
    <vt:lpwstr>0x010100CCA1403FF4DAA54CAF93AB773CA09A87</vt:lpwstr>
  </property>
</Properties>
</file>