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6"/>
  </p:notesMasterIdLst>
  <p:sldIdLst>
    <p:sldId id="256" r:id="rId7"/>
    <p:sldId id="315" r:id="rId8"/>
    <p:sldId id="307" r:id="rId9"/>
    <p:sldId id="324" r:id="rId10"/>
    <p:sldId id="322" r:id="rId11"/>
    <p:sldId id="321" r:id="rId12"/>
    <p:sldId id="317" r:id="rId13"/>
    <p:sldId id="323" r:id="rId14"/>
    <p:sldId id="325" r:id="rId15"/>
    <p:sldId id="259" r:id="rId16"/>
    <p:sldId id="257" r:id="rId17"/>
    <p:sldId id="258" r:id="rId18"/>
    <p:sldId id="261" r:id="rId19"/>
    <p:sldId id="260" r:id="rId20"/>
    <p:sldId id="326" r:id="rId21"/>
    <p:sldId id="264" r:id="rId22"/>
    <p:sldId id="265" r:id="rId23"/>
    <p:sldId id="266" r:id="rId24"/>
    <p:sldId id="263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2" d="100"/>
          <a:sy n="112" d="100"/>
        </p:scale>
        <p:origin x="11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extranet.vayla.fi/wiki/pages/viewpage.action?pageId=204931775" TargetMode="External"/><Relationship Id="rId1" Type="http://schemas.openxmlformats.org/officeDocument/2006/relationships/hyperlink" Target="https://extranet.vayla.fi/wiki/pages/viewpage.action?pageId=17004854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1B18-F55E-4899-8DE7-D1E304AA6C3D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10A0756-4F35-43AD-917E-3282A1321D88}">
      <dgm:prSet/>
      <dgm:spPr/>
      <dgm:t>
        <a:bodyPr/>
        <a:lstStyle/>
        <a:p>
          <a:r>
            <a:rPr lang="fi-FI" dirty="0" err="1"/>
            <a:t>Ely</a:t>
          </a:r>
          <a:r>
            <a:rPr lang="fi-FI" dirty="0"/>
            <a:t> tai hallinnollinen luokka puuttuu indeksistä 1 m pätkillä joissakin tieosien vaihtumiskohdissa.</a:t>
          </a:r>
        </a:p>
      </dgm:t>
    </dgm:pt>
    <dgm:pt modelId="{96EEC7F9-8F67-43D1-8138-38CC10C306B6}" type="parTrans" cxnId="{4DB797C0-82DF-4F15-B039-3C1C84E5A766}">
      <dgm:prSet/>
      <dgm:spPr/>
      <dgm:t>
        <a:bodyPr/>
        <a:lstStyle/>
        <a:p>
          <a:endParaRPr lang="en-US"/>
        </a:p>
      </dgm:t>
    </dgm:pt>
    <dgm:pt modelId="{86B560AB-E5B9-4357-A257-EF21A58117A4}" type="sibTrans" cxnId="{4DB797C0-82DF-4F15-B039-3C1C84E5A766}">
      <dgm:prSet/>
      <dgm:spPr/>
      <dgm:t>
        <a:bodyPr/>
        <a:lstStyle/>
        <a:p>
          <a:endParaRPr lang="en-US"/>
        </a:p>
      </dgm:t>
    </dgm:pt>
    <dgm:pt modelId="{263562E8-1F1A-4F1E-8C4D-983B7BA0EAC0}">
      <dgm:prSet/>
      <dgm:spPr/>
      <dgm:t>
        <a:bodyPr/>
        <a:lstStyle/>
        <a:p>
          <a:r>
            <a:rPr lang="fi-FI"/>
            <a:t>Puuttuvat geometriat</a:t>
          </a:r>
          <a:endParaRPr lang="en-US"/>
        </a:p>
      </dgm:t>
    </dgm:pt>
    <dgm:pt modelId="{04BD7721-8E09-4665-9779-F1B4F41F68E4}" type="parTrans" cxnId="{9BE3E4E3-0CFC-473B-811F-8FF9CCA53F06}">
      <dgm:prSet/>
      <dgm:spPr/>
      <dgm:t>
        <a:bodyPr/>
        <a:lstStyle/>
        <a:p>
          <a:endParaRPr lang="en-US"/>
        </a:p>
      </dgm:t>
    </dgm:pt>
    <dgm:pt modelId="{3AC8E85C-2CDA-42C7-A4B6-9105F1CC6FD2}" type="sibTrans" cxnId="{9BE3E4E3-0CFC-473B-811F-8FF9CCA53F06}">
      <dgm:prSet/>
      <dgm:spPr/>
      <dgm:t>
        <a:bodyPr/>
        <a:lstStyle/>
        <a:p>
          <a:endParaRPr lang="en-US"/>
        </a:p>
      </dgm:t>
    </dgm:pt>
    <dgm:pt modelId="{C5ED18F9-1681-4D7C-BBE5-4D26657D40F4}">
      <dgm:prSet/>
      <dgm:spPr/>
      <dgm:t>
        <a:bodyPr/>
        <a:lstStyle/>
        <a:p>
          <a:r>
            <a:rPr lang="fi-FI"/>
            <a:t>Talletetun geometrian tarkkuustaso</a:t>
          </a:r>
          <a:endParaRPr lang="en-US"/>
        </a:p>
      </dgm:t>
    </dgm:pt>
    <dgm:pt modelId="{7EE2170A-B684-4039-8301-11B53B9806F1}" type="parTrans" cxnId="{0A6436BA-9400-425A-9826-27D45494DEDE}">
      <dgm:prSet/>
      <dgm:spPr/>
      <dgm:t>
        <a:bodyPr/>
        <a:lstStyle/>
        <a:p>
          <a:endParaRPr lang="en-US"/>
        </a:p>
      </dgm:t>
    </dgm:pt>
    <dgm:pt modelId="{2231F08E-4997-4330-BED2-C6DD17B5877D}" type="sibTrans" cxnId="{0A6436BA-9400-425A-9826-27D45494DEDE}">
      <dgm:prSet/>
      <dgm:spPr/>
      <dgm:t>
        <a:bodyPr/>
        <a:lstStyle/>
        <a:p>
          <a:endParaRPr lang="en-US"/>
        </a:p>
      </dgm:t>
    </dgm:pt>
    <dgm:pt modelId="{15D6B739-34FA-489E-8AE2-8A15B2CB6A8A}">
      <dgm:prSet/>
      <dgm:spPr/>
      <dgm:t>
        <a:bodyPr/>
        <a:lstStyle/>
        <a:p>
          <a:r>
            <a:rPr lang="fi-FI"/>
            <a:t>Puuttuvien ja ristiriitaisten tietojen selvittäminen.</a:t>
          </a:r>
          <a:endParaRPr lang="en-US"/>
        </a:p>
      </dgm:t>
    </dgm:pt>
    <dgm:pt modelId="{3C8CF38F-7584-4C19-988B-DA472306CF45}" type="parTrans" cxnId="{AA074E17-2257-4405-8B1D-A830D8DE34D6}">
      <dgm:prSet/>
      <dgm:spPr/>
      <dgm:t>
        <a:bodyPr/>
        <a:lstStyle/>
        <a:p>
          <a:endParaRPr lang="en-US"/>
        </a:p>
      </dgm:t>
    </dgm:pt>
    <dgm:pt modelId="{981E06E3-DEFF-47CF-8BAC-39B71F6D9772}" type="sibTrans" cxnId="{AA074E17-2257-4405-8B1D-A830D8DE34D6}">
      <dgm:prSet/>
      <dgm:spPr/>
      <dgm:t>
        <a:bodyPr/>
        <a:lstStyle/>
        <a:p>
          <a:endParaRPr lang="en-US"/>
        </a:p>
      </dgm:t>
    </dgm:pt>
    <dgm:pt modelId="{BB30F313-1AD8-40F1-8B73-F11FBF10B8C5}">
      <dgm:prSet/>
      <dgm:spPr/>
      <dgm:t>
        <a:bodyPr/>
        <a:lstStyle/>
        <a:p>
          <a:r>
            <a:rPr lang="fi-FI"/>
            <a:t>Historianeliötarkastukset </a:t>
          </a:r>
          <a:endParaRPr lang="en-US"/>
        </a:p>
      </dgm:t>
    </dgm:pt>
    <dgm:pt modelId="{CEEDE89A-F47B-4574-834C-677D46BB9ABA}" type="parTrans" cxnId="{D38CC1A4-73A5-49D5-B008-F9730B37BB61}">
      <dgm:prSet/>
      <dgm:spPr/>
      <dgm:t>
        <a:bodyPr/>
        <a:lstStyle/>
        <a:p>
          <a:endParaRPr lang="en-US"/>
        </a:p>
      </dgm:t>
    </dgm:pt>
    <dgm:pt modelId="{BE9A01D0-D8F8-44C5-B565-30828744EC49}" type="sibTrans" cxnId="{D38CC1A4-73A5-49D5-B008-F9730B37BB61}">
      <dgm:prSet/>
      <dgm:spPr/>
      <dgm:t>
        <a:bodyPr/>
        <a:lstStyle/>
        <a:p>
          <a:endParaRPr lang="en-US"/>
        </a:p>
      </dgm:t>
    </dgm:pt>
    <dgm:pt modelId="{0D55F157-332E-4350-9DCA-D5C72529E8FF}">
      <dgm:prSet/>
      <dgm:spPr/>
      <dgm:t>
        <a:bodyPr/>
        <a:lstStyle/>
        <a:p>
          <a:r>
            <a:rPr lang="fi-FI"/>
            <a:t>Kohdeluokkapäivityksen virheet</a:t>
          </a:r>
          <a:endParaRPr lang="en-US"/>
        </a:p>
      </dgm:t>
    </dgm:pt>
    <dgm:pt modelId="{AD6B6CA9-2D14-4BCE-B907-3455C35576B3}" type="parTrans" cxnId="{4B0BE981-F127-4D8E-862F-8541A9FCF2E2}">
      <dgm:prSet/>
      <dgm:spPr/>
      <dgm:t>
        <a:bodyPr/>
        <a:lstStyle/>
        <a:p>
          <a:endParaRPr lang="en-US"/>
        </a:p>
      </dgm:t>
    </dgm:pt>
    <dgm:pt modelId="{C1736855-7FF4-42AF-AFA7-05DD4990BB1E}" type="sibTrans" cxnId="{4B0BE981-F127-4D8E-862F-8541A9FCF2E2}">
      <dgm:prSet/>
      <dgm:spPr/>
      <dgm:t>
        <a:bodyPr/>
        <a:lstStyle/>
        <a:p>
          <a:endParaRPr lang="en-US"/>
        </a:p>
      </dgm:t>
    </dgm:pt>
    <dgm:pt modelId="{7AC1F76E-952C-4D39-A6E6-8046C3A37A49}">
      <dgm:prSet/>
      <dgm:spPr/>
      <dgm:t>
        <a:bodyPr/>
        <a:lstStyle/>
        <a:p>
          <a:r>
            <a:rPr lang="fi-FI"/>
            <a:t>Sijainnin_voimassaolo_loppu vs. tieosoitteen lakkautuspvm</a:t>
          </a:r>
          <a:endParaRPr lang="en-US"/>
        </a:p>
      </dgm:t>
    </dgm:pt>
    <dgm:pt modelId="{2786898B-6AC7-4D4F-8225-602F1B77C6DA}" type="parTrans" cxnId="{0432F30E-7D24-4273-A933-96B7E1509F6F}">
      <dgm:prSet/>
      <dgm:spPr/>
      <dgm:t>
        <a:bodyPr/>
        <a:lstStyle/>
        <a:p>
          <a:endParaRPr lang="en-US"/>
        </a:p>
      </dgm:t>
    </dgm:pt>
    <dgm:pt modelId="{925E2877-38A2-4C62-AB73-EBAE70000833}" type="sibTrans" cxnId="{0432F30E-7D24-4273-A933-96B7E1509F6F}">
      <dgm:prSet/>
      <dgm:spPr/>
      <dgm:t>
        <a:bodyPr/>
        <a:lstStyle/>
        <a:p>
          <a:endParaRPr lang="en-US"/>
        </a:p>
      </dgm:t>
    </dgm:pt>
    <dgm:pt modelId="{66C5B467-CB99-4610-B9B2-D574308C46B9}">
      <dgm:prSet/>
      <dgm:spPr/>
      <dgm:t>
        <a:bodyPr/>
        <a:lstStyle/>
        <a:p>
          <a:r>
            <a:rPr lang="fi-FI"/>
            <a:t>Tieosoitteen voimassaolon ja enkoodauksen tarkastus</a:t>
          </a:r>
          <a:endParaRPr lang="en-US"/>
        </a:p>
      </dgm:t>
    </dgm:pt>
    <dgm:pt modelId="{1BA70594-17F9-4ECA-8D27-B798A2B334EC}" type="parTrans" cxnId="{0A327222-D48C-421C-921F-C394CB21A60A}">
      <dgm:prSet/>
      <dgm:spPr/>
      <dgm:t>
        <a:bodyPr/>
        <a:lstStyle/>
        <a:p>
          <a:endParaRPr lang="en-US"/>
        </a:p>
      </dgm:t>
    </dgm:pt>
    <dgm:pt modelId="{B1FEBB11-447D-43B8-85AF-626A02F89E1E}" type="sibTrans" cxnId="{0A327222-D48C-421C-921F-C394CB21A60A}">
      <dgm:prSet/>
      <dgm:spPr/>
      <dgm:t>
        <a:bodyPr/>
        <a:lstStyle/>
        <a:p>
          <a:endParaRPr lang="en-US"/>
        </a:p>
      </dgm:t>
    </dgm:pt>
    <dgm:pt modelId="{B057BFA6-3072-4C04-A5BE-FC2058166691}">
      <dgm:prSet/>
      <dgm:spPr/>
      <dgm:t>
        <a:bodyPr/>
        <a:lstStyle/>
        <a:p>
          <a:r>
            <a:rPr lang="fi-FI"/>
            <a:t>Mittausrekisterin datan ongelmat</a:t>
          </a:r>
          <a:endParaRPr lang="en-US"/>
        </a:p>
      </dgm:t>
    </dgm:pt>
    <dgm:pt modelId="{77FF4B8C-9998-47BD-8C9D-90A77C72595C}" type="parTrans" cxnId="{59702850-BDB5-44F1-990E-09A1DC74090E}">
      <dgm:prSet/>
      <dgm:spPr/>
      <dgm:t>
        <a:bodyPr/>
        <a:lstStyle/>
        <a:p>
          <a:endParaRPr lang="en-US"/>
        </a:p>
      </dgm:t>
    </dgm:pt>
    <dgm:pt modelId="{1D5B4BFC-16EB-4760-9229-D47E3FDA4477}" type="sibTrans" cxnId="{59702850-BDB5-44F1-990E-09A1DC74090E}">
      <dgm:prSet/>
      <dgm:spPr/>
      <dgm:t>
        <a:bodyPr/>
        <a:lstStyle/>
        <a:p>
          <a:endParaRPr lang="en-US"/>
        </a:p>
      </dgm:t>
    </dgm:pt>
    <dgm:pt modelId="{8D3A6AAD-E2E1-A74F-A810-FBFB347A678A}" type="pres">
      <dgm:prSet presAssocID="{12451B18-F55E-4899-8DE7-D1E304AA6C3D}" presName="linear" presStyleCnt="0">
        <dgm:presLayoutVars>
          <dgm:animLvl val="lvl"/>
          <dgm:resizeHandles val="exact"/>
        </dgm:presLayoutVars>
      </dgm:prSet>
      <dgm:spPr/>
    </dgm:pt>
    <dgm:pt modelId="{E814CEA5-B37C-1F41-98A6-1E292A253295}" type="pres">
      <dgm:prSet presAssocID="{F10A0756-4F35-43AD-917E-3282A1321D88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34C1CE85-574F-234A-AF65-F8F875EFC249}" type="pres">
      <dgm:prSet presAssocID="{86B560AB-E5B9-4357-A257-EF21A58117A4}" presName="spacer" presStyleCnt="0"/>
      <dgm:spPr/>
    </dgm:pt>
    <dgm:pt modelId="{9C800019-B60E-8E41-A232-1BE679A80F03}" type="pres">
      <dgm:prSet presAssocID="{263562E8-1F1A-4F1E-8C4D-983B7BA0EAC0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5C35B1DD-0C50-DA4B-86A9-AD9F67AAA409}" type="pres">
      <dgm:prSet presAssocID="{3AC8E85C-2CDA-42C7-A4B6-9105F1CC6FD2}" presName="spacer" presStyleCnt="0"/>
      <dgm:spPr/>
    </dgm:pt>
    <dgm:pt modelId="{84F0BE3A-7F35-754B-BF82-6A752D982169}" type="pres">
      <dgm:prSet presAssocID="{C5ED18F9-1681-4D7C-BBE5-4D26657D40F4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94977482-AE20-8D43-B868-8896F04CEFF7}" type="pres">
      <dgm:prSet presAssocID="{2231F08E-4997-4330-BED2-C6DD17B5877D}" presName="spacer" presStyleCnt="0"/>
      <dgm:spPr/>
    </dgm:pt>
    <dgm:pt modelId="{38170AC0-BCE5-A449-A16E-0386850DA56B}" type="pres">
      <dgm:prSet presAssocID="{15D6B739-34FA-489E-8AE2-8A15B2CB6A8A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F4982CCE-13B4-4E4B-8DF0-6C0613D62E88}" type="pres">
      <dgm:prSet presAssocID="{981E06E3-DEFF-47CF-8BAC-39B71F6D9772}" presName="spacer" presStyleCnt="0"/>
      <dgm:spPr/>
    </dgm:pt>
    <dgm:pt modelId="{1F0FF932-5CFF-A541-9402-2151C96E620C}" type="pres">
      <dgm:prSet presAssocID="{BB30F313-1AD8-40F1-8B73-F11FBF10B8C5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BE1FD20F-7492-FD4C-A150-00E4B679F304}" type="pres">
      <dgm:prSet presAssocID="{BE9A01D0-D8F8-44C5-B565-30828744EC49}" presName="spacer" presStyleCnt="0"/>
      <dgm:spPr/>
    </dgm:pt>
    <dgm:pt modelId="{51039F03-08D2-C040-93DE-B8E001F20CAD}" type="pres">
      <dgm:prSet presAssocID="{0D55F157-332E-4350-9DCA-D5C72529E8FF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F3508010-E4D2-2F46-AD6A-2F837E79ABE7}" type="pres">
      <dgm:prSet presAssocID="{C1736855-7FF4-42AF-AFA7-05DD4990BB1E}" presName="spacer" presStyleCnt="0"/>
      <dgm:spPr/>
    </dgm:pt>
    <dgm:pt modelId="{FB840E64-B0DE-8E40-88F2-6B6612516E74}" type="pres">
      <dgm:prSet presAssocID="{7AC1F76E-952C-4D39-A6E6-8046C3A37A49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48E60DDB-E2A8-D544-B9E3-790011A31D2E}" type="pres">
      <dgm:prSet presAssocID="{925E2877-38A2-4C62-AB73-EBAE70000833}" presName="spacer" presStyleCnt="0"/>
      <dgm:spPr/>
    </dgm:pt>
    <dgm:pt modelId="{98631437-DBF7-D74C-8FA4-D6C110A6AF3A}" type="pres">
      <dgm:prSet presAssocID="{66C5B467-CB99-4610-B9B2-D574308C46B9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DBCF59E4-93F1-F44B-B027-34337BEB9855}" type="pres">
      <dgm:prSet presAssocID="{B1FEBB11-447D-43B8-85AF-626A02F89E1E}" presName="spacer" presStyleCnt="0"/>
      <dgm:spPr/>
    </dgm:pt>
    <dgm:pt modelId="{79EAC87E-6FBA-A44F-ACF2-2D7DD0FC7723}" type="pres">
      <dgm:prSet presAssocID="{B057BFA6-3072-4C04-A5BE-FC2058166691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0432F30E-7D24-4273-A933-96B7E1509F6F}" srcId="{12451B18-F55E-4899-8DE7-D1E304AA6C3D}" destId="{7AC1F76E-952C-4D39-A6E6-8046C3A37A49}" srcOrd="6" destOrd="0" parTransId="{2786898B-6AC7-4D4F-8225-602F1B77C6DA}" sibTransId="{925E2877-38A2-4C62-AB73-EBAE70000833}"/>
    <dgm:cxn modelId="{355EA90F-C7EE-FB41-A8C4-3934886B1C49}" type="presOf" srcId="{0D55F157-332E-4350-9DCA-D5C72529E8FF}" destId="{51039F03-08D2-C040-93DE-B8E001F20CAD}" srcOrd="0" destOrd="0" presId="urn:microsoft.com/office/officeart/2005/8/layout/vList2"/>
    <dgm:cxn modelId="{9C1ED910-5CF4-EF41-AF9C-D40A4EC77C33}" type="presOf" srcId="{263562E8-1F1A-4F1E-8C4D-983B7BA0EAC0}" destId="{9C800019-B60E-8E41-A232-1BE679A80F03}" srcOrd="0" destOrd="0" presId="urn:microsoft.com/office/officeart/2005/8/layout/vList2"/>
    <dgm:cxn modelId="{AA074E17-2257-4405-8B1D-A830D8DE34D6}" srcId="{12451B18-F55E-4899-8DE7-D1E304AA6C3D}" destId="{15D6B739-34FA-489E-8AE2-8A15B2CB6A8A}" srcOrd="3" destOrd="0" parTransId="{3C8CF38F-7584-4C19-988B-DA472306CF45}" sibTransId="{981E06E3-DEFF-47CF-8BAC-39B71F6D9772}"/>
    <dgm:cxn modelId="{50AF121A-9EA7-254F-9938-CC55F6BE8582}" type="presOf" srcId="{66C5B467-CB99-4610-B9B2-D574308C46B9}" destId="{98631437-DBF7-D74C-8FA4-D6C110A6AF3A}" srcOrd="0" destOrd="0" presId="urn:microsoft.com/office/officeart/2005/8/layout/vList2"/>
    <dgm:cxn modelId="{0A327222-D48C-421C-921F-C394CB21A60A}" srcId="{12451B18-F55E-4899-8DE7-D1E304AA6C3D}" destId="{66C5B467-CB99-4610-B9B2-D574308C46B9}" srcOrd="7" destOrd="0" parTransId="{1BA70594-17F9-4ECA-8D27-B798A2B334EC}" sibTransId="{B1FEBB11-447D-43B8-85AF-626A02F89E1E}"/>
    <dgm:cxn modelId="{7D73315E-D0C6-A645-BB87-CCBAE8102A55}" type="presOf" srcId="{7AC1F76E-952C-4D39-A6E6-8046C3A37A49}" destId="{FB840E64-B0DE-8E40-88F2-6B6612516E74}" srcOrd="0" destOrd="0" presId="urn:microsoft.com/office/officeart/2005/8/layout/vList2"/>
    <dgm:cxn modelId="{59702850-BDB5-44F1-990E-09A1DC74090E}" srcId="{12451B18-F55E-4899-8DE7-D1E304AA6C3D}" destId="{B057BFA6-3072-4C04-A5BE-FC2058166691}" srcOrd="8" destOrd="0" parTransId="{77FF4B8C-9998-47BD-8C9D-90A77C72595C}" sibTransId="{1D5B4BFC-16EB-4760-9229-D47E3FDA4477}"/>
    <dgm:cxn modelId="{183F4773-CEC7-2449-8F40-41A39A6F0B12}" type="presOf" srcId="{12451B18-F55E-4899-8DE7-D1E304AA6C3D}" destId="{8D3A6AAD-E2E1-A74F-A810-FBFB347A678A}" srcOrd="0" destOrd="0" presId="urn:microsoft.com/office/officeart/2005/8/layout/vList2"/>
    <dgm:cxn modelId="{7D132454-D4F2-8841-B371-E33AC429F6CC}" type="presOf" srcId="{15D6B739-34FA-489E-8AE2-8A15B2CB6A8A}" destId="{38170AC0-BCE5-A449-A16E-0386850DA56B}" srcOrd="0" destOrd="0" presId="urn:microsoft.com/office/officeart/2005/8/layout/vList2"/>
    <dgm:cxn modelId="{1FB8667E-14F9-E348-B6B2-A98A711D1E3F}" type="presOf" srcId="{F10A0756-4F35-43AD-917E-3282A1321D88}" destId="{E814CEA5-B37C-1F41-98A6-1E292A253295}" srcOrd="0" destOrd="0" presId="urn:microsoft.com/office/officeart/2005/8/layout/vList2"/>
    <dgm:cxn modelId="{4B0BE981-F127-4D8E-862F-8541A9FCF2E2}" srcId="{12451B18-F55E-4899-8DE7-D1E304AA6C3D}" destId="{0D55F157-332E-4350-9DCA-D5C72529E8FF}" srcOrd="5" destOrd="0" parTransId="{AD6B6CA9-2D14-4BCE-B907-3455C35576B3}" sibTransId="{C1736855-7FF4-42AF-AFA7-05DD4990BB1E}"/>
    <dgm:cxn modelId="{09788085-75A7-B843-9F23-AEDD745E4B0C}" type="presOf" srcId="{BB30F313-1AD8-40F1-8B73-F11FBF10B8C5}" destId="{1F0FF932-5CFF-A541-9402-2151C96E620C}" srcOrd="0" destOrd="0" presId="urn:microsoft.com/office/officeart/2005/8/layout/vList2"/>
    <dgm:cxn modelId="{8BFB499B-E8ED-CD4D-AF1C-5CA119BB9898}" type="presOf" srcId="{C5ED18F9-1681-4D7C-BBE5-4D26657D40F4}" destId="{84F0BE3A-7F35-754B-BF82-6A752D982169}" srcOrd="0" destOrd="0" presId="urn:microsoft.com/office/officeart/2005/8/layout/vList2"/>
    <dgm:cxn modelId="{D38CC1A4-73A5-49D5-B008-F9730B37BB61}" srcId="{12451B18-F55E-4899-8DE7-D1E304AA6C3D}" destId="{BB30F313-1AD8-40F1-8B73-F11FBF10B8C5}" srcOrd="4" destOrd="0" parTransId="{CEEDE89A-F47B-4574-834C-677D46BB9ABA}" sibTransId="{BE9A01D0-D8F8-44C5-B565-30828744EC49}"/>
    <dgm:cxn modelId="{0A6436BA-9400-425A-9826-27D45494DEDE}" srcId="{12451B18-F55E-4899-8DE7-D1E304AA6C3D}" destId="{C5ED18F9-1681-4D7C-BBE5-4D26657D40F4}" srcOrd="2" destOrd="0" parTransId="{7EE2170A-B684-4039-8301-11B53B9806F1}" sibTransId="{2231F08E-4997-4330-BED2-C6DD17B5877D}"/>
    <dgm:cxn modelId="{4DB797C0-82DF-4F15-B039-3C1C84E5A766}" srcId="{12451B18-F55E-4899-8DE7-D1E304AA6C3D}" destId="{F10A0756-4F35-43AD-917E-3282A1321D88}" srcOrd="0" destOrd="0" parTransId="{96EEC7F9-8F67-43D1-8138-38CC10C306B6}" sibTransId="{86B560AB-E5B9-4357-A257-EF21A58117A4}"/>
    <dgm:cxn modelId="{9BE3E4E3-0CFC-473B-811F-8FF9CCA53F06}" srcId="{12451B18-F55E-4899-8DE7-D1E304AA6C3D}" destId="{263562E8-1F1A-4F1E-8C4D-983B7BA0EAC0}" srcOrd="1" destOrd="0" parTransId="{04BD7721-8E09-4665-9779-F1B4F41F68E4}" sibTransId="{3AC8E85C-2CDA-42C7-A4B6-9105F1CC6FD2}"/>
    <dgm:cxn modelId="{A5121FEF-7D87-D64E-A592-F313C4D0E0EE}" type="presOf" srcId="{B057BFA6-3072-4C04-A5BE-FC2058166691}" destId="{79EAC87E-6FBA-A44F-ACF2-2D7DD0FC7723}" srcOrd="0" destOrd="0" presId="urn:microsoft.com/office/officeart/2005/8/layout/vList2"/>
    <dgm:cxn modelId="{871ED3B7-D0DC-8548-B431-7C41B9452373}" type="presParOf" srcId="{8D3A6AAD-E2E1-A74F-A810-FBFB347A678A}" destId="{E814CEA5-B37C-1F41-98A6-1E292A253295}" srcOrd="0" destOrd="0" presId="urn:microsoft.com/office/officeart/2005/8/layout/vList2"/>
    <dgm:cxn modelId="{964F965C-2A8D-EA4E-ADAC-843E90762472}" type="presParOf" srcId="{8D3A6AAD-E2E1-A74F-A810-FBFB347A678A}" destId="{34C1CE85-574F-234A-AF65-F8F875EFC249}" srcOrd="1" destOrd="0" presId="urn:microsoft.com/office/officeart/2005/8/layout/vList2"/>
    <dgm:cxn modelId="{8D2FA231-7D61-EB4C-8C52-72EF6314B318}" type="presParOf" srcId="{8D3A6AAD-E2E1-A74F-A810-FBFB347A678A}" destId="{9C800019-B60E-8E41-A232-1BE679A80F03}" srcOrd="2" destOrd="0" presId="urn:microsoft.com/office/officeart/2005/8/layout/vList2"/>
    <dgm:cxn modelId="{8A7405FA-78F1-3642-866F-12BAC5F109D5}" type="presParOf" srcId="{8D3A6AAD-E2E1-A74F-A810-FBFB347A678A}" destId="{5C35B1DD-0C50-DA4B-86A9-AD9F67AAA409}" srcOrd="3" destOrd="0" presId="urn:microsoft.com/office/officeart/2005/8/layout/vList2"/>
    <dgm:cxn modelId="{0381B77A-1FBE-544B-A457-80966C9074EC}" type="presParOf" srcId="{8D3A6AAD-E2E1-A74F-A810-FBFB347A678A}" destId="{84F0BE3A-7F35-754B-BF82-6A752D982169}" srcOrd="4" destOrd="0" presId="urn:microsoft.com/office/officeart/2005/8/layout/vList2"/>
    <dgm:cxn modelId="{E1E4C661-7C8A-2845-ADCD-F5B048ED872C}" type="presParOf" srcId="{8D3A6AAD-E2E1-A74F-A810-FBFB347A678A}" destId="{94977482-AE20-8D43-B868-8896F04CEFF7}" srcOrd="5" destOrd="0" presId="urn:microsoft.com/office/officeart/2005/8/layout/vList2"/>
    <dgm:cxn modelId="{D3E350F9-B4BC-2F4B-8BC4-FDECDED3FAEE}" type="presParOf" srcId="{8D3A6AAD-E2E1-A74F-A810-FBFB347A678A}" destId="{38170AC0-BCE5-A449-A16E-0386850DA56B}" srcOrd="6" destOrd="0" presId="urn:microsoft.com/office/officeart/2005/8/layout/vList2"/>
    <dgm:cxn modelId="{EDEC21CC-9897-A846-BB8D-5BA91FA3F7F5}" type="presParOf" srcId="{8D3A6AAD-E2E1-A74F-A810-FBFB347A678A}" destId="{F4982CCE-13B4-4E4B-8DF0-6C0613D62E88}" srcOrd="7" destOrd="0" presId="urn:microsoft.com/office/officeart/2005/8/layout/vList2"/>
    <dgm:cxn modelId="{62299F90-B43B-FB47-83CB-60917D847271}" type="presParOf" srcId="{8D3A6AAD-E2E1-A74F-A810-FBFB347A678A}" destId="{1F0FF932-5CFF-A541-9402-2151C96E620C}" srcOrd="8" destOrd="0" presId="urn:microsoft.com/office/officeart/2005/8/layout/vList2"/>
    <dgm:cxn modelId="{34E25FC0-0699-3B47-912C-C2DB6C2E9137}" type="presParOf" srcId="{8D3A6AAD-E2E1-A74F-A810-FBFB347A678A}" destId="{BE1FD20F-7492-FD4C-A150-00E4B679F304}" srcOrd="9" destOrd="0" presId="urn:microsoft.com/office/officeart/2005/8/layout/vList2"/>
    <dgm:cxn modelId="{E588F511-7A3A-4B43-9A67-1690CD5A22B5}" type="presParOf" srcId="{8D3A6AAD-E2E1-A74F-A810-FBFB347A678A}" destId="{51039F03-08D2-C040-93DE-B8E001F20CAD}" srcOrd="10" destOrd="0" presId="urn:microsoft.com/office/officeart/2005/8/layout/vList2"/>
    <dgm:cxn modelId="{C2CBAACF-ADC9-4A42-93E4-A1F3FE4C2FE2}" type="presParOf" srcId="{8D3A6AAD-E2E1-A74F-A810-FBFB347A678A}" destId="{F3508010-E4D2-2F46-AD6A-2F837E79ABE7}" srcOrd="11" destOrd="0" presId="urn:microsoft.com/office/officeart/2005/8/layout/vList2"/>
    <dgm:cxn modelId="{20CC9B47-5977-5A44-A16B-39E952F8F3F6}" type="presParOf" srcId="{8D3A6AAD-E2E1-A74F-A810-FBFB347A678A}" destId="{FB840E64-B0DE-8E40-88F2-6B6612516E74}" srcOrd="12" destOrd="0" presId="urn:microsoft.com/office/officeart/2005/8/layout/vList2"/>
    <dgm:cxn modelId="{A6DD2BDD-F1BC-4E41-8A58-84118A211EBE}" type="presParOf" srcId="{8D3A6AAD-E2E1-A74F-A810-FBFB347A678A}" destId="{48E60DDB-E2A8-D544-B9E3-790011A31D2E}" srcOrd="13" destOrd="0" presId="urn:microsoft.com/office/officeart/2005/8/layout/vList2"/>
    <dgm:cxn modelId="{391DAC67-93F2-EA4F-8C41-32E156898F5D}" type="presParOf" srcId="{8D3A6AAD-E2E1-A74F-A810-FBFB347A678A}" destId="{98631437-DBF7-D74C-8FA4-D6C110A6AF3A}" srcOrd="14" destOrd="0" presId="urn:microsoft.com/office/officeart/2005/8/layout/vList2"/>
    <dgm:cxn modelId="{D609A2A9-40E9-274B-A0AC-CE5119ED951F}" type="presParOf" srcId="{8D3A6AAD-E2E1-A74F-A810-FBFB347A678A}" destId="{DBCF59E4-93F1-F44B-B027-34337BEB9855}" srcOrd="15" destOrd="0" presId="urn:microsoft.com/office/officeart/2005/8/layout/vList2"/>
    <dgm:cxn modelId="{1359495C-C8A6-1148-9E40-8EC56134F18E}" type="presParOf" srcId="{8D3A6AAD-E2E1-A74F-A810-FBFB347A678A}" destId="{79EAC87E-6FBA-A44F-ACF2-2D7DD0FC7723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E3FF49-3E2E-4D01-A76F-575027BF04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12524DD-5D59-450F-90E2-6322DBE95159}">
      <dgm:prSet/>
      <dgm:spPr/>
      <dgm:t>
        <a:bodyPr/>
        <a:lstStyle/>
        <a:p>
          <a:r>
            <a:rPr lang="fi-FI" dirty="0"/>
            <a:t>Korostuneesti tieosoitemuutoksien jälkeen erinäisiä syitä, miksi tietojen päivitykset eivät menneet läpi.</a:t>
          </a:r>
          <a:endParaRPr lang="en-US" dirty="0"/>
        </a:p>
      </dgm:t>
    </dgm:pt>
    <dgm:pt modelId="{C827D1CA-FD5C-415D-8D8B-7A3FB5261E96}" type="parTrans" cxnId="{16DB57D7-A431-4DE1-9EF6-797F7AE6DD6F}">
      <dgm:prSet/>
      <dgm:spPr/>
      <dgm:t>
        <a:bodyPr/>
        <a:lstStyle/>
        <a:p>
          <a:endParaRPr lang="en-US"/>
        </a:p>
      </dgm:t>
    </dgm:pt>
    <dgm:pt modelId="{108ACE0D-4AF2-4EA3-B3FE-0AA4785F6E34}" type="sibTrans" cxnId="{16DB57D7-A431-4DE1-9EF6-797F7AE6DD6F}">
      <dgm:prSet/>
      <dgm:spPr/>
      <dgm:t>
        <a:bodyPr/>
        <a:lstStyle/>
        <a:p>
          <a:endParaRPr lang="en-US"/>
        </a:p>
      </dgm:t>
    </dgm:pt>
    <dgm:pt modelId="{C121618C-6C2E-4F42-AA92-3D8D3008F9F0}">
      <dgm:prSet/>
      <dgm:spPr/>
      <dgm:t>
        <a:bodyPr/>
        <a:lstStyle/>
        <a:p>
          <a:r>
            <a:rPr lang="fi-FI"/>
            <a:t>Sekä ulkoisia että sisäisiä syitä</a:t>
          </a:r>
          <a:endParaRPr lang="en-US"/>
        </a:p>
      </dgm:t>
    </dgm:pt>
    <dgm:pt modelId="{5E49E2F1-4DB4-411D-8ECE-7D211E7F4A90}" type="parTrans" cxnId="{706C9C55-27DB-4C7C-8C3B-0E6226CACF93}">
      <dgm:prSet/>
      <dgm:spPr/>
      <dgm:t>
        <a:bodyPr/>
        <a:lstStyle/>
        <a:p>
          <a:endParaRPr lang="en-US"/>
        </a:p>
      </dgm:t>
    </dgm:pt>
    <dgm:pt modelId="{6127A5AA-35CE-48DA-9022-744E5940ABC2}" type="sibTrans" cxnId="{706C9C55-27DB-4C7C-8C3B-0E6226CACF93}">
      <dgm:prSet/>
      <dgm:spPr/>
      <dgm:t>
        <a:bodyPr/>
        <a:lstStyle/>
        <a:p>
          <a:endParaRPr lang="en-US"/>
        </a:p>
      </dgm:t>
    </dgm:pt>
    <dgm:pt modelId="{93A8CB46-4EE3-405E-A6F3-7D01F622204E}">
      <dgm:prSet/>
      <dgm:spPr/>
      <dgm:t>
        <a:bodyPr/>
        <a:lstStyle/>
        <a:p>
          <a:r>
            <a:rPr lang="fi-FI"/>
            <a:t>Yhteispeli Viitekehysmuuntimen kanssa</a:t>
          </a:r>
          <a:endParaRPr lang="en-US"/>
        </a:p>
      </dgm:t>
    </dgm:pt>
    <dgm:pt modelId="{4AE8FA95-B517-4639-B693-81083FA50680}" type="parTrans" cxnId="{D3545BC1-EA93-4EE0-B7D4-B88A64DBB967}">
      <dgm:prSet/>
      <dgm:spPr/>
      <dgm:t>
        <a:bodyPr/>
        <a:lstStyle/>
        <a:p>
          <a:endParaRPr lang="en-US"/>
        </a:p>
      </dgm:t>
    </dgm:pt>
    <dgm:pt modelId="{EBBBD85B-36A7-43B9-9851-2A224A144D92}" type="sibTrans" cxnId="{D3545BC1-EA93-4EE0-B7D4-B88A64DBB967}">
      <dgm:prSet/>
      <dgm:spPr/>
      <dgm:t>
        <a:bodyPr/>
        <a:lstStyle/>
        <a:p>
          <a:endParaRPr lang="en-US"/>
        </a:p>
      </dgm:t>
    </dgm:pt>
    <dgm:pt modelId="{96B92A6E-6712-4D9F-8ACA-944B37C47C37}">
      <dgm:prSet/>
      <dgm:spPr/>
      <dgm:t>
        <a:bodyPr/>
        <a:lstStyle/>
        <a:p>
          <a:r>
            <a:rPr lang="fi-FI"/>
            <a:t>Sijaintitarkenteiden tulkinta</a:t>
          </a:r>
          <a:endParaRPr lang="en-US"/>
        </a:p>
      </dgm:t>
    </dgm:pt>
    <dgm:pt modelId="{8E4E8744-BA8C-490E-B209-C70164B64ED3}" type="parTrans" cxnId="{3B216B3F-5536-4746-87C2-2573CCAD2D0D}">
      <dgm:prSet/>
      <dgm:spPr/>
      <dgm:t>
        <a:bodyPr/>
        <a:lstStyle/>
        <a:p>
          <a:endParaRPr lang="en-US"/>
        </a:p>
      </dgm:t>
    </dgm:pt>
    <dgm:pt modelId="{C1D6F608-4C4E-4FA9-9556-AFD600278A66}" type="sibTrans" cxnId="{3B216B3F-5536-4746-87C2-2573CCAD2D0D}">
      <dgm:prSet/>
      <dgm:spPr/>
      <dgm:t>
        <a:bodyPr/>
        <a:lstStyle/>
        <a:p>
          <a:endParaRPr lang="en-US"/>
        </a:p>
      </dgm:t>
    </dgm:pt>
    <dgm:pt modelId="{8AF7B454-D43C-4DBC-8CC4-785D5C79542C}">
      <dgm:prSet/>
      <dgm:spPr/>
      <dgm:t>
        <a:bodyPr/>
        <a:lstStyle/>
        <a:p>
          <a:r>
            <a:rPr lang="fi-FI"/>
            <a:t>Käsittelyvirheet sijaintitietojen käsittelyssä</a:t>
          </a:r>
          <a:endParaRPr lang="en-US"/>
        </a:p>
      </dgm:t>
    </dgm:pt>
    <dgm:pt modelId="{D4D5725A-A536-4111-A8AE-4ADAAC0D1689}" type="parTrans" cxnId="{33FDEBEE-75AB-4EBE-8C0F-9E0E33B69907}">
      <dgm:prSet/>
      <dgm:spPr/>
      <dgm:t>
        <a:bodyPr/>
        <a:lstStyle/>
        <a:p>
          <a:endParaRPr lang="en-US"/>
        </a:p>
      </dgm:t>
    </dgm:pt>
    <dgm:pt modelId="{2C265CEB-97DD-4F81-BBFD-D71F2FA99EF6}" type="sibTrans" cxnId="{33FDEBEE-75AB-4EBE-8C0F-9E0E33B69907}">
      <dgm:prSet/>
      <dgm:spPr/>
      <dgm:t>
        <a:bodyPr/>
        <a:lstStyle/>
        <a:p>
          <a:endParaRPr lang="en-US"/>
        </a:p>
      </dgm:t>
    </dgm:pt>
    <dgm:pt modelId="{16E949A4-E81A-435E-8B4A-676C9AE8CD8D}">
      <dgm:prSet/>
      <dgm:spPr/>
      <dgm:t>
        <a:bodyPr/>
        <a:lstStyle/>
        <a:p>
          <a:r>
            <a:rPr lang="fi-FI"/>
            <a:t>Pääosin korjattu</a:t>
          </a:r>
          <a:endParaRPr lang="en-US"/>
        </a:p>
      </dgm:t>
    </dgm:pt>
    <dgm:pt modelId="{DCAD8C7A-D276-4BF4-8BE6-0DDED4397F76}" type="parTrans" cxnId="{B96B8CD2-A0E8-4883-BED2-A1EFE381A65A}">
      <dgm:prSet/>
      <dgm:spPr/>
      <dgm:t>
        <a:bodyPr/>
        <a:lstStyle/>
        <a:p>
          <a:endParaRPr lang="en-US"/>
        </a:p>
      </dgm:t>
    </dgm:pt>
    <dgm:pt modelId="{76B269D3-DEAF-40C1-877F-C8262392F901}" type="sibTrans" cxnId="{B96B8CD2-A0E8-4883-BED2-A1EFE381A65A}">
      <dgm:prSet/>
      <dgm:spPr/>
      <dgm:t>
        <a:bodyPr/>
        <a:lstStyle/>
        <a:p>
          <a:endParaRPr lang="en-US"/>
        </a:p>
      </dgm:t>
    </dgm:pt>
    <dgm:pt modelId="{4687BE17-8229-412F-BA47-796CA748582A}">
      <dgm:prSet/>
      <dgm:spPr/>
      <dgm:t>
        <a:bodyPr/>
        <a:lstStyle/>
        <a:p>
          <a:r>
            <a:rPr lang="fi-FI" b="0" i="0">
              <a:hlinkClick xmlns:r="http://schemas.openxmlformats.org/officeDocument/2006/relationships" r:id="rId1"/>
            </a:rPr>
            <a:t>Kohdeluokkapäivityksissä virheisiin päätyneiden kohteiden selvittely 1.1.2024</a:t>
          </a:r>
          <a:endParaRPr lang="en-US"/>
        </a:p>
      </dgm:t>
    </dgm:pt>
    <dgm:pt modelId="{D2A0904A-10FD-436B-AD5F-FA3822A0EA6B}" type="parTrans" cxnId="{B4DF98D9-EAD5-42B5-9832-AF8CB95DB992}">
      <dgm:prSet/>
      <dgm:spPr/>
      <dgm:t>
        <a:bodyPr/>
        <a:lstStyle/>
        <a:p>
          <a:endParaRPr lang="en-US"/>
        </a:p>
      </dgm:t>
    </dgm:pt>
    <dgm:pt modelId="{99607D3D-E788-49F1-BF91-FEA142275EE4}" type="sibTrans" cxnId="{B4DF98D9-EAD5-42B5-9832-AF8CB95DB992}">
      <dgm:prSet/>
      <dgm:spPr/>
      <dgm:t>
        <a:bodyPr/>
        <a:lstStyle/>
        <a:p>
          <a:endParaRPr lang="en-US"/>
        </a:p>
      </dgm:t>
    </dgm:pt>
    <dgm:pt modelId="{6596976B-AC61-4226-8E53-FA9ECC671F40}">
      <dgm:prSet/>
      <dgm:spPr/>
      <dgm:t>
        <a:bodyPr/>
        <a:lstStyle/>
        <a:p>
          <a:r>
            <a:rPr lang="fi-FI"/>
            <a:t>144 selvitettävää kohdetta</a:t>
          </a:r>
          <a:endParaRPr lang="en-US"/>
        </a:p>
      </dgm:t>
    </dgm:pt>
    <dgm:pt modelId="{7988BEE2-5773-4E5F-BC07-8D0F4789C5C4}" type="parTrans" cxnId="{142350DF-0CC9-402C-9C26-F88D523BA82C}">
      <dgm:prSet/>
      <dgm:spPr/>
      <dgm:t>
        <a:bodyPr/>
        <a:lstStyle/>
        <a:p>
          <a:endParaRPr lang="en-US"/>
        </a:p>
      </dgm:t>
    </dgm:pt>
    <dgm:pt modelId="{6BB17E45-712A-43E6-BC8C-836CEE3F6EF5}" type="sibTrans" cxnId="{142350DF-0CC9-402C-9C26-F88D523BA82C}">
      <dgm:prSet/>
      <dgm:spPr/>
      <dgm:t>
        <a:bodyPr/>
        <a:lstStyle/>
        <a:p>
          <a:endParaRPr lang="en-US"/>
        </a:p>
      </dgm:t>
    </dgm:pt>
    <dgm:pt modelId="{F9BA1343-46A9-4490-8CB7-C9ED93D27F80}">
      <dgm:prSet/>
      <dgm:spPr/>
      <dgm:t>
        <a:bodyPr/>
        <a:lstStyle/>
        <a:p>
          <a:r>
            <a:rPr lang="fi-FI" b="0" i="0">
              <a:hlinkClick xmlns:r="http://schemas.openxmlformats.org/officeDocument/2006/relationships" r:id="rId2"/>
            </a:rPr>
            <a:t>Kohdeluokkapäivityksissä virheisiin päätyneiden kohteiden selvittely 1.1.2025</a:t>
          </a:r>
          <a:endParaRPr lang="en-US"/>
        </a:p>
      </dgm:t>
    </dgm:pt>
    <dgm:pt modelId="{E12B16FC-72F2-4706-BBBA-53DBE3A9DDE9}" type="parTrans" cxnId="{38E9BE2C-268E-4B48-A5F5-4B1B1AE42871}">
      <dgm:prSet/>
      <dgm:spPr/>
      <dgm:t>
        <a:bodyPr/>
        <a:lstStyle/>
        <a:p>
          <a:endParaRPr lang="en-US"/>
        </a:p>
      </dgm:t>
    </dgm:pt>
    <dgm:pt modelId="{6CC47857-DE54-46D1-B9D6-4437A2ED2BCB}" type="sibTrans" cxnId="{38E9BE2C-268E-4B48-A5F5-4B1B1AE42871}">
      <dgm:prSet/>
      <dgm:spPr/>
      <dgm:t>
        <a:bodyPr/>
        <a:lstStyle/>
        <a:p>
          <a:endParaRPr lang="en-US"/>
        </a:p>
      </dgm:t>
    </dgm:pt>
    <dgm:pt modelId="{895FFBB4-472E-48B2-BE6A-B6478DEC41F2}">
      <dgm:prSet/>
      <dgm:spPr/>
      <dgm:t>
        <a:bodyPr/>
        <a:lstStyle/>
        <a:p>
          <a:r>
            <a:rPr lang="fi-FI"/>
            <a:t>5 selvitettävää kohdetta</a:t>
          </a:r>
          <a:endParaRPr lang="en-US"/>
        </a:p>
      </dgm:t>
    </dgm:pt>
    <dgm:pt modelId="{6A87E857-A44F-4810-B41A-CD9C5BF2C050}" type="parTrans" cxnId="{ECDB34EC-384A-4A6B-85B1-7BE463197D95}">
      <dgm:prSet/>
      <dgm:spPr/>
      <dgm:t>
        <a:bodyPr/>
        <a:lstStyle/>
        <a:p>
          <a:endParaRPr lang="en-US"/>
        </a:p>
      </dgm:t>
    </dgm:pt>
    <dgm:pt modelId="{E15AA7C8-593A-4AA2-85A3-022BBC64648A}" type="sibTrans" cxnId="{ECDB34EC-384A-4A6B-85B1-7BE463197D95}">
      <dgm:prSet/>
      <dgm:spPr/>
      <dgm:t>
        <a:bodyPr/>
        <a:lstStyle/>
        <a:p>
          <a:endParaRPr lang="en-US"/>
        </a:p>
      </dgm:t>
    </dgm:pt>
    <dgm:pt modelId="{5C08A192-DC1F-E04E-A065-61A6292E0FF2}" type="pres">
      <dgm:prSet presAssocID="{7DE3FF49-3E2E-4D01-A76F-575027BF0454}" presName="linear" presStyleCnt="0">
        <dgm:presLayoutVars>
          <dgm:animLvl val="lvl"/>
          <dgm:resizeHandles val="exact"/>
        </dgm:presLayoutVars>
      </dgm:prSet>
      <dgm:spPr/>
    </dgm:pt>
    <dgm:pt modelId="{DBC2FC04-91F6-A24F-9EF4-C015D235E41B}" type="pres">
      <dgm:prSet presAssocID="{E12524DD-5D59-450F-90E2-6322DBE9515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19D6868-AFB9-9546-A5F1-24D1D9F911BA}" type="pres">
      <dgm:prSet presAssocID="{E12524DD-5D59-450F-90E2-6322DBE95159}" presName="childText" presStyleLbl="revTx" presStyleIdx="0" presStyleCnt="2">
        <dgm:presLayoutVars>
          <dgm:bulletEnabled val="1"/>
        </dgm:presLayoutVars>
      </dgm:prSet>
      <dgm:spPr/>
    </dgm:pt>
    <dgm:pt modelId="{86E9A9FD-AA1D-7645-9379-E4F6306B442D}" type="pres">
      <dgm:prSet presAssocID="{16E949A4-E81A-435E-8B4A-676C9AE8CD8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FE73AAE-8718-FF47-97A3-CC9F93886C74}" type="pres">
      <dgm:prSet presAssocID="{16E949A4-E81A-435E-8B4A-676C9AE8CD8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057D911-EBC9-BF40-84DD-311D149B56BA}" type="presOf" srcId="{4687BE17-8229-412F-BA47-796CA748582A}" destId="{5FE73AAE-8718-FF47-97A3-CC9F93886C74}" srcOrd="0" destOrd="0" presId="urn:microsoft.com/office/officeart/2005/8/layout/vList2"/>
    <dgm:cxn modelId="{F47B7918-269B-6E47-A676-59F3189AD35F}" type="presOf" srcId="{C121618C-6C2E-4F42-AA92-3D8D3008F9F0}" destId="{219D6868-AFB9-9546-A5F1-24D1D9F911BA}" srcOrd="0" destOrd="0" presId="urn:microsoft.com/office/officeart/2005/8/layout/vList2"/>
    <dgm:cxn modelId="{38E9BE2C-268E-4B48-A5F5-4B1B1AE42871}" srcId="{16E949A4-E81A-435E-8B4A-676C9AE8CD8D}" destId="{F9BA1343-46A9-4490-8CB7-C9ED93D27F80}" srcOrd="1" destOrd="0" parTransId="{E12B16FC-72F2-4706-BBBA-53DBE3A9DDE9}" sibTransId="{6CC47857-DE54-46D1-B9D6-4437A2ED2BCB}"/>
    <dgm:cxn modelId="{1E028431-106B-7340-B788-6B8F0105ACD1}" type="presOf" srcId="{6596976B-AC61-4226-8E53-FA9ECC671F40}" destId="{5FE73AAE-8718-FF47-97A3-CC9F93886C74}" srcOrd="0" destOrd="1" presId="urn:microsoft.com/office/officeart/2005/8/layout/vList2"/>
    <dgm:cxn modelId="{DD855E3E-CCF5-2C42-99B0-CD15B5CD8ACD}" type="presOf" srcId="{8AF7B454-D43C-4DBC-8CC4-785D5C79542C}" destId="{219D6868-AFB9-9546-A5F1-24D1D9F911BA}" srcOrd="0" destOrd="3" presId="urn:microsoft.com/office/officeart/2005/8/layout/vList2"/>
    <dgm:cxn modelId="{3B216B3F-5536-4746-87C2-2573CCAD2D0D}" srcId="{C121618C-6C2E-4F42-AA92-3D8D3008F9F0}" destId="{96B92A6E-6712-4D9F-8ACA-944B37C47C37}" srcOrd="1" destOrd="0" parTransId="{8E4E8744-BA8C-490E-B209-C70164B64ED3}" sibTransId="{C1D6F608-4C4E-4FA9-9556-AFD600278A66}"/>
    <dgm:cxn modelId="{C8E9A33F-73CF-EA4F-8F5B-41FBD6AE862E}" type="presOf" srcId="{F9BA1343-46A9-4490-8CB7-C9ED93D27F80}" destId="{5FE73AAE-8718-FF47-97A3-CC9F93886C74}" srcOrd="0" destOrd="2" presId="urn:microsoft.com/office/officeart/2005/8/layout/vList2"/>
    <dgm:cxn modelId="{B1FBF961-62CD-E541-9D39-92B461ED0870}" type="presOf" srcId="{96B92A6E-6712-4D9F-8ACA-944B37C47C37}" destId="{219D6868-AFB9-9546-A5F1-24D1D9F911BA}" srcOrd="0" destOrd="2" presId="urn:microsoft.com/office/officeart/2005/8/layout/vList2"/>
    <dgm:cxn modelId="{706C9C55-27DB-4C7C-8C3B-0E6226CACF93}" srcId="{E12524DD-5D59-450F-90E2-6322DBE95159}" destId="{C121618C-6C2E-4F42-AA92-3D8D3008F9F0}" srcOrd="0" destOrd="0" parTransId="{5E49E2F1-4DB4-411D-8ECE-7D211E7F4A90}" sibTransId="{6127A5AA-35CE-48DA-9022-744E5940ABC2}"/>
    <dgm:cxn modelId="{40A2F259-7CA6-CE4A-AAE1-CD7B9DF29E2C}" type="presOf" srcId="{93A8CB46-4EE3-405E-A6F3-7D01F622204E}" destId="{219D6868-AFB9-9546-A5F1-24D1D9F911BA}" srcOrd="0" destOrd="1" presId="urn:microsoft.com/office/officeart/2005/8/layout/vList2"/>
    <dgm:cxn modelId="{CB0B6381-9832-0E49-8BA3-EB476198A5EA}" type="presOf" srcId="{16E949A4-E81A-435E-8B4A-676C9AE8CD8D}" destId="{86E9A9FD-AA1D-7645-9379-E4F6306B442D}" srcOrd="0" destOrd="0" presId="urn:microsoft.com/office/officeart/2005/8/layout/vList2"/>
    <dgm:cxn modelId="{FD00899F-9CA8-704B-A95D-C382EAC032D1}" type="presOf" srcId="{7DE3FF49-3E2E-4D01-A76F-575027BF0454}" destId="{5C08A192-DC1F-E04E-A065-61A6292E0FF2}" srcOrd="0" destOrd="0" presId="urn:microsoft.com/office/officeart/2005/8/layout/vList2"/>
    <dgm:cxn modelId="{6BFBBEB2-61EA-F241-BADB-3982901ACE0F}" type="presOf" srcId="{E12524DD-5D59-450F-90E2-6322DBE95159}" destId="{DBC2FC04-91F6-A24F-9EF4-C015D235E41B}" srcOrd="0" destOrd="0" presId="urn:microsoft.com/office/officeart/2005/8/layout/vList2"/>
    <dgm:cxn modelId="{D3545BC1-EA93-4EE0-B7D4-B88A64DBB967}" srcId="{C121618C-6C2E-4F42-AA92-3D8D3008F9F0}" destId="{93A8CB46-4EE3-405E-A6F3-7D01F622204E}" srcOrd="0" destOrd="0" parTransId="{4AE8FA95-B517-4639-B693-81083FA50680}" sibTransId="{EBBBD85B-36A7-43B9-9851-2A224A144D92}"/>
    <dgm:cxn modelId="{B96B8CD2-A0E8-4883-BED2-A1EFE381A65A}" srcId="{7DE3FF49-3E2E-4D01-A76F-575027BF0454}" destId="{16E949A4-E81A-435E-8B4A-676C9AE8CD8D}" srcOrd="1" destOrd="0" parTransId="{DCAD8C7A-D276-4BF4-8BE6-0DDED4397F76}" sibTransId="{76B269D3-DEAF-40C1-877F-C8262392F901}"/>
    <dgm:cxn modelId="{16DB57D7-A431-4DE1-9EF6-797F7AE6DD6F}" srcId="{7DE3FF49-3E2E-4D01-A76F-575027BF0454}" destId="{E12524DD-5D59-450F-90E2-6322DBE95159}" srcOrd="0" destOrd="0" parTransId="{C827D1CA-FD5C-415D-8D8B-7A3FB5261E96}" sibTransId="{108ACE0D-4AF2-4EA3-B3FE-0AA4785F6E34}"/>
    <dgm:cxn modelId="{B4DF98D9-EAD5-42B5-9832-AF8CB95DB992}" srcId="{16E949A4-E81A-435E-8B4A-676C9AE8CD8D}" destId="{4687BE17-8229-412F-BA47-796CA748582A}" srcOrd="0" destOrd="0" parTransId="{D2A0904A-10FD-436B-AD5F-FA3822A0EA6B}" sibTransId="{99607D3D-E788-49F1-BF91-FEA142275EE4}"/>
    <dgm:cxn modelId="{C001C6DA-E594-C145-9904-BC61D857904C}" type="presOf" srcId="{895FFBB4-472E-48B2-BE6A-B6478DEC41F2}" destId="{5FE73AAE-8718-FF47-97A3-CC9F93886C74}" srcOrd="0" destOrd="3" presId="urn:microsoft.com/office/officeart/2005/8/layout/vList2"/>
    <dgm:cxn modelId="{142350DF-0CC9-402C-9C26-F88D523BA82C}" srcId="{4687BE17-8229-412F-BA47-796CA748582A}" destId="{6596976B-AC61-4226-8E53-FA9ECC671F40}" srcOrd="0" destOrd="0" parTransId="{7988BEE2-5773-4E5F-BC07-8D0F4789C5C4}" sibTransId="{6BB17E45-712A-43E6-BC8C-836CEE3F6EF5}"/>
    <dgm:cxn modelId="{ECDB34EC-384A-4A6B-85B1-7BE463197D95}" srcId="{F9BA1343-46A9-4490-8CB7-C9ED93D27F80}" destId="{895FFBB4-472E-48B2-BE6A-B6478DEC41F2}" srcOrd="0" destOrd="0" parTransId="{6A87E857-A44F-4810-B41A-CD9C5BF2C050}" sibTransId="{E15AA7C8-593A-4AA2-85A3-022BBC64648A}"/>
    <dgm:cxn modelId="{33FDEBEE-75AB-4EBE-8C0F-9E0E33B69907}" srcId="{C121618C-6C2E-4F42-AA92-3D8D3008F9F0}" destId="{8AF7B454-D43C-4DBC-8CC4-785D5C79542C}" srcOrd="2" destOrd="0" parTransId="{D4D5725A-A536-4111-A8AE-4ADAAC0D1689}" sibTransId="{2C265CEB-97DD-4F81-BBFD-D71F2FA99EF6}"/>
    <dgm:cxn modelId="{2A7F56D9-F159-4147-BA22-B977817FF8FD}" type="presParOf" srcId="{5C08A192-DC1F-E04E-A065-61A6292E0FF2}" destId="{DBC2FC04-91F6-A24F-9EF4-C015D235E41B}" srcOrd="0" destOrd="0" presId="urn:microsoft.com/office/officeart/2005/8/layout/vList2"/>
    <dgm:cxn modelId="{5707D6D6-3601-6349-9041-FC470A5677BB}" type="presParOf" srcId="{5C08A192-DC1F-E04E-A065-61A6292E0FF2}" destId="{219D6868-AFB9-9546-A5F1-24D1D9F911BA}" srcOrd="1" destOrd="0" presId="urn:microsoft.com/office/officeart/2005/8/layout/vList2"/>
    <dgm:cxn modelId="{AB97DCEF-EF6C-7642-9F12-1F3FA484E028}" type="presParOf" srcId="{5C08A192-DC1F-E04E-A065-61A6292E0FF2}" destId="{86E9A9FD-AA1D-7645-9379-E4F6306B442D}" srcOrd="2" destOrd="0" presId="urn:microsoft.com/office/officeart/2005/8/layout/vList2"/>
    <dgm:cxn modelId="{793CB6AC-0049-3345-9DD1-C95425474175}" type="presParOf" srcId="{5C08A192-DC1F-E04E-A065-61A6292E0FF2}" destId="{5FE73AAE-8718-FF47-97A3-CC9F93886C7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4CEA5-B37C-1F41-98A6-1E292A253295}">
      <dsp:nvSpPr>
        <dsp:cNvPr id="0" name=""/>
        <dsp:cNvSpPr/>
      </dsp:nvSpPr>
      <dsp:spPr>
        <a:xfrm>
          <a:off x="0" y="100223"/>
          <a:ext cx="10515600" cy="4176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 err="1"/>
            <a:t>Ely</a:t>
          </a:r>
          <a:r>
            <a:rPr lang="fi-FI" sz="1700" kern="1200" dirty="0"/>
            <a:t> tai hallinnollinen luokka puuttuu indeksistä 1 m pätkillä joissakin tieosien vaihtumiskohdissa.</a:t>
          </a:r>
        </a:p>
      </dsp:txBody>
      <dsp:txXfrm>
        <a:off x="20390" y="120613"/>
        <a:ext cx="10474820" cy="376910"/>
      </dsp:txXfrm>
    </dsp:sp>
    <dsp:sp modelId="{9C800019-B60E-8E41-A232-1BE679A80F03}">
      <dsp:nvSpPr>
        <dsp:cNvPr id="0" name=""/>
        <dsp:cNvSpPr/>
      </dsp:nvSpPr>
      <dsp:spPr>
        <a:xfrm>
          <a:off x="0" y="566873"/>
          <a:ext cx="10515600" cy="4176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Puuttuvat geometriat</a:t>
          </a:r>
          <a:endParaRPr lang="en-US" sz="1700" kern="1200"/>
        </a:p>
      </dsp:txBody>
      <dsp:txXfrm>
        <a:off x="20390" y="587263"/>
        <a:ext cx="10474820" cy="376910"/>
      </dsp:txXfrm>
    </dsp:sp>
    <dsp:sp modelId="{84F0BE3A-7F35-754B-BF82-6A752D982169}">
      <dsp:nvSpPr>
        <dsp:cNvPr id="0" name=""/>
        <dsp:cNvSpPr/>
      </dsp:nvSpPr>
      <dsp:spPr>
        <a:xfrm>
          <a:off x="0" y="1033523"/>
          <a:ext cx="10515600" cy="4176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Talletetun geometrian tarkkuustaso</a:t>
          </a:r>
          <a:endParaRPr lang="en-US" sz="1700" kern="1200"/>
        </a:p>
      </dsp:txBody>
      <dsp:txXfrm>
        <a:off x="20390" y="1053913"/>
        <a:ext cx="10474820" cy="376910"/>
      </dsp:txXfrm>
    </dsp:sp>
    <dsp:sp modelId="{38170AC0-BCE5-A449-A16E-0386850DA56B}">
      <dsp:nvSpPr>
        <dsp:cNvPr id="0" name=""/>
        <dsp:cNvSpPr/>
      </dsp:nvSpPr>
      <dsp:spPr>
        <a:xfrm>
          <a:off x="0" y="1500173"/>
          <a:ext cx="10515600" cy="4176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Puuttuvien ja ristiriitaisten tietojen selvittäminen.</a:t>
          </a:r>
          <a:endParaRPr lang="en-US" sz="1700" kern="1200"/>
        </a:p>
      </dsp:txBody>
      <dsp:txXfrm>
        <a:off x="20390" y="1520563"/>
        <a:ext cx="10474820" cy="376910"/>
      </dsp:txXfrm>
    </dsp:sp>
    <dsp:sp modelId="{1F0FF932-5CFF-A541-9402-2151C96E620C}">
      <dsp:nvSpPr>
        <dsp:cNvPr id="0" name=""/>
        <dsp:cNvSpPr/>
      </dsp:nvSpPr>
      <dsp:spPr>
        <a:xfrm>
          <a:off x="0" y="1966823"/>
          <a:ext cx="10515600" cy="41769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Historianeliötarkastukset </a:t>
          </a:r>
          <a:endParaRPr lang="en-US" sz="1700" kern="1200"/>
        </a:p>
      </dsp:txBody>
      <dsp:txXfrm>
        <a:off x="20390" y="1987213"/>
        <a:ext cx="10474820" cy="376910"/>
      </dsp:txXfrm>
    </dsp:sp>
    <dsp:sp modelId="{51039F03-08D2-C040-93DE-B8E001F20CAD}">
      <dsp:nvSpPr>
        <dsp:cNvPr id="0" name=""/>
        <dsp:cNvSpPr/>
      </dsp:nvSpPr>
      <dsp:spPr>
        <a:xfrm>
          <a:off x="0" y="2433473"/>
          <a:ext cx="10515600" cy="4176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Kohdeluokkapäivityksen virheet</a:t>
          </a:r>
          <a:endParaRPr lang="en-US" sz="1700" kern="1200"/>
        </a:p>
      </dsp:txBody>
      <dsp:txXfrm>
        <a:off x="20390" y="2453863"/>
        <a:ext cx="10474820" cy="376910"/>
      </dsp:txXfrm>
    </dsp:sp>
    <dsp:sp modelId="{FB840E64-B0DE-8E40-88F2-6B6612516E74}">
      <dsp:nvSpPr>
        <dsp:cNvPr id="0" name=""/>
        <dsp:cNvSpPr/>
      </dsp:nvSpPr>
      <dsp:spPr>
        <a:xfrm>
          <a:off x="0" y="2900124"/>
          <a:ext cx="10515600" cy="4176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Sijainnin_voimassaolo_loppu vs. tieosoitteen lakkautuspvm</a:t>
          </a:r>
          <a:endParaRPr lang="en-US" sz="1700" kern="1200"/>
        </a:p>
      </dsp:txBody>
      <dsp:txXfrm>
        <a:off x="20390" y="2920514"/>
        <a:ext cx="10474820" cy="376910"/>
      </dsp:txXfrm>
    </dsp:sp>
    <dsp:sp modelId="{98631437-DBF7-D74C-8FA4-D6C110A6AF3A}">
      <dsp:nvSpPr>
        <dsp:cNvPr id="0" name=""/>
        <dsp:cNvSpPr/>
      </dsp:nvSpPr>
      <dsp:spPr>
        <a:xfrm>
          <a:off x="0" y="3366774"/>
          <a:ext cx="10515600" cy="4176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Tieosoitteen voimassaolon ja enkoodauksen tarkastus</a:t>
          </a:r>
          <a:endParaRPr lang="en-US" sz="1700" kern="1200"/>
        </a:p>
      </dsp:txBody>
      <dsp:txXfrm>
        <a:off x="20390" y="3387164"/>
        <a:ext cx="10474820" cy="376910"/>
      </dsp:txXfrm>
    </dsp:sp>
    <dsp:sp modelId="{79EAC87E-6FBA-A44F-ACF2-2D7DD0FC7723}">
      <dsp:nvSpPr>
        <dsp:cNvPr id="0" name=""/>
        <dsp:cNvSpPr/>
      </dsp:nvSpPr>
      <dsp:spPr>
        <a:xfrm>
          <a:off x="0" y="3833424"/>
          <a:ext cx="10515600" cy="4176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Mittausrekisterin datan ongelmat</a:t>
          </a:r>
          <a:endParaRPr lang="en-US" sz="1700" kern="1200"/>
        </a:p>
      </dsp:txBody>
      <dsp:txXfrm>
        <a:off x="20390" y="3853814"/>
        <a:ext cx="10474820" cy="376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11.2.2025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2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FCC567-8DCF-BA5C-16D0-41F1E9510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3F10846-DD59-E3D0-120D-708256014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B8F9A2-330C-059F-E530-62232CFC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8C97-4059-3B4A-8495-A56A2948B153}" type="datetimeFigureOut">
              <a:rPr lang="fi-FI" smtClean="0"/>
              <a:t>11.2.2025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7F6B9F-AE37-DA50-858D-071FCAC6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9AB9F4-5025-05DD-05A7-25D56762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3659-907E-6846-87BA-78C427DDD6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3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50E80D-BF57-B34A-6AC0-51141B44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6190FA-655D-583C-9DEF-A32CAF00C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1CDDBB-DD8B-447B-A728-0B758B73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18C97-4059-3B4A-8495-A56A2948B153}" type="datetimeFigureOut">
              <a:rPr lang="fi-FI" smtClean="0"/>
              <a:t>11.2.2025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16E474-7F14-35EC-D37D-995F039C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E61123-FE5D-6CF6-3702-F5070E6F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93659-907E-6846-87BA-78C427DDD6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307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51" r:id="rId43"/>
    <p:sldLayoutId id="2147483752" r:id="rId44"/>
    <p:sldLayoutId id="2147483753" r:id="rId4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tievelho/koulutukset-ja-tilaisuudet/tievelhon-tietojen-yllapidon-tukiklinikka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tievelho/tietorakenne/tietorakennemuutokset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hje.velho.vaylapilvi.fi/tievelho/koulutukset-ja-tilaisuudet/tievelho-vartit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(11.02.2025)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11.02.2025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7F0BE-8D23-B179-C642-69B5CB030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654" y="-208490"/>
            <a:ext cx="7002083" cy="1079224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Laadunvalvonta yleisesti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C6438F-37BF-D9D2-8BE4-92A94D199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66" y="704982"/>
            <a:ext cx="6353948" cy="5802298"/>
          </a:xfrm>
        </p:spPr>
        <p:txBody>
          <a:bodyPr>
            <a:noAutofit/>
          </a:bodyPr>
          <a:lstStyle/>
          <a:p>
            <a:r>
              <a:rPr lang="fi-FI" sz="1800" b="1" i="1" dirty="0"/>
              <a:t>Laadunvalvonnalla varmistetaan, että tuotteet, palvelut tai prosessit täyttävät asetetut laatuvaatimukset</a:t>
            </a:r>
            <a:r>
              <a:rPr lang="fi-FI" sz="1800" b="1" dirty="0"/>
              <a:t>. </a:t>
            </a:r>
          </a:p>
          <a:p>
            <a:r>
              <a:rPr lang="fi-FI" sz="1800" dirty="0"/>
              <a:t>Laadunvalvonta koostuu seuraavista osa-alueista:</a:t>
            </a:r>
          </a:p>
          <a:p>
            <a:pPr lvl="1"/>
            <a:r>
              <a:rPr lang="fi-FI" sz="1800" b="1" dirty="0"/>
              <a:t>Määritellyt laatuvaatimukset </a:t>
            </a:r>
            <a:r>
              <a:rPr lang="fi-FI" sz="1800" dirty="0"/>
              <a:t>– Standardit, ohjeistukset ja asiakasvaatimukset, joiden perusteella laatua arvioidaan.</a:t>
            </a:r>
          </a:p>
          <a:p>
            <a:pPr lvl="1"/>
            <a:r>
              <a:rPr lang="fi-FI" sz="1800" b="1" dirty="0"/>
              <a:t>Tarkastus ja testaus </a:t>
            </a:r>
            <a:r>
              <a:rPr lang="fi-FI" sz="1800" dirty="0"/>
              <a:t>– Datan tai palveluiden mittaaminen ja testaaminen laadunvarmistuksen varmistamiseksi.</a:t>
            </a:r>
          </a:p>
          <a:p>
            <a:pPr lvl="1"/>
            <a:r>
              <a:rPr lang="fi-FI" sz="1800" b="1" dirty="0"/>
              <a:t>Prosessien seuranta </a:t>
            </a:r>
            <a:r>
              <a:rPr lang="fi-FI" sz="1800" dirty="0"/>
              <a:t>– Tuotantoprosessien ja työnkulkujen jatkuva arviointi laadun ylläpitämiseksi.</a:t>
            </a:r>
          </a:p>
          <a:p>
            <a:pPr lvl="1"/>
            <a:endParaRPr lang="fi-FI" sz="1800" dirty="0"/>
          </a:p>
          <a:p>
            <a:pPr lvl="1"/>
            <a:r>
              <a:rPr lang="fi-FI" sz="1800" b="1" dirty="0"/>
              <a:t>Tietojen eheystarkistus ja jälkikontrolli</a:t>
            </a:r>
            <a:endParaRPr lang="fi-FI" sz="1800" dirty="0"/>
          </a:p>
          <a:p>
            <a:pPr lvl="2"/>
            <a:r>
              <a:rPr lang="fi-FI" sz="1800" b="1" dirty="0"/>
              <a:t>Poikkeamien tunnistaminen: virheiden, puutteiden tai laatuongelmien havaitseminen </a:t>
            </a:r>
          </a:p>
          <a:p>
            <a:pPr lvl="3">
              <a:buFont typeface="Wingdings" pitchFamily="2" charset="2"/>
              <a:buChar char="è"/>
            </a:pPr>
            <a:r>
              <a:rPr lang="fi-FI" b="1" dirty="0"/>
              <a:t>Virheiden syntymekanismin selvittäminen ja niihin liittyvät korjaukset</a:t>
            </a:r>
          </a:p>
          <a:p>
            <a:pPr marL="1828800" lvl="4" indent="0">
              <a:buNone/>
            </a:pPr>
            <a:r>
              <a:rPr lang="fi-FI" b="1" dirty="0"/>
              <a:t>- Ohjelmistomuutoksien lisäksi havainnoista </a:t>
            </a:r>
            <a:r>
              <a:rPr lang="fi-FI" b="1" i="1" dirty="0"/>
              <a:t>voi seurata korjauksia kaikkiin edellä mainittuihin </a:t>
            </a:r>
            <a:endParaRPr lang="fi-FI" b="1" dirty="0"/>
          </a:p>
          <a:p>
            <a:pPr lvl="3">
              <a:buFont typeface="Wingdings" pitchFamily="2" charset="2"/>
              <a:buChar char="è"/>
            </a:pPr>
            <a:r>
              <a:rPr lang="fi-FI" b="1" dirty="0"/>
              <a:t>Datan korjaaminen</a:t>
            </a:r>
          </a:p>
          <a:p>
            <a:pPr marL="1371600" lvl="3" indent="0">
              <a:buNone/>
            </a:pPr>
            <a:endParaRPr lang="fi-FI" dirty="0"/>
          </a:p>
          <a:p>
            <a:endParaRPr lang="fi-FI" sz="1800" dirty="0"/>
          </a:p>
          <a:p>
            <a:pPr lvl="1"/>
            <a:endParaRPr lang="fi-FI" sz="1800" dirty="0"/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23717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48A346-398E-5965-AA48-AF5158B2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FFFFFF"/>
                </a:solidFill>
              </a:rPr>
              <a:t>Laadunvalvontatehtäviä </a:t>
            </a:r>
            <a:r>
              <a:rPr lang="fi-FI" b="1" dirty="0" err="1">
                <a:solidFill>
                  <a:srgbClr val="FFFFFF"/>
                </a:solidFill>
              </a:rPr>
              <a:t>TieVelhossa</a:t>
            </a:r>
            <a:r>
              <a:rPr lang="fi-FI" b="1" dirty="0">
                <a:solidFill>
                  <a:srgbClr val="FFFFFF"/>
                </a:solidFill>
              </a:rPr>
              <a:t> syksyllä 2024 </a:t>
            </a:r>
          </a:p>
        </p:txBody>
      </p:sp>
      <p:graphicFrame>
        <p:nvGraphicFramePr>
          <p:cNvPr id="12" name="Sisällön paikkamerkki 2">
            <a:extLst>
              <a:ext uri="{FF2B5EF4-FFF2-40B4-BE49-F238E27FC236}">
                <a16:creationId xmlns:a16="http://schemas.microsoft.com/office/drawing/2014/main" id="{AABCB652-3616-22FF-3E73-B6724FD6B8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30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kuitti, kuvakaappaus&#10;&#10;Tekoälyn generoima sisältö voi olla virheellistä.">
            <a:extLst>
              <a:ext uri="{FF2B5EF4-FFF2-40B4-BE49-F238E27FC236}">
                <a16:creationId xmlns:a16="http://schemas.microsoft.com/office/drawing/2014/main" id="{EA46FAC0-AC47-8017-268D-C60A97AC1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87" y="3503699"/>
            <a:ext cx="10078129" cy="335097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B8B0465-21B4-9E71-8B2E-2097D8EE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5430250" cy="275174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Spesifi</a:t>
            </a:r>
            <a:r>
              <a:rPr 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esimerkki</a:t>
            </a:r>
            <a:r>
              <a:rPr 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indeksoinnista</a:t>
            </a:r>
            <a:r>
              <a:rPr lang="en-US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Ely tai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hallinnollinen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luokka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puuttuu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indeksistä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 m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pätkillä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joissakin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tieosien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vaihtumiskohdissa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794B5A4-6596-AA9E-D875-90FA5E86972D}"/>
              </a:ext>
            </a:extLst>
          </p:cNvPr>
          <p:cNvSpPr txBox="1"/>
          <p:nvPr/>
        </p:nvSpPr>
        <p:spPr>
          <a:xfrm>
            <a:off x="5733618" y="371476"/>
            <a:ext cx="6458381" cy="2956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Velhon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sisäinen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virhe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joka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oli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hankala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virhe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korjattavaksi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Miksi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laadunvalvontaan</a:t>
            </a:r>
            <a:r>
              <a:rPr lang="en-US" b="1" dirty="0">
                <a:solidFill>
                  <a:schemeClr val="bg1"/>
                </a:solidFill>
              </a:rPr>
              <a:t>? </a:t>
            </a:r>
            <a:r>
              <a:rPr lang="en-US" b="1" dirty="0" err="1">
                <a:solidFill>
                  <a:schemeClr val="bg1"/>
                </a:solidFill>
              </a:rPr>
              <a:t>Vaatii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laajempaa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selvittelyä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datasta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Käytännössä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ratkaistu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ei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aktiivinen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kun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indeksointi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poistumassa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Paikallistettiin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virheen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syy</a:t>
            </a:r>
            <a:r>
              <a:rPr lang="en-US" b="1" dirty="0">
                <a:solidFill>
                  <a:schemeClr val="bg1"/>
                </a:solidFill>
              </a:rPr>
              <a:t> ja data </a:t>
            </a:r>
            <a:r>
              <a:rPr lang="en-US" b="1" dirty="0" err="1">
                <a:solidFill>
                  <a:schemeClr val="bg1"/>
                </a:solidFill>
              </a:rPr>
              <a:t>korjattiin</a:t>
            </a:r>
            <a:endParaRPr lang="en-US" b="1" dirty="0">
              <a:solidFill>
                <a:schemeClr val="bg1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29.4.2024 134656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</a:rPr>
              <a:t>kpl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 </a:t>
            </a:r>
            <a:r>
              <a:rPr lang="en-US" b="1" dirty="0" err="1">
                <a:solidFill>
                  <a:schemeClr val="bg1"/>
                </a:solidFill>
              </a:rPr>
              <a:t>virhettä</a:t>
            </a:r>
            <a:endParaRPr lang="en-US" b="1" dirty="0">
              <a:solidFill>
                <a:schemeClr val="bg1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17.7.2024 3077 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</a:rPr>
              <a:t>kpl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(0,0034%)  (</a:t>
            </a:r>
            <a:r>
              <a:rPr lang="en-US" b="0" i="0" u="none" strike="noStrike" dirty="0" err="1">
                <a:solidFill>
                  <a:schemeClr val="bg1"/>
                </a:solidFill>
                <a:effectLst/>
              </a:rPr>
              <a:t>metrejä</a:t>
            </a:r>
            <a:r>
              <a:rPr lang="en-US" b="0" i="0" u="none" strike="noStrike" dirty="0">
                <a:solidFill>
                  <a:schemeClr val="bg1"/>
                </a:solidFill>
                <a:effectLst/>
              </a:rPr>
              <a:t>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i="0" u="none" strike="noStrike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5001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958149-617E-93F9-2F8E-04CFBDFFC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5" y="250031"/>
            <a:ext cx="8384229" cy="1045385"/>
          </a:xfrm>
        </p:spPr>
        <p:txBody>
          <a:bodyPr>
            <a:normAutofit fontScale="90000"/>
          </a:bodyPr>
          <a:lstStyle/>
          <a:p>
            <a:r>
              <a:rPr lang="fi-FI" b="1" i="0" u="none" strike="noStrike" dirty="0">
                <a:effectLst/>
                <a:latin typeface="-apple-system"/>
              </a:rPr>
              <a:t>Tallennetun geometrian tarkkuustaso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019714-1329-B22C-9D58-D81AE9E5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7" y="1011382"/>
            <a:ext cx="6857559" cy="5596587"/>
          </a:xfrm>
        </p:spPr>
        <p:txBody>
          <a:bodyPr>
            <a:noAutofit/>
          </a:bodyPr>
          <a:lstStyle/>
          <a:p>
            <a:r>
              <a:rPr lang="fi-FI" sz="2000" dirty="0"/>
              <a:t>Geometriakäsittelyyn liittyvä ongelma muidenkin järjestelmien osalta.</a:t>
            </a:r>
          </a:p>
          <a:p>
            <a:endParaRPr lang="fi-FI" sz="2000" dirty="0"/>
          </a:p>
          <a:p>
            <a:r>
              <a:rPr lang="fi-FI" sz="2000" dirty="0"/>
              <a:t>Jos geometriaa  paljon, jossa useampi desimaali</a:t>
            </a:r>
          </a:p>
          <a:p>
            <a:pPr lvl="1"/>
            <a:r>
              <a:rPr lang="fi-FI" sz="2000" dirty="0"/>
              <a:t>Tilavaatimus kasvaa:</a:t>
            </a:r>
          </a:p>
          <a:p>
            <a:pPr lvl="2"/>
            <a:r>
              <a:rPr lang="fi-FI" dirty="0"/>
              <a:t>Tietojen haun aika kasvaa, geometrian piirtäminen hidastuu</a:t>
            </a:r>
          </a:p>
          <a:p>
            <a:pPr lvl="2"/>
            <a:r>
              <a:rPr lang="fi-FI" dirty="0"/>
              <a:t>Samuusvertailuissa liukulukuongelmia</a:t>
            </a:r>
          </a:p>
          <a:p>
            <a:pPr lvl="3"/>
            <a:r>
              <a:rPr lang="fi-FI" sz="2000" dirty="0"/>
              <a:t>Esimerkiksi 0.99999999999 tai 19.00000000001</a:t>
            </a:r>
          </a:p>
          <a:p>
            <a:r>
              <a:rPr lang="fi-FI" sz="2000" dirty="0"/>
              <a:t>1mm tarkkuus Tievelho - dataan</a:t>
            </a:r>
          </a:p>
          <a:p>
            <a:pPr lvl="1"/>
            <a:r>
              <a:rPr lang="fi-FI" sz="2000" dirty="0"/>
              <a:t>Korjauksia moneen vaiheeseen prosesseja</a:t>
            </a:r>
          </a:p>
          <a:p>
            <a:pPr lvl="2"/>
            <a:r>
              <a:rPr lang="fi-FI" dirty="0"/>
              <a:t>Merkittävin geometrian muuttaminen keskilinjageometriassa 1mm-tarkkuuteen (ei pelkästään Velhon vuoksi)</a:t>
            </a:r>
          </a:p>
          <a:p>
            <a:pPr lvl="2"/>
            <a:r>
              <a:rPr lang="fi-FI" dirty="0"/>
              <a:t>Velhoon geometrian muuttaminen päivityksen yhteydessä 1 millimetrin tarkkuuteen.</a:t>
            </a:r>
          </a:p>
          <a:p>
            <a:pPr lvl="2"/>
            <a:endParaRPr lang="fi-FI" dirty="0"/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2052" name="Picture 4" descr="Sivu 8 – Muuruveden Kotiseutuyhdistys ry">
            <a:extLst>
              <a:ext uri="{FF2B5EF4-FFF2-40B4-BE49-F238E27FC236}">
                <a16:creationId xmlns:a16="http://schemas.microsoft.com/office/drawing/2014/main" id="{ED40416B-8D71-99FC-DAD3-0A6C43EDD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r="17449" b="1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628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AE177-2B36-1241-473C-97722257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81" y="0"/>
            <a:ext cx="5479719" cy="585943"/>
          </a:xfrm>
        </p:spPr>
        <p:txBody>
          <a:bodyPr anchor="b">
            <a:normAutofit/>
          </a:bodyPr>
          <a:lstStyle/>
          <a:p>
            <a:r>
              <a:rPr lang="fi-FI" sz="3200" b="1" dirty="0"/>
              <a:t>Puuttuvat geometriat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2FF50F-FB19-8C21-591E-EAAEEB7CA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10" y="876691"/>
            <a:ext cx="6721434" cy="5393479"/>
          </a:xfrm>
        </p:spPr>
        <p:txBody>
          <a:bodyPr anchor="t">
            <a:noAutofit/>
          </a:bodyPr>
          <a:lstStyle/>
          <a:p>
            <a:r>
              <a:rPr lang="fi-FI" sz="2400" dirty="0"/>
              <a:t>Velhosta johtuva virhe.</a:t>
            </a:r>
            <a:br>
              <a:rPr lang="fi-FI" sz="2400" dirty="0"/>
            </a:br>
            <a:endParaRPr lang="fi-FI" sz="2400" dirty="0"/>
          </a:p>
          <a:p>
            <a:r>
              <a:rPr lang="fi-FI" sz="2400" dirty="0"/>
              <a:t>Tietoja päivitettäessä niiden keskilinjageometria jää puuttumaan</a:t>
            </a:r>
          </a:p>
          <a:p>
            <a:pPr lvl="1"/>
            <a:r>
              <a:rPr lang="fi-FI" dirty="0"/>
              <a:t>Syyt ohjelmallisia ja osin sijaintirekisterin tietojen hieman virheellisestä käsittelystä.</a:t>
            </a:r>
          </a:p>
          <a:p>
            <a:pPr lvl="1"/>
            <a:r>
              <a:rPr lang="fi-FI" dirty="0"/>
              <a:t>Vielä jostain syystä geometria jää aika ajoin puuttumaan.</a:t>
            </a:r>
          </a:p>
          <a:p>
            <a:pPr lvl="2"/>
            <a:endParaRPr lang="fi-FI" sz="2400" dirty="0"/>
          </a:p>
          <a:p>
            <a:r>
              <a:rPr lang="fi-FI" sz="2400" dirty="0"/>
              <a:t>Korjausajo tehty ja ajetaan määräajoin.</a:t>
            </a:r>
          </a:p>
          <a:p>
            <a:pPr lvl="1"/>
            <a:r>
              <a:rPr lang="fi-FI" dirty="0"/>
              <a:t>  Lopullinen ratkaisu on, että geometria päivittyy aina</a:t>
            </a:r>
          </a:p>
          <a:p>
            <a:pPr lvl="1"/>
            <a:endParaRPr lang="fi-FI" dirty="0"/>
          </a:p>
        </p:txBody>
      </p:sp>
      <p:pic>
        <p:nvPicPr>
          <p:cNvPr id="5" name="Picture 4" descr="Abstrakti sininen tausta, jossa on vesipisaroita">
            <a:extLst>
              <a:ext uri="{FF2B5EF4-FFF2-40B4-BE49-F238E27FC236}">
                <a16:creationId xmlns:a16="http://schemas.microsoft.com/office/drawing/2014/main" id="{D355C0B1-CE65-2FE4-CB81-95B5CFED16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967" r="18545" b="-2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08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F444D9-F4D5-9656-C252-F910B311A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93" y="-26592"/>
            <a:ext cx="6807797" cy="1186711"/>
          </a:xfrm>
        </p:spPr>
        <p:txBody>
          <a:bodyPr>
            <a:normAutofit/>
          </a:bodyPr>
          <a:lstStyle/>
          <a:p>
            <a:r>
              <a:rPr lang="fi-FI" sz="3300" b="1" i="0" u="none" strike="noStrike" dirty="0">
                <a:solidFill>
                  <a:schemeClr val="tx2"/>
                </a:solidFill>
                <a:effectLst/>
                <a:latin typeface="-apple-system"/>
              </a:rPr>
              <a:t>Puuttuvien ja </a:t>
            </a:r>
            <a:r>
              <a:rPr lang="fi-FI" sz="3300" b="1" dirty="0">
                <a:solidFill>
                  <a:schemeClr val="tx2"/>
                </a:solidFill>
                <a:latin typeface="-apple-system"/>
              </a:rPr>
              <a:t>ristiriitaisten </a:t>
            </a:r>
            <a:r>
              <a:rPr lang="fi-FI" sz="3300" b="1" i="0" u="none" strike="noStrike" dirty="0">
                <a:solidFill>
                  <a:schemeClr val="tx2"/>
                </a:solidFill>
                <a:effectLst/>
                <a:latin typeface="-apple-system"/>
              </a:rPr>
              <a:t>tietojen selvittäminen</a:t>
            </a:r>
            <a:endParaRPr lang="fi-FI" sz="3300" b="1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456FA1-E216-1FBB-C8C7-548898F6E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386" y="1058444"/>
            <a:ext cx="6807797" cy="5626823"/>
          </a:xfrm>
        </p:spPr>
        <p:txBody>
          <a:bodyPr anchor="ctr">
            <a:noAutofit/>
          </a:bodyPr>
          <a:lstStyle/>
          <a:p>
            <a:r>
              <a:rPr lang="fi-FI" sz="2000" dirty="0" err="1">
                <a:solidFill>
                  <a:schemeClr val="tx2"/>
                </a:solidFill>
              </a:rPr>
              <a:t>Elyjen</a:t>
            </a:r>
            <a:r>
              <a:rPr lang="fi-FI" sz="2000" dirty="0">
                <a:solidFill>
                  <a:schemeClr val="tx2"/>
                </a:solidFill>
              </a:rPr>
              <a:t> ylläpitämien luokittelutietojen puutteet</a:t>
            </a:r>
          </a:p>
          <a:p>
            <a:pPr lvl="1"/>
            <a:r>
              <a:rPr lang="fi-FI" sz="2000" dirty="0">
                <a:solidFill>
                  <a:schemeClr val="tx2"/>
                </a:solidFill>
              </a:rPr>
              <a:t>Esimerkiksi</a:t>
            </a:r>
          </a:p>
          <a:p>
            <a:pPr lvl="2"/>
            <a:r>
              <a:rPr lang="fi-FI" dirty="0">
                <a:solidFill>
                  <a:schemeClr val="tx2"/>
                </a:solidFill>
              </a:rPr>
              <a:t>Urakka-alue, hoitosopimus tai muu urakka tieto ei ole osuudella</a:t>
            </a:r>
          </a:p>
          <a:p>
            <a:pPr lvl="2"/>
            <a:r>
              <a:rPr lang="fi-FI" dirty="0">
                <a:solidFill>
                  <a:schemeClr val="tx2"/>
                </a:solidFill>
              </a:rPr>
              <a:t>Väylän luonne puuttuu </a:t>
            </a:r>
          </a:p>
          <a:p>
            <a:r>
              <a:rPr lang="fi-FI" sz="2000" dirty="0">
                <a:solidFill>
                  <a:schemeClr val="tx2"/>
                </a:solidFill>
              </a:rPr>
              <a:t>Puuttuvien ja ristiriitaisten päällystetietojen laskenta</a:t>
            </a:r>
          </a:p>
          <a:p>
            <a:pPr lvl="1"/>
            <a:r>
              <a:rPr lang="fi-FI" sz="2000" dirty="0">
                <a:solidFill>
                  <a:schemeClr val="tx2"/>
                </a:solidFill>
              </a:rPr>
              <a:t>Päällystetietojen ristiriitaisuus, päällekkäisyys ja puutteet, esimerkiksi</a:t>
            </a:r>
          </a:p>
          <a:p>
            <a:pPr lvl="2"/>
            <a:r>
              <a:rPr lang="fi-FI" dirty="0">
                <a:solidFill>
                  <a:schemeClr val="tx2"/>
                </a:solidFill>
              </a:rPr>
              <a:t>sitomaton pintarakenne ja sidottu päällysrakenne samalla osuudella</a:t>
            </a:r>
          </a:p>
          <a:p>
            <a:pPr lvl="2"/>
            <a:r>
              <a:rPr lang="fi-FI" dirty="0">
                <a:solidFill>
                  <a:schemeClr val="tx2"/>
                </a:solidFill>
              </a:rPr>
              <a:t>Päällysteen korjausluokka on sitomattomalla pintarakenteella</a:t>
            </a:r>
          </a:p>
          <a:p>
            <a:pPr lvl="2"/>
            <a:r>
              <a:rPr lang="fi-FI" dirty="0">
                <a:solidFill>
                  <a:schemeClr val="tx2"/>
                </a:solidFill>
              </a:rPr>
              <a:t>Päällysteen korjausluokka puuttuu sidotulta päällysrakenteelta</a:t>
            </a:r>
          </a:p>
          <a:p>
            <a:r>
              <a:rPr lang="fi-FI" sz="2000" dirty="0">
                <a:solidFill>
                  <a:schemeClr val="tx2"/>
                </a:solidFill>
              </a:rPr>
              <a:t>Velhon operoinnin ylläpitämien luokitustietojen laskenta</a:t>
            </a:r>
          </a:p>
          <a:p>
            <a:pPr lvl="1"/>
            <a:r>
              <a:rPr lang="fi-FI" sz="2000" dirty="0">
                <a:solidFill>
                  <a:schemeClr val="tx2"/>
                </a:solidFill>
              </a:rPr>
              <a:t>Esimerkiksi toiminnallinen luokka-, kunta- ja maakuntatietojen puutteet</a:t>
            </a:r>
          </a:p>
        </p:txBody>
      </p:sp>
      <p:pic>
        <p:nvPicPr>
          <p:cNvPr id="7" name="Graphic 6" descr="Varoitus">
            <a:extLst>
              <a:ext uri="{FF2B5EF4-FFF2-40B4-BE49-F238E27FC236}">
                <a16:creationId xmlns:a16="http://schemas.microsoft.com/office/drawing/2014/main" id="{404C94B3-C5EE-1CDA-D5C0-5C55EDDFD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56D3B9-52E7-7786-8229-E7EA4071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Historianeliötarkastukset</a:t>
            </a:r>
            <a:r>
              <a:rPr lang="en-US" sz="41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100" b="1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Velhon</a:t>
            </a:r>
            <a:r>
              <a:rPr lang="en-US" sz="41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100" b="1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kohdeluokille</a:t>
            </a:r>
            <a:r>
              <a:rPr lang="en-US" sz="41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ja </a:t>
            </a:r>
            <a:r>
              <a:rPr lang="en-US" sz="4100" b="1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muillekin</a:t>
            </a:r>
            <a:r>
              <a:rPr lang="en-US" sz="41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100" b="1" i="0" u="none" strike="noStrike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aineistoille</a:t>
            </a:r>
            <a:endParaRPr lang="en-US" sz="4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53CD6E-544F-B8E3-BB99-A6974A5987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4502" y="1685379"/>
            <a:ext cx="9352521" cy="509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F75A871B-9B70-9A88-8CD7-D60E14CA8295}"/>
              </a:ext>
            </a:extLst>
          </p:cNvPr>
          <p:cNvSpPr txBox="1"/>
          <p:nvPr/>
        </p:nvSpPr>
        <p:spPr>
          <a:xfrm>
            <a:off x="311720" y="1408288"/>
            <a:ext cx="2896274" cy="4847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 err="1">
                <a:effectLst/>
              </a:rPr>
              <a:t>Määritelmä</a:t>
            </a:r>
            <a:r>
              <a:rPr lang="en-US" sz="2000" b="0" i="0" u="none" strike="noStrike" dirty="0">
                <a:effectLst/>
              </a:rPr>
              <a:t>:</a:t>
            </a:r>
            <a:r>
              <a:rPr lang="en-US" sz="2000" b="0" i="1" u="none" strike="noStrike" dirty="0">
                <a:effectLst/>
              </a:rPr>
              <a:t> Jos </a:t>
            </a:r>
            <a:r>
              <a:rPr lang="en-US" sz="2000" b="0" i="1" u="none" strike="noStrike" dirty="0" err="1">
                <a:effectLst/>
              </a:rPr>
              <a:t>kaksi</a:t>
            </a:r>
            <a:r>
              <a:rPr lang="en-US" sz="2000" b="0" i="1" u="none" strike="noStrike" dirty="0">
                <a:effectLst/>
              </a:rPr>
              <a:t> saman </a:t>
            </a:r>
            <a:r>
              <a:rPr lang="en-US" sz="2000" b="0" i="1" u="none" strike="noStrike" dirty="0" err="1">
                <a:effectLst/>
              </a:rPr>
              <a:t>ominaisuuden</a:t>
            </a:r>
            <a:r>
              <a:rPr lang="en-US" sz="2000" b="0" i="1" u="none" strike="noStrike" dirty="0">
                <a:effectLst/>
              </a:rPr>
              <a:t> </a:t>
            </a:r>
            <a:r>
              <a:rPr lang="en-US" sz="2000" b="0" i="1" u="none" strike="noStrike" dirty="0" err="1">
                <a:effectLst/>
              </a:rPr>
              <a:t>eri</a:t>
            </a:r>
            <a:r>
              <a:rPr lang="en-US" sz="2000" b="0" i="1" u="none" strike="noStrike" dirty="0">
                <a:effectLst/>
              </a:rPr>
              <a:t> </a:t>
            </a:r>
            <a:r>
              <a:rPr lang="en-US" sz="2000" b="0" i="1" u="none" strike="noStrike" dirty="0" err="1">
                <a:effectLst/>
              </a:rPr>
              <a:t>tietoa</a:t>
            </a:r>
            <a:r>
              <a:rPr lang="en-US" sz="2000" b="0" i="1" u="none" strike="noStrike" dirty="0">
                <a:effectLst/>
              </a:rPr>
              <a:t> </a:t>
            </a:r>
            <a:r>
              <a:rPr lang="en-US" sz="2000" b="0" i="1" u="none" strike="noStrike" dirty="0" err="1">
                <a:effectLst/>
              </a:rPr>
              <a:t>leikkaavat</a:t>
            </a:r>
            <a:r>
              <a:rPr lang="en-US" sz="2000" b="0" i="1" u="none" strike="noStrike" dirty="0">
                <a:effectLst/>
              </a:rPr>
              <a:t> </a:t>
            </a:r>
            <a:r>
              <a:rPr lang="en-US" sz="2000" b="0" i="1" u="none" strike="noStrike" dirty="0" err="1">
                <a:effectLst/>
              </a:rPr>
              <a:t>toisensa</a:t>
            </a:r>
            <a:r>
              <a:rPr lang="en-US" sz="2000" b="0" i="1" u="none" strike="noStrike" dirty="0">
                <a:effectLst/>
              </a:rPr>
              <a:t> </a:t>
            </a:r>
            <a:r>
              <a:rPr lang="en-US" sz="2000" b="0" i="1" u="none" strike="noStrike" dirty="0" err="1">
                <a:effectLst/>
              </a:rPr>
              <a:t>ajan</a:t>
            </a:r>
            <a:r>
              <a:rPr lang="en-US" sz="2000" b="0" i="1" u="none" strike="noStrike" dirty="0">
                <a:effectLst/>
              </a:rPr>
              <a:t> ja </a:t>
            </a:r>
            <a:r>
              <a:rPr lang="en-US" sz="2000" b="0" i="1" u="none" strike="noStrike" dirty="0" err="1">
                <a:effectLst/>
              </a:rPr>
              <a:t>osuuden</a:t>
            </a:r>
            <a:r>
              <a:rPr lang="en-US" sz="2000" b="0" i="1" u="none" strike="noStrike" dirty="0">
                <a:effectLst/>
              </a:rPr>
              <a:t> </a:t>
            </a:r>
            <a:r>
              <a:rPr lang="en-US" sz="2000" b="0" i="1" u="none" strike="noStrike" dirty="0" err="1">
                <a:effectLst/>
              </a:rPr>
              <a:t>suhteen</a:t>
            </a:r>
            <a:r>
              <a:rPr lang="en-US" sz="2000" b="0" i="1" u="none" strike="noStrike" dirty="0">
                <a:effectLst/>
              </a:rPr>
              <a:t>, </a:t>
            </a:r>
            <a:r>
              <a:rPr lang="en-US" sz="2000" b="0" i="1" u="none" strike="noStrike" dirty="0" err="1">
                <a:effectLst/>
              </a:rPr>
              <a:t>kyseessä</a:t>
            </a:r>
            <a:r>
              <a:rPr lang="en-US" sz="2000" b="0" i="1" u="none" strike="noStrike" dirty="0">
                <a:effectLst/>
              </a:rPr>
              <a:t> on </a:t>
            </a:r>
            <a:r>
              <a:rPr lang="en-US" sz="2000" b="0" i="1" u="none" strike="noStrike" dirty="0" err="1">
                <a:effectLst/>
              </a:rPr>
              <a:t>historianeliövirhe</a:t>
            </a:r>
            <a:r>
              <a:rPr lang="en-US" sz="2000" b="0" i="1" u="none" strike="noStrike" dirty="0">
                <a:effectLst/>
              </a:rPr>
              <a:t>.</a:t>
            </a:r>
            <a:r>
              <a:rPr lang="en-US" sz="2000" b="0" i="0" u="none" strike="noStrike" dirty="0">
                <a:effectLst/>
              </a:rPr>
              <a:t>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8270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9EC23F-6D8B-79C9-5E25-AF388082F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0" y="136525"/>
            <a:ext cx="7309618" cy="1008063"/>
          </a:xfrm>
        </p:spPr>
        <p:txBody>
          <a:bodyPr>
            <a:normAutofit/>
          </a:bodyPr>
          <a:lstStyle/>
          <a:p>
            <a:r>
              <a:rPr lang="fi-FI" sz="3700" b="1" i="0" u="none" strike="noStrike" dirty="0">
                <a:effectLst/>
                <a:latin typeface="-apple-system"/>
              </a:rPr>
              <a:t>Kohdeluokkapäivityksien virheet</a:t>
            </a:r>
            <a:endParaRPr lang="fi-FI" sz="37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BBAEC3-409E-D840-D3DC-BD6C7D17E8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844" r="566" b="-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CB0638CA-88D2-3ACE-85B2-EB9A776B22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7070" y="914400"/>
          <a:ext cx="6144224" cy="580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8661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Lähikuva valo kuva, joka pitää kompassi">
            <a:extLst>
              <a:ext uri="{FF2B5EF4-FFF2-40B4-BE49-F238E27FC236}">
                <a16:creationId xmlns:a16="http://schemas.microsoft.com/office/drawing/2014/main" id="{425C0350-2135-6AFA-BFD3-A36E9ED6E3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68" r="18966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019A119-701E-59C8-0537-300507D9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19" y="-1"/>
            <a:ext cx="5728955" cy="1745673"/>
          </a:xfrm>
        </p:spPr>
        <p:txBody>
          <a:bodyPr anchor="ctr">
            <a:normAutofit fontScale="90000"/>
          </a:bodyPr>
          <a:lstStyle/>
          <a:p>
            <a:r>
              <a:rPr lang="fi-FI" sz="4000" b="1" dirty="0"/>
              <a:t>Tietojen eheystarkistus ja jälkikontrolli nyt ja jatkossa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FAED6B-91A3-2B5B-AB34-98120DF0A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52"/>
            <a:ext cx="6096000" cy="5429248"/>
          </a:xfrm>
        </p:spPr>
        <p:txBody>
          <a:bodyPr anchor="ctr">
            <a:normAutofit lnSpcReduction="10000"/>
          </a:bodyPr>
          <a:lstStyle/>
          <a:p>
            <a:pPr marL="457200" lvl="1" indent="0">
              <a:buNone/>
            </a:pPr>
            <a:endParaRPr lang="fi-FI" sz="2000" b="1" dirty="0"/>
          </a:p>
          <a:p>
            <a:pPr lvl="1"/>
            <a:r>
              <a:rPr lang="fi-FI" sz="2000" dirty="0"/>
              <a:t>Koskee vain murto-osaa tiedoista </a:t>
            </a:r>
          </a:p>
          <a:p>
            <a:pPr lvl="2"/>
            <a:r>
              <a:rPr lang="fi-FI" dirty="0"/>
              <a:t>Suurin osa tiedoista on kiistatta kunnossa.</a:t>
            </a:r>
          </a:p>
          <a:p>
            <a:pPr lvl="1"/>
            <a:r>
              <a:rPr lang="fi-FI" sz="2000" dirty="0"/>
              <a:t>Järjestelmän elinkaaren alussa havaittuja virheitä on enemmän</a:t>
            </a:r>
          </a:p>
          <a:p>
            <a:pPr lvl="2"/>
            <a:r>
              <a:rPr lang="fi-FI" dirty="0"/>
              <a:t>Poikkeamat ovat jatkossa harvinaisia</a:t>
            </a:r>
          </a:p>
          <a:p>
            <a:pPr lvl="1"/>
            <a:r>
              <a:rPr lang="fi-FI" sz="2000" dirty="0" err="1"/>
              <a:t>Sijaintitarkenteiden</a:t>
            </a:r>
            <a:r>
              <a:rPr lang="fi-FI" sz="2000" dirty="0"/>
              <a:t> ja arvojoukkojen systemaattinen läpikäynti alkamassa.</a:t>
            </a:r>
          </a:p>
          <a:p>
            <a:pPr lvl="1"/>
            <a:endParaRPr lang="fi-FI" sz="2000" dirty="0"/>
          </a:p>
          <a:p>
            <a:r>
              <a:rPr lang="fi-FI" sz="2000" b="1" dirty="0"/>
              <a:t>Tavoitetilaa eheystarkistus ja jälkikontrolliin liittyen</a:t>
            </a:r>
          </a:p>
          <a:p>
            <a:pPr lvl="1"/>
            <a:r>
              <a:rPr lang="fi-FI" sz="2000" dirty="0" err="1"/>
              <a:t>TieVelho</a:t>
            </a:r>
            <a:r>
              <a:rPr lang="fi-FI" sz="2000" dirty="0"/>
              <a:t> varmistaa tietojen oikeellisuuden automaattisesti havaittujen puutteiden osalta – tai ainakin raportoi niistä</a:t>
            </a:r>
          </a:p>
          <a:p>
            <a:pPr lvl="1"/>
            <a:r>
              <a:rPr lang="fi-FI" sz="2000" dirty="0"/>
              <a:t>Virheiden tunnistaminen pikaisesti ja niistä johtuvat korjaukset</a:t>
            </a:r>
          </a:p>
          <a:p>
            <a:pPr lvl="1"/>
            <a:r>
              <a:rPr lang="fi-FI" sz="2000" dirty="0"/>
              <a:t>Monimutkaisempia tiedon laatuun liittyvien sääntöjen lisäys.</a:t>
            </a:r>
          </a:p>
          <a:p>
            <a:pPr lvl="1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349665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kuulumiset</a:t>
            </a:r>
          </a:p>
          <a:p>
            <a:r>
              <a:rPr lang="fi-FI" dirty="0"/>
              <a:t>Tievelhon laadunvalvonta, Veli-Matti Suoranta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604" y="42182"/>
            <a:ext cx="6218792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Ajankohtaiset kuulumiset (data)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97261"/>
            <a:ext cx="12192000" cy="65607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Tukiklinikka materiaaleissa lisää dataan liittyvää: 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https://ohje.velho.vaylapilvi.fi/tievelho/koulutukset-ja-tilaisuudet/tievelhon-tietojen-yllapidon-tukiklinikka/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>
              <a:buNone/>
            </a:pPr>
            <a:endParaRPr lang="fi-FI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i-FI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9FE9E3CD-DBBF-6429-37DA-F382BD694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312538"/>
              </p:ext>
            </p:extLst>
          </p:nvPr>
        </p:nvGraphicFramePr>
        <p:xfrm>
          <a:off x="437734" y="435751"/>
          <a:ext cx="11316532" cy="5698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9133">
                  <a:extLst>
                    <a:ext uri="{9D8B030D-6E8A-4147-A177-3AD203B41FA5}">
                      <a16:colId xmlns:a16="http://schemas.microsoft.com/office/drawing/2014/main" val="2924718271"/>
                    </a:ext>
                  </a:extLst>
                </a:gridCol>
                <a:gridCol w="2829133">
                  <a:extLst>
                    <a:ext uri="{9D8B030D-6E8A-4147-A177-3AD203B41FA5}">
                      <a16:colId xmlns:a16="http://schemas.microsoft.com/office/drawing/2014/main" val="2037205659"/>
                    </a:ext>
                  </a:extLst>
                </a:gridCol>
                <a:gridCol w="2829133">
                  <a:extLst>
                    <a:ext uri="{9D8B030D-6E8A-4147-A177-3AD203B41FA5}">
                      <a16:colId xmlns:a16="http://schemas.microsoft.com/office/drawing/2014/main" val="3873469134"/>
                    </a:ext>
                  </a:extLst>
                </a:gridCol>
                <a:gridCol w="2829133">
                  <a:extLst>
                    <a:ext uri="{9D8B030D-6E8A-4147-A177-3AD203B41FA5}">
                      <a16:colId xmlns:a16="http://schemas.microsoft.com/office/drawing/2014/main" val="748335869"/>
                    </a:ext>
                  </a:extLst>
                </a:gridCol>
              </a:tblGrid>
              <a:tr h="358484">
                <a:tc>
                  <a:txBody>
                    <a:bodyPr/>
                    <a:lstStyle/>
                    <a:p>
                      <a:r>
                        <a:rPr lang="fi-FI" dirty="0"/>
                        <a:t>Kohdeluokka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Kohdeluokka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941537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sidotut-</a:t>
                      </a:r>
                      <a:r>
                        <a:rPr lang="fi-FI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paallysrakenteet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VALMIS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paallysteen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-korjausluokka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079689"/>
                  </a:ext>
                </a:extLst>
              </a:tr>
              <a:tr h="394706">
                <a:tc>
                  <a:txBody>
                    <a:bodyPr/>
                    <a:lstStyle/>
                    <a:p>
                      <a:r>
                        <a:rPr lang="fi-FI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sitomattomat-pintarakenteet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toiminnallinen-luokka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926897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pintaukset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Liikennemäärät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547830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hallinnolliset-alueet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paallysrakenteen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-lujitteet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402196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kaistat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VALMIS, pääkaistat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Tienrakennetoimenpiteet, </a:t>
                      </a:r>
                      <a:r>
                        <a:rPr lang="fi-FI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</a:t>
                      </a:r>
                      <a:r>
                        <a:rPr lang="fi-FI" sz="1200" dirty="0"/>
                        <a:t>lutus kerros 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983873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ladottavat-pintarakenteet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tekninen-toimenpide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49711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muut-pintarakenteet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Pääväylät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32486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tiealueen-poikkileikkauksen-leveystiedot</a:t>
                      </a:r>
                      <a:endParaRPr lang="fi-FI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palvelusopimus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841404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Nopeusrajoituspäätökset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Talvihoitoluokka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164157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kantavat-kerrokset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Soratieluokka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671415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pientareet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Suodatinrakenteet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280126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Maanteiden hoitourakat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Hoitosopimukset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133495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Eurooppatiet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Viherhoitoluokka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078787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Väylän luonne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400" dirty="0">
                          <a:effectLst/>
                        </a:rPr>
                        <a:t>Kävely- ja pyöräilyn väylä </a:t>
                      </a:r>
                    </a:p>
                  </a:txBody>
                  <a:tcPr marL="95250" marR="95250" marT="66675" marB="6667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VALMIS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481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B974EA-8A58-19C1-7619-75F3E3C8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 (data jatkuu)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5D6BA6-C816-2B1B-88B2-6EAD72244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4" y="1204245"/>
            <a:ext cx="10487025" cy="4010025"/>
          </a:xfrm>
        </p:spPr>
        <p:txBody>
          <a:bodyPr/>
          <a:lstStyle/>
          <a:p>
            <a:r>
              <a:rPr lang="fi-FI" dirty="0"/>
              <a:t>1.10.2026 alkavien uusien maanteiden hoitourakoiden tiedot Tievelhoon 28.02.2025 mennessä.</a:t>
            </a:r>
          </a:p>
          <a:p>
            <a:r>
              <a:rPr lang="fi-FI" dirty="0"/>
              <a:t>Uuteen nopeusrajoituskohdeluokkaan aloitettu tiedon vienti.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1363C50-FE64-405D-643C-77CD94625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9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90487B-394E-1377-C7C2-C3ACADD6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 kuulumiset (tietorakenteet)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725824-F0A1-AE6E-AFC6-88634473A3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196412"/>
            <a:ext cx="12192000" cy="4718614"/>
          </a:xfrm>
        </p:spPr>
        <p:txBody>
          <a:bodyPr>
            <a:normAutofit/>
          </a:bodyPr>
          <a:lstStyle/>
          <a:p>
            <a:pPr lvl="1"/>
            <a:r>
              <a:rPr lang="fi-FI" sz="2400" dirty="0">
                <a:ea typeface="Calibri" panose="020F0502020204030204" pitchFamily="34" charset="0"/>
                <a:cs typeface="Calibri" panose="020F0502020204030204" pitchFamily="34" charset="0"/>
              </a:rPr>
              <a:t>Muutokset: </a:t>
            </a:r>
            <a:r>
              <a:rPr lang="fi-FI" sz="2400" dirty="0"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https://ohje.velho.vaylapilvi.fi/tievelho/tietorakenne/tietorakennemuutokset/</a:t>
            </a:r>
            <a:endParaRPr lang="fi-FI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2400" dirty="0">
                <a:ea typeface="Calibri" panose="020F0502020204030204" pitchFamily="34" charset="0"/>
                <a:cs typeface="Calibri" panose="020F0502020204030204" pitchFamily="34" charset="0"/>
              </a:rPr>
              <a:t>Johdetut leveydet (tie, ajorata ja päällyste): Toteutusta lähdetään viemään eteenpäin helmi-maaliskuun aikana.</a:t>
            </a:r>
          </a:p>
          <a:p>
            <a:pPr lvl="1"/>
            <a:r>
              <a:rPr lang="fi-FI" sz="2400" dirty="0">
                <a:ea typeface="Calibri" panose="020F0502020204030204" pitchFamily="34" charset="0"/>
                <a:cs typeface="Calibri" panose="020F0502020204030204" pitchFamily="34" charset="0"/>
              </a:rPr>
              <a:t>Tiemerkintöihin liittyvä määrittelytyö edennyt kohdeluokkien osalta suunnitellusti.</a:t>
            </a:r>
          </a:p>
          <a:p>
            <a:pPr lvl="1"/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TEN T –Tieverkko (entinen TERN) kohdeluokkaan tehdyt tietorakennemuutokset tuotannossa.</a:t>
            </a:r>
          </a:p>
          <a:p>
            <a:pPr lvl="1"/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Automaattivalvontajaksot, uusi kohdeluokka määrittelyssä</a:t>
            </a:r>
          </a:p>
          <a:p>
            <a:pPr lvl="1"/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Hulevesialtaat, uusi kohdeluokka mahdollisesti tulossa, odottaa päätöstä</a:t>
            </a:r>
          </a:p>
          <a:p>
            <a:pPr lvl="1"/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Uusi liikennesaareke kohdeluokka tuotannossa (data vielä puuttuu). Operointi valmistelee tiedon siirtoa.</a:t>
            </a:r>
            <a:endParaRPr lang="fi-FI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BD4F1C7-BCC8-6C2B-609A-0465DCFA8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F7F068-CCD6-8AE4-5CF7-564E7395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675" y="136524"/>
            <a:ext cx="9195275" cy="534594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 kuulumiset (käyttöliittymä)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B46349-F02B-3817-E56F-00DCEA79CD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37214" y="671118"/>
            <a:ext cx="12192001" cy="18840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i-FI" sz="18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Käyttöliittymäkehitys</a:t>
            </a:r>
          </a:p>
          <a:p>
            <a:pPr lvl="1"/>
            <a:r>
              <a:rPr lang="fi-FI"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Teknisiä haasteita ratkottu kohdehaussa. Haut päätyy virheeseen erityisesti aluerajauksien yhteydessä. Tällä viikolla korjaus tuotantoon.</a:t>
            </a:r>
          </a:p>
          <a:p>
            <a:pPr lvl="1"/>
            <a:r>
              <a:rPr lang="fi-FI"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Tieosuushaku testausvaiheessa testiympäristössä. Tavoitteena viedä tuotantoon versio ilman indeksointia helmikuun loppuun mennessä.</a:t>
            </a:r>
          </a:p>
          <a:p>
            <a:pPr marL="457200" lvl="1" indent="0"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26614-0A5F-47AA-6D71-3D2D291B8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8BB8513-4536-4F4E-B738-BF658C16D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847"/>
            <a:ext cx="8571432" cy="473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5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5E22-464A-FD2F-0462-27395B7C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11" y="231775"/>
            <a:ext cx="10515600" cy="749300"/>
          </a:xfrm>
        </p:spPr>
        <p:txBody>
          <a:bodyPr>
            <a:normAutofit/>
          </a:bodyPr>
          <a:lstStyle/>
          <a:p>
            <a:pPr algn="ctr"/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Seuraavat Tievelho-varttien teemaosiot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B1D81-FB4D-FA2F-17B9-D224ECCC9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4" y="1181100"/>
            <a:ext cx="10487025" cy="469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https://ohje.velho.vaylapilvi.fi/tievelho/koulutukset-ja-tilaisuudet/tievelho-vartit/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BD76-3D31-FB5A-7667-EC9FC7FA5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7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B70B83-7D24-BFC6-7472-62EFE27AD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4" y="1901750"/>
            <a:ext cx="7724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9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7C083B-7268-B440-0A86-5E4745BD4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374" y="0"/>
            <a:ext cx="5793336" cy="728737"/>
          </a:xfrm>
        </p:spPr>
        <p:txBody>
          <a:bodyPr/>
          <a:lstStyle/>
          <a:p>
            <a:r>
              <a:rPr lang="fi-FI" dirty="0"/>
              <a:t>Tievelho laadunhallinta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E7BA0F6-D0A4-2C4D-124E-998AE011E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06751"/>
            <a:ext cx="12192000" cy="62512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Tievelhon/Väyläviraston laadunhallintaa tehdään monella eri osa-alueella. Laatu kuuluu jokaiseen prosessin vaiheeseen.</a:t>
            </a:r>
          </a:p>
          <a:p>
            <a:r>
              <a:rPr lang="fi-FI" dirty="0"/>
              <a:t>Ohjeistukset + koulutukset (inventointiohjeet, Tievelhon ohjeistukset, muut Väyläviraston ohjeistukset, tiedostopohjat, laatuvaatimukset </a:t>
            </a:r>
            <a:r>
              <a:rPr lang="fi-FI" dirty="0" err="1"/>
              <a:t>jne</a:t>
            </a:r>
            <a:r>
              <a:rPr lang="fi-FI" dirty="0"/>
              <a:t>…)</a:t>
            </a:r>
          </a:p>
          <a:p>
            <a:r>
              <a:rPr lang="fi-FI" dirty="0"/>
              <a:t>Substanssi tuki (operointi)</a:t>
            </a:r>
          </a:p>
          <a:p>
            <a:pPr lvl="1"/>
            <a:r>
              <a:rPr lang="fi-FI" dirty="0"/>
              <a:t>Vuoropuhelu tiedon tuottajien kanssa, prosessit</a:t>
            </a:r>
          </a:p>
          <a:p>
            <a:pPr lvl="1"/>
            <a:r>
              <a:rPr lang="fi-FI" dirty="0"/>
              <a:t>Tukiklinikka</a:t>
            </a:r>
          </a:p>
          <a:p>
            <a:pPr lvl="1"/>
            <a:r>
              <a:rPr lang="fi-FI" dirty="0"/>
              <a:t>Tievelho-vartti</a:t>
            </a:r>
          </a:p>
          <a:p>
            <a:r>
              <a:rPr lang="fi-FI" dirty="0"/>
              <a:t>Tekniset rajapintatarkastukset (Tievelho)</a:t>
            </a:r>
          </a:p>
          <a:p>
            <a:pPr lvl="1"/>
            <a:r>
              <a:rPr lang="fi-FI" dirty="0"/>
              <a:t>Tieosoitteiden oikeellisuus</a:t>
            </a:r>
          </a:p>
          <a:p>
            <a:pPr lvl="1"/>
            <a:r>
              <a:rPr lang="fi-FI" dirty="0"/>
              <a:t>Rakenteelliset tarkastukset</a:t>
            </a:r>
          </a:p>
          <a:p>
            <a:pPr lvl="1"/>
            <a:r>
              <a:rPr lang="fi-FI" dirty="0"/>
              <a:t>Pakollisuudet</a:t>
            </a:r>
          </a:p>
          <a:p>
            <a:r>
              <a:rPr lang="fi-FI" dirty="0"/>
              <a:t>Muut palvelut</a:t>
            </a:r>
          </a:p>
          <a:p>
            <a:pPr lvl="1"/>
            <a:r>
              <a:rPr lang="fi-FI" dirty="0"/>
              <a:t>Useissa eri palveluissa on omia eri laadunhallintaan liittyviä tarkastuksia (HARJA, YHA, ROUTA, Fluent ja Autori)</a:t>
            </a:r>
          </a:p>
          <a:p>
            <a:r>
              <a:rPr lang="fi-FI" dirty="0"/>
              <a:t>Manuaalinen laadunvalvonta</a:t>
            </a:r>
          </a:p>
          <a:p>
            <a:pPr lvl="1"/>
            <a:r>
              <a:rPr lang="fi-FI" dirty="0" err="1"/>
              <a:t>ELYjen</a:t>
            </a:r>
            <a:r>
              <a:rPr lang="fi-FI" dirty="0"/>
              <a:t> tiestötietovastaavat</a:t>
            </a:r>
          </a:p>
          <a:p>
            <a:pPr lvl="1"/>
            <a:r>
              <a:rPr lang="fi-FI" dirty="0"/>
              <a:t>Operointi</a:t>
            </a:r>
          </a:p>
          <a:p>
            <a:pPr lvl="1"/>
            <a:r>
              <a:rPr lang="fi-FI" dirty="0"/>
              <a:t>Kaikki tiedon hyödyntäjät</a:t>
            </a:r>
          </a:p>
          <a:p>
            <a:r>
              <a:rPr lang="fi-FI" dirty="0"/>
              <a:t>Jälkikäteen tehtävät laadun eheys tarkastelut (operointi) </a:t>
            </a:r>
            <a:r>
              <a:rPr lang="fi-FI" dirty="0">
                <a:sym typeface="Wingdings" panose="05000000000000000000" pitchFamily="2" charset="2"/>
              </a:rPr>
              <a:t> Tähän aiheeseen Veli-Matti pureutuu syvemmin tänään.  Huomioista syntyy toimenpiteitä, jotka heijastavat koko prosessiin.</a:t>
            </a: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8CE23FA-82FA-7966-A3C4-D02EC80EA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F31172-68FE-9AA6-D46F-EE4AE62E6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1485" y="1600200"/>
            <a:ext cx="8201552" cy="2295748"/>
          </a:xfrm>
        </p:spPr>
        <p:txBody>
          <a:bodyPr anchor="b">
            <a:normAutofit/>
          </a:bodyPr>
          <a:lstStyle/>
          <a:p>
            <a:r>
              <a:rPr lang="fi-FI" sz="3700" b="1" dirty="0"/>
              <a:t>Laadunvalvonta </a:t>
            </a:r>
            <a:r>
              <a:rPr lang="fi-FI" sz="3700" b="1" dirty="0" err="1"/>
              <a:t>TieVelhossa</a:t>
            </a:r>
            <a:r>
              <a:rPr lang="fi-FI" sz="3700" b="1" dirty="0"/>
              <a:t>:</a:t>
            </a:r>
            <a:br>
              <a:rPr lang="fi-FI" sz="3700" b="1" dirty="0"/>
            </a:br>
            <a:r>
              <a:rPr lang="fi-FI" sz="3700" b="1" dirty="0"/>
              <a:t>Tietojen eheystarkistus ja jälkikontrolli</a:t>
            </a:r>
            <a:br>
              <a:rPr lang="fi-FI" sz="3700" dirty="0"/>
            </a:br>
            <a:endParaRPr lang="fi-FI" sz="37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D72BEDA-BA46-7AEC-228B-14A83C42B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1485" y="4067661"/>
            <a:ext cx="8201552" cy="1118764"/>
          </a:xfrm>
        </p:spPr>
        <p:txBody>
          <a:bodyPr anchor="t">
            <a:normAutofit/>
          </a:bodyPr>
          <a:lstStyle/>
          <a:p>
            <a:r>
              <a:rPr lang="fi-FI" sz="2000">
                <a:solidFill>
                  <a:schemeClr val="tx1">
                    <a:alpha val="70000"/>
                  </a:schemeClr>
                </a:solidFill>
              </a:rPr>
              <a:t>Velho-Vartti 11.2.2025</a:t>
            </a:r>
          </a:p>
          <a:p>
            <a:r>
              <a:rPr lang="fi-FI" sz="2000">
                <a:solidFill>
                  <a:schemeClr val="tx1">
                    <a:alpha val="70000"/>
                  </a:schemeClr>
                </a:solidFill>
              </a:rPr>
              <a:t>Veli-Matti Suoranta</a:t>
            </a:r>
          </a:p>
        </p:txBody>
      </p:sp>
    </p:spTree>
    <p:extLst>
      <p:ext uri="{BB962C8B-B14F-4D97-AF65-F5344CB8AC3E}">
        <p14:creationId xmlns:p14="http://schemas.microsoft.com/office/powerpoint/2010/main" val="4161778076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xml_kameleon>
  <ddecree/>
  <dlevelofprotection/>
  <dsecrecy/>
  <dconfidentiality/>
</xml_kameleo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403FF4DAA54CAF93AB773CA09A87" ma:contentTypeVersion="17" ma:contentTypeDescription="Create a new document." ma:contentTypeScope="" ma:versionID="48a35efa9c432721dfc4f70153c3bb23">
  <xsd:schema xmlns:xsd="http://www.w3.org/2001/XMLSchema" xmlns:xs="http://www.w3.org/2001/XMLSchema" xmlns:p="http://schemas.microsoft.com/office/2006/metadata/properties" xmlns:ns1="http://schemas.microsoft.com/sharepoint/v3" xmlns:ns3="492dc24b-f7ee-4c52-8521-8a00f1955f26" xmlns:ns4="3b1b636d-a69c-4b3b-88f1-43ddfd8f4d1b" targetNamespace="http://schemas.microsoft.com/office/2006/metadata/properties" ma:root="true" ma:fieldsID="b5c25683d79f39aeff56cd89b1f4441f" ns1:_="" ns3:_="" ns4:_="">
    <xsd:import namespace="http://schemas.microsoft.com/sharepoint/v3"/>
    <xsd:import namespace="492dc24b-f7ee-4c52-8521-8a00f1955f26"/>
    <xsd:import namespace="3b1b636d-a69c-4b3b-88f1-43ddfd8f4d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dc24b-f7ee-4c52-8521-8a00f1955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b636d-a69c-4b3b-88f1-43ddfd8f4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92dc24b-f7ee-4c52-8521-8a00f1955f26" xsi:nil="true"/>
    <_ip_UnifiedCompliancePolicyProperties xmlns="http://schemas.microsoft.com/sharepoint/v3" xsi:nil="true"/>
  </documentManagement>
</p:properties>
</file>

<file path=customXml/item5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Props1.xml><?xml version="1.0" encoding="utf-8"?>
<ds:datastoreItem xmlns:ds="http://schemas.openxmlformats.org/officeDocument/2006/customXml" ds:itemID="{A8012199-8EC8-45B0-B8CE-C879495E452F}">
  <ds:schemaRefs/>
</ds:datastoreItem>
</file>

<file path=customXml/itemProps2.xml><?xml version="1.0" encoding="utf-8"?>
<ds:datastoreItem xmlns:ds="http://schemas.openxmlformats.org/officeDocument/2006/customXml" ds:itemID="{DF0B9119-EEBF-4C0C-BC7C-F2AB167C3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2dc24b-f7ee-4c52-8521-8a00f1955f26"/>
    <ds:schemaRef ds:uri="3b1b636d-a69c-4b3b-88f1-43ddfd8f4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D0F685-F65A-456B-AC56-A588D9B1313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50DE8AD-3B22-4F0B-9423-E6F4EC0C7837}">
  <ds:schemaRefs>
    <ds:schemaRef ds:uri="492dc24b-f7ee-4c52-8521-8a00f1955f26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b1b636d-a69c-4b3b-88f1-43ddfd8f4d1b"/>
    <ds:schemaRef ds:uri="http://schemas.microsoft.com/sharepoint/v3"/>
    <ds:schemaRef ds:uri="http://schemas.microsoft.com/office/2006/metadata/properties"/>
  </ds:schemaRefs>
</ds:datastoreItem>
</file>

<file path=customXml/itemProps5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31147</TotalTime>
  <Words>932</Words>
  <Application>Microsoft Office PowerPoint</Application>
  <PresentationFormat>Laajakuva</PresentationFormat>
  <Paragraphs>224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8" baseType="lpstr">
      <vt:lpstr>-apple-system</vt:lpstr>
      <vt:lpstr>Arial</vt:lpstr>
      <vt:lpstr>Calibri</vt:lpstr>
      <vt:lpstr>Exo 2</vt:lpstr>
      <vt:lpstr>Felbridge Pro</vt:lpstr>
      <vt:lpstr>Segoe UI</vt:lpstr>
      <vt:lpstr>Tahoma</vt:lpstr>
      <vt:lpstr>Wingdings</vt:lpstr>
      <vt:lpstr>vayla</vt:lpstr>
      <vt:lpstr>Tievelhovartti (11.02.2025)</vt:lpstr>
      <vt:lpstr>Agenda</vt:lpstr>
      <vt:lpstr>Ajankohtaiset kuulumiset (data)</vt:lpstr>
      <vt:lpstr>Ajankohtaiset (data jatkuu)</vt:lpstr>
      <vt:lpstr>Ajankohtaiset kuulumiset (tietorakenteet)</vt:lpstr>
      <vt:lpstr>Ajankohtaiset kuulumiset (käyttöliittymä)</vt:lpstr>
      <vt:lpstr>Seuraavat Tievelho-varttien teemaosiot</vt:lpstr>
      <vt:lpstr>Tievelho laadunhallinta</vt:lpstr>
      <vt:lpstr>Laadunvalvonta TieVelhossa: Tietojen eheystarkistus ja jälkikontrolli </vt:lpstr>
      <vt:lpstr>Laadunvalvonta yleisesti</vt:lpstr>
      <vt:lpstr>Laadunvalvontatehtäviä TieVelhossa syksyllä 2024 </vt:lpstr>
      <vt:lpstr>Spesifi esimerkki indeksoinnista: Ely tai hallinnollinen luokka puuttuu indeksistä 1 m pätkillä joissakin tieosien vaihtumiskohdissa. </vt:lpstr>
      <vt:lpstr>Tallennetun geometrian tarkkuustaso</vt:lpstr>
      <vt:lpstr>Puuttuvat geometriat</vt:lpstr>
      <vt:lpstr>Puuttuvien ja ristiriitaisten tietojen selvittäminen</vt:lpstr>
      <vt:lpstr>Historianeliötarkastukset Velhon kohdeluokille ja muillekin aineistoille</vt:lpstr>
      <vt:lpstr>Kohdeluokkapäivityksien virheet</vt:lpstr>
      <vt:lpstr>Tietojen eheystarkistus ja jälkikontrolli nyt ja jatkossa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1085</cp:revision>
  <dcterms:created xsi:type="dcterms:W3CDTF">2021-06-10T07:52:25Z</dcterms:created>
  <dcterms:modified xsi:type="dcterms:W3CDTF">2025-02-11T08:13:43Z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  <property fmtid="{D5CDD505-2E9C-101B-9397-08002B2CF9AE}" pid="41" name="ContentTypeId">
    <vt:lpwstr>0x010100CCA1403FF4DAA54CAF93AB773CA09A87</vt:lpwstr>
  </property>
</Properties>
</file>