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1"/>
  </p:notesMasterIdLst>
  <p:sldIdLst>
    <p:sldId id="256" r:id="rId7"/>
    <p:sldId id="315" r:id="rId8"/>
    <p:sldId id="307" r:id="rId9"/>
    <p:sldId id="322" r:id="rId10"/>
    <p:sldId id="327" r:id="rId11"/>
    <p:sldId id="321" r:id="rId12"/>
    <p:sldId id="328" r:id="rId13"/>
    <p:sldId id="326" r:id="rId14"/>
    <p:sldId id="323" r:id="rId15"/>
    <p:sldId id="329" r:id="rId16"/>
    <p:sldId id="324" r:id="rId17"/>
    <p:sldId id="325" r:id="rId18"/>
    <p:sldId id="317" r:id="rId19"/>
    <p:sldId id="263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5.safelinks.protection.outlook.com/?url=https%3A%2F%2Fvayla.sharefile.eu%2Fpublic%2Fshare%2Fweb-se1f3fab10a6d4a499ee8d91faa84eeba&amp;data=05%7C02%7CIlkka.Aaltonen%40vayla.fi%7Ce935feb6bb9547a7c99e08dd055550d9%7C9b16f04ada3947e083ab13df71913d16%7C0%7C0%7C638672586192118578%7CUnknown%7CTWFpbGZsb3d8eyJFbXB0eU1hcGkiOnRydWUsIlYiOiIwLjAuMDAwMCIsIlAiOiJXaW4zMiIsIkFOIjoiTWFpbCIsIldUIjoyfQ%3D%3D%7C0%7C%7C%7C&amp;sdata=IjJmACzn69tK8GzdJvW0SqufF3AoWEO9C5pwVfKTDAg%3D&amp;reserved=0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tietorakenne/tietorakennemuutokset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emporaalinen-haku-tiekohdehakuu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(28.01.2025)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28.01.2025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A8FB8C-B8E9-9C73-4AEA-72C038CF7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10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B853644-E01A-6689-0F5F-482B0414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290512"/>
            <a:ext cx="114966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4092B5-2AB2-6ED3-2C9F-93225D68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67" y="152401"/>
            <a:ext cx="434909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Vuosikello (korjaus)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EA067A-D023-59E3-C785-63FB1319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7168FE5-17EE-E2D8-678E-B206F6024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475"/>
            <a:ext cx="12192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BC3FCA-740C-D532-8256-6878A0D17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740" y="498000"/>
            <a:ext cx="11750467" cy="505190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Ajantasainen tiedote (Tiestötiedot_viestintä_Q42024_Q12025) on saatavilla täältä: </a:t>
            </a:r>
            <a:r>
              <a:rPr lang="fi-FI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https://vayla.sharefile.eu/public/share/web-se1f3fab10a6d4a499ee8d91faa84eeba</a:t>
            </a:r>
            <a:endParaRPr lang="fi-FI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BE16E9-99A7-46C9-26D6-2A6C6AAEF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1" y="23177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Tievelho-varttien teemaosiot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https://ohje.velho.vaylapilvi.fi/tievelho/koulutukset-ja-tilaisuudet/tievelho-vartit/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13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B70B83-7D24-BFC6-7472-62EFE27AD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4" y="1901750"/>
            <a:ext cx="7724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dirty="0"/>
              <a:t>Vuosikello (hoito)</a:t>
            </a:r>
          </a:p>
          <a:p>
            <a:r>
              <a:rPr lang="fi-FI" dirty="0"/>
              <a:t>Vuosikello (korjaus)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604" y="42182"/>
            <a:ext cx="6218792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 (data)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97261"/>
            <a:ext cx="12192000" cy="65607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9FE9E3CD-DBBF-6429-37DA-F382BD694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67289"/>
              </p:ext>
            </p:extLst>
          </p:nvPr>
        </p:nvGraphicFramePr>
        <p:xfrm>
          <a:off x="437734" y="435751"/>
          <a:ext cx="11316532" cy="569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133">
                  <a:extLst>
                    <a:ext uri="{9D8B030D-6E8A-4147-A177-3AD203B41FA5}">
                      <a16:colId xmlns:a16="http://schemas.microsoft.com/office/drawing/2014/main" val="2924718271"/>
                    </a:ext>
                  </a:extLst>
                </a:gridCol>
                <a:gridCol w="2829133">
                  <a:extLst>
                    <a:ext uri="{9D8B030D-6E8A-4147-A177-3AD203B41FA5}">
                      <a16:colId xmlns:a16="http://schemas.microsoft.com/office/drawing/2014/main" val="2037205659"/>
                    </a:ext>
                  </a:extLst>
                </a:gridCol>
                <a:gridCol w="2829133">
                  <a:extLst>
                    <a:ext uri="{9D8B030D-6E8A-4147-A177-3AD203B41FA5}">
                      <a16:colId xmlns:a16="http://schemas.microsoft.com/office/drawing/2014/main" val="3873469134"/>
                    </a:ext>
                  </a:extLst>
                </a:gridCol>
                <a:gridCol w="2829133">
                  <a:extLst>
                    <a:ext uri="{9D8B030D-6E8A-4147-A177-3AD203B41FA5}">
                      <a16:colId xmlns:a16="http://schemas.microsoft.com/office/drawing/2014/main" val="748335869"/>
                    </a:ext>
                  </a:extLst>
                </a:gridCol>
              </a:tblGrid>
              <a:tr h="358484">
                <a:tc>
                  <a:txBody>
                    <a:bodyPr/>
                    <a:lstStyle/>
                    <a:p>
                      <a:r>
                        <a:rPr lang="fi-FI" dirty="0"/>
                        <a:t>Kohdeluokka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Kohdeluokka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941537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sidotut-</a:t>
                      </a:r>
                      <a:r>
                        <a:rPr lang="fi-FI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paallysrakenteet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KESKEN, </a:t>
                      </a:r>
                      <a:r>
                        <a:rPr lang="fi-FI" sz="1200" dirty="0"/>
                        <a:t>kulutus kerros 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paallysteen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-korjausluokka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9689"/>
                  </a:ext>
                </a:extLst>
              </a:tr>
              <a:tr h="394706">
                <a:tc>
                  <a:txBody>
                    <a:bodyPr/>
                    <a:lstStyle/>
                    <a:p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sitomattomat-pintarakenteet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toiminnallinen-luokka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26897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pintaukset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Liikennemäärät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547830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hallinnolliset-alueet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paallysrakenteen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-lujitteet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02196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kaistat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VALMIS, pääkaistat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Tienrakennetoimenpiteet, </a:t>
                      </a:r>
                      <a:r>
                        <a:rPr lang="fi-FI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</a:t>
                      </a:r>
                      <a:r>
                        <a:rPr lang="fi-FI" sz="1200" dirty="0"/>
                        <a:t>lutus kerros 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KESKEN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83873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ladottavat-pintarakenteet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tekninen-toimenpide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KESKEN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9711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muut-pintarakenteet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Pääväylät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32486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tiealueen-poikkileikkauksen-leveystiedot</a:t>
                      </a:r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palvelusopimus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41404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Nopeusrajoituspäätökset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Talvihoitoluokka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64157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kantavat-kerrokset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Soratieluokka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671415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pientareet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Suodatinrakenteet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80126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Maanteiden hoitourakat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Hoitosopimukset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133495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Eurooppatiet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Viherhoitoluokka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78787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Väylän luonne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dirty="0">
                          <a:effectLst/>
                        </a:rPr>
                        <a:t>Kävely- ja pyöräilyn väylä 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8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(tietorakenteet)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412"/>
            <a:ext cx="12192000" cy="4718614"/>
          </a:xfrm>
        </p:spPr>
        <p:txBody>
          <a:bodyPr>
            <a:normAutofit/>
          </a:bodyPr>
          <a:lstStyle/>
          <a:p>
            <a:pPr lvl="1"/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https://ohje.velho.vaylapilvi.fi/tievelho/tietorakenne/tietorakennemuutokset/</a:t>
            </a:r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Johdetut leveydet: Kommentit käyty läpi ja ensimmäiset versioit laitettu työjonoon. Toteutusta lähdetään viemään eteenpäin helmikuun aikana.</a:t>
            </a:r>
          </a:p>
          <a:p>
            <a:pPr lvl="1"/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Tiealueen poikkileikkaukseen liittyvä määrittelytyö pääosin valmis. Uusi kohdeluokka liikennesaarekkeet toteutuksessa. Ohjeiden päivitys työn alla.</a:t>
            </a:r>
          </a:p>
          <a:p>
            <a:pPr lvl="1"/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Tiemerkintöihin liittyvä määrittelytyö edennyt kohdeluokkien osalta suunnitellusti.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Erikoiskuljetusreittikohdeluokalta poistettu TL luokiteltu tieto.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TEN T –Tieverkko (entinen TERN) kohdeluokkaan tehty tietorakennemuutokset Tievelhon testiympäristössä.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Automaattivalvontajaksot, uusi kohdeluokka määrittelyssä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Hulevesialtaat, uusi kohdeluokka mahdollisesti tulossa, odottaa päätöstä</a:t>
            </a:r>
          </a:p>
          <a:p>
            <a:pPr lvl="1"/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4C90647-1B1E-E19E-D6FA-4A0E8AC9A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3B50775-98BE-C7CE-D76E-D15E0D7A5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342900"/>
            <a:ext cx="116871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75" y="136524"/>
            <a:ext cx="9195275" cy="534594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(käyttöliittymä)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7214" y="671118"/>
            <a:ext cx="12192001" cy="618688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fi-FI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Käyttöliittymäkehitys</a:t>
            </a: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Viime viikolla ollut teknisiä haasteita –&gt;Haut päätyy monesti virheeseen.</a:t>
            </a: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Tieosuushaku testausvaiheessa testiympäristössä</a:t>
            </a: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1C4186F-157F-1B31-AF63-1DF7AF1DC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2964"/>
            <a:ext cx="10049854" cy="48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B49D5B-D9FE-CFE4-B96C-1941348E7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B2FD78C-3CF6-24E5-53E9-49FB43D0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6" y="0"/>
            <a:ext cx="10842841" cy="564877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C109970-5038-AA2B-2509-EB629A364425}"/>
              </a:ext>
            </a:extLst>
          </p:cNvPr>
          <p:cNvSpPr txBox="1"/>
          <p:nvPr/>
        </p:nvSpPr>
        <p:spPr>
          <a:xfrm>
            <a:off x="427290" y="5817894"/>
            <a:ext cx="804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Uutinen: </a:t>
            </a:r>
            <a:r>
              <a:rPr lang="fi-FI" dirty="0">
                <a:hlinkClick r:id="rId3"/>
              </a:rPr>
              <a:t>https://ohje.velho.vaylapilvi.fi/temporaalinen-haku-tiekohdehakuun/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99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8BBD86-B972-B9E3-1E22-40A0F9075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F737B6-8049-C788-4C37-9C4ED6072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80975"/>
            <a:ext cx="116300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3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4092B5-2AB2-6ED3-2C9F-93225D68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67" y="152401"/>
            <a:ext cx="434909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Vuosikello (hoito)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EA067A-D023-59E3-C785-63FB1319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4FB146D-F2A2-1065-09F3-1BB9397C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955"/>
            <a:ext cx="12192000" cy="61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20242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xml_kameleon>
  <ddecree/>
  <dlevelofprotection/>
  <dsecrecy/>
  <dconfidentiality/>
</xml_kameleon>
</file>

<file path=customXml/item5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8012199-8EC8-45B0-B8CE-C879495E452F}">
  <ds:schemaRefs/>
</ds:datastoreItem>
</file>

<file path=customXml/itemProps5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30759</TotalTime>
  <Words>324</Words>
  <Application>Microsoft Office PowerPoint</Application>
  <PresentationFormat>Laajakuva</PresentationFormat>
  <Paragraphs>138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Tievelhovartti (28.01.2025)</vt:lpstr>
      <vt:lpstr>Agenda</vt:lpstr>
      <vt:lpstr>Ajankohtaiset kuulumiset (data)</vt:lpstr>
      <vt:lpstr>Ajankohtaiset kuulumiset (tietorakenteet)</vt:lpstr>
      <vt:lpstr>PowerPoint-esitys</vt:lpstr>
      <vt:lpstr>Ajankohtaiset kuulumiset (käyttöliittymä)</vt:lpstr>
      <vt:lpstr>PowerPoint-esitys</vt:lpstr>
      <vt:lpstr>PowerPoint-esitys</vt:lpstr>
      <vt:lpstr>Vuosikello (hoito)</vt:lpstr>
      <vt:lpstr>PowerPoint-esitys</vt:lpstr>
      <vt:lpstr>Vuosikello (korjaus)</vt:lpstr>
      <vt:lpstr>PowerPoint-esitys</vt:lpstr>
      <vt:lpstr>Seuraavat Tievelho-varttien teemaosiot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1071</cp:revision>
  <dcterms:created xsi:type="dcterms:W3CDTF">2021-06-10T07:52:25Z</dcterms:created>
  <dcterms:modified xsi:type="dcterms:W3CDTF">2025-01-28T06:34:36Z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