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4"/>
  </p:notesMasterIdLst>
  <p:sldIdLst>
    <p:sldId id="256" r:id="rId7"/>
    <p:sldId id="315" r:id="rId8"/>
    <p:sldId id="307" r:id="rId9"/>
    <p:sldId id="321" r:id="rId10"/>
    <p:sldId id="322" r:id="rId11"/>
    <p:sldId id="323" r:id="rId12"/>
    <p:sldId id="317" r:id="rId13"/>
    <p:sldId id="300" r:id="rId14"/>
    <p:sldId id="324" r:id="rId15"/>
    <p:sldId id="349" r:id="rId16"/>
    <p:sldId id="331" r:id="rId17"/>
    <p:sldId id="358" r:id="rId18"/>
    <p:sldId id="357" r:id="rId19"/>
    <p:sldId id="340" r:id="rId20"/>
    <p:sldId id="344" r:id="rId21"/>
    <p:sldId id="274" r:id="rId22"/>
    <p:sldId id="26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76" d="100"/>
          <a:sy n="76" d="100"/>
        </p:scale>
        <p:origin x="11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10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4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11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altioneuvosto.fi/-/1410829/ministeri-ranne-sijaintitietopalvelua-ei-toistaiseksi-kaynnisteta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iite.kehitys@vayla.fi" TargetMode="External"/><Relationship Id="rId2" Type="http://schemas.openxmlformats.org/officeDocument/2006/relationships/hyperlink" Target="mailto:mikko.kaskenpaa@vayla.fi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s://ohje.velho.vaylapilvi.fi/tievelho/tietorakenne/tietorakennemuutokset/" TargetMode="External"/><Relationship Id="rId4" Type="http://schemas.openxmlformats.org/officeDocument/2006/relationships/hyperlink" Target="https://ohje.velho.vaylapilvi.fi/tievelho/koulutukset-ja-tilaisuudet/tievelhon-tietojen-yllapidon-tukiklinikk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yla.sharefile.eu/public/share/web-se1f3fab10a6d4a499ee8d91faa84eeba" TargetMode="External"/><Relationship Id="rId2" Type="http://schemas.openxmlformats.org/officeDocument/2006/relationships/hyperlink" Target="https://vayla.creamailer.fi/email/66df0006514f5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05.safelinks.protection.outlook.com/?url=https%3A%2F%2Favoinapi.vaylapilvi.fi%2Fviitekehysmuunnin%2Frajapintakuvaus&amp;data=05%7C02%7Cilkka.aaltonen%40vayla.fi%7Cfafa96119d4c4df1b24608dcf9072a58%7C9b16f04ada3947e083ab13df71913d16%7C0%7C0%7C638659056404346098%7CUnknown%7CTWFpbGZsb3d8eyJWIjoiMC4wLjAwMDAiLCJQIjoiV2luMzIiLCJBTiI6Ik1haWwiLCJXVCI6Mn0%3D%7C0%7C%7C%7C&amp;sdata=sTsAj2nLxCstdn7pWgnKBONoSDfM3ibfDirE4gxXeds%3D&amp;reserved=0" TargetMode="External"/><Relationship Id="rId5" Type="http://schemas.openxmlformats.org/officeDocument/2006/relationships/hyperlink" Target="https://eur05.safelinks.protection.outlook.com/?url=https%3A%2F%2Favoinapi.vaylapilvi.fi%2Fviitekehysmuunnin%2Fswagger-ui.html%23%2F&amp;data=05%7C02%7Cilkka.aaltonen%40vayla.fi%7Cfafa96119d4c4df1b24608dcf9072a58%7C9b16f04ada3947e083ab13df71913d16%7C0%7C0%7C638659056404321514%7CUnknown%7CTWFpbGZsb3d8eyJWIjoiMC4wLjAwMDAiLCJQIjoiV2luMzIiLCJBTiI6Ik1haWwiLCJXVCI6Mn0%3D%7C0%7C%7C%7C&amp;sdata=%2BsmyZUJPXxqTbN0SlKwerSzJYHhoKQ3ins4R8bRjdvM%3D&amp;reserved=0" TargetMode="External"/><Relationship Id="rId4" Type="http://schemas.openxmlformats.org/officeDocument/2006/relationships/hyperlink" Target="https://ohje.velho.vaylapilvi.fi/tievelhon-kayttoliittyman-hakupalvelut-uudistuva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(05.11.2024)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05.11.2024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0FC1DCD-3A6A-A0EE-2C4F-D4F5B173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Sijaintitietopalvelu on?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6ABCD92-24DD-58BE-C9E3-BC3348DA1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Sijaintitietopalvelu tarjoaa sähköisessä muodossa tiedot kaapeleiden, putkien ja niihin verrattavien aktiivisten verkon osien sijainneista sekä osittain fyysisestä infrastruktuurista. </a:t>
            </a:r>
          </a:p>
          <a:p>
            <a:r>
              <a:rPr lang="fi-FI" dirty="0"/>
              <a:t>Palvelun kautta maanrakennustyötä suunnitteleva ja toteuttava saa yhdestä paikasta tiedot kohteessa mahdollisesti olevan verkkoinfrastruktuurin sijainnista ja muista oleellisista tiedoista sekä mahdollisesta näyttötarpeesta helposti ja tietoturvallisesti.</a:t>
            </a:r>
          </a:p>
          <a:p>
            <a:r>
              <a:rPr lang="fi-FI" dirty="0"/>
              <a:t> Sijaintitietopalveluun toimitettavat verkkotiedot on määritelty Traficomin määräyksessä M71.</a:t>
            </a:r>
          </a:p>
          <a:p>
            <a:r>
              <a:rPr lang="fi-FI" dirty="0">
                <a:solidFill>
                  <a:srgbClr val="FF0000"/>
                </a:solidFill>
              </a:rPr>
              <a:t>Tämän hetken status: Käyttöönotto jäissä. </a:t>
            </a:r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https://valtioneuvosto.fi/-/1410829/ministeri-ranne-sijaintitietopalvelua-ei-toistaiseksi-kaynnisteta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CBFC30-E98D-C245-55E1-6BF30AE20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6723" y="6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sz="2400" dirty="0"/>
              <a:t>Esimerkkejä toimitettavista tiedoista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  <p:sp>
        <p:nvSpPr>
          <p:cNvPr id="15" name="Pyöristetty suorakulmio 14"/>
          <p:cNvSpPr/>
          <p:nvPr/>
        </p:nvSpPr>
        <p:spPr>
          <a:xfrm>
            <a:off x="4157612" y="4001881"/>
            <a:ext cx="2804161" cy="560438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4577878" y="5525577"/>
            <a:ext cx="1519172" cy="560438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/>
        </p:nvGraphicFramePr>
        <p:xfrm>
          <a:off x="7907288" y="910315"/>
          <a:ext cx="3747152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152">
                  <a:extLst>
                    <a:ext uri="{9D8B030D-6E8A-4147-A177-3AD203B41FA5}">
                      <a16:colId xmlns:a16="http://schemas.microsoft.com/office/drawing/2014/main" val="8306065"/>
                    </a:ext>
                  </a:extLst>
                </a:gridCol>
              </a:tblGrid>
              <a:tr h="216105">
                <a:tc>
                  <a:txBody>
                    <a:bodyPr/>
                    <a:lstStyle/>
                    <a:p>
                      <a:r>
                        <a:rPr lang="fi-FI" sz="1000" dirty="0"/>
                        <a:t>Toimitettavat</a:t>
                      </a:r>
                      <a:r>
                        <a:rPr lang="fi-FI" sz="1000" baseline="0" dirty="0"/>
                        <a:t> ominaisuustiedot</a:t>
                      </a:r>
                      <a:endParaRPr lang="fi-FI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122880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Rakenteen/laitetilan tyyppi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390096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Verkkotyypin tarkenne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83646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Kartta-alue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97690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Putki/Kaapeli/Johto lkm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870966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Kaapelin laatu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522755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Sijaintitarkkuus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05959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Sijaintitila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13415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Kaasuputkireitti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731746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Aineiston nimi, näyttöalue ja verkkoelementin tunnus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35815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Verkkotyyppi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94600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Rakennusvuosi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01475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Sijainnin määrittelytapa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244582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Sijainti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75135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Johtotielkm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05820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Kaapelilukumäärä putken ulkopuolella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46068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305988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 err="1"/>
                        <a:t>Asennusyvyys</a:t>
                      </a:r>
                      <a:r>
                        <a:rPr lang="fi-FI" sz="1000" i="1" dirty="0"/>
                        <a:t> (</a:t>
                      </a:r>
                      <a:r>
                        <a:rPr lang="fi-FI" sz="1000" i="1" dirty="0" err="1"/>
                        <a:t>suunn</a:t>
                      </a:r>
                      <a:r>
                        <a:rPr lang="fi-FI" sz="1000" i="1" dirty="0"/>
                        <a:t>. vs. </a:t>
                      </a:r>
                      <a:r>
                        <a:rPr lang="fi-FI" sz="1000" i="1" dirty="0" err="1"/>
                        <a:t>tot</a:t>
                      </a:r>
                      <a:r>
                        <a:rPr lang="fi-FI" sz="1000" i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98185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Näyttöalue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42992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Näyttötarpeen jatkoselvitys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38255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Käyttötieto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78971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Halkaisija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47076"/>
                  </a:ext>
                </a:extLst>
              </a:tr>
              <a:tr h="216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21445"/>
                  </a:ext>
                </a:extLst>
              </a:tr>
            </a:tbl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6121" y="1722876"/>
            <a:ext cx="4041491" cy="286232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TIETOLIIKENNEVERKKO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VESIHUOLTOVERKKO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KAASUVERKKO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SÄHKÖVERKKO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FYYSINEN INFRASTRUKTUURI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</p:txBody>
      </p:sp>
      <p:sp>
        <p:nvSpPr>
          <p:cNvPr id="54" name="Pyöristetty suorakulmio 53"/>
          <p:cNvSpPr/>
          <p:nvPr/>
        </p:nvSpPr>
        <p:spPr>
          <a:xfrm>
            <a:off x="4664937" y="3154037"/>
            <a:ext cx="1345054" cy="560438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55" name="Pyöristetty suorakulmio 54"/>
          <p:cNvSpPr/>
          <p:nvPr/>
        </p:nvSpPr>
        <p:spPr>
          <a:xfrm>
            <a:off x="4751996" y="4831399"/>
            <a:ext cx="1345054" cy="560438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56" name="Pyöristetty suorakulmio 55"/>
          <p:cNvSpPr/>
          <p:nvPr/>
        </p:nvSpPr>
        <p:spPr>
          <a:xfrm>
            <a:off x="4656784" y="6074876"/>
            <a:ext cx="1519172" cy="560438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288421" y="1722876"/>
            <a:ext cx="3223549" cy="28679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Kaivot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Rakenteet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Johtotiet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Sähköjohdot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Pylväät, mastot, tornit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Kaapelireitit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Laitetilat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Kaukolämpöputket/reitit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fi-FI" dirty="0"/>
          </a:p>
        </p:txBody>
      </p:sp>
      <p:cxnSp>
        <p:nvCxnSpPr>
          <p:cNvPr id="9" name="Suora yhdysviiva 8"/>
          <p:cNvCxnSpPr>
            <a:stCxn id="5" idx="3"/>
            <a:endCxn id="6" idx="1"/>
          </p:cNvCxnSpPr>
          <p:nvPr/>
        </p:nvCxnSpPr>
        <p:spPr>
          <a:xfrm>
            <a:off x="4157612" y="3154037"/>
            <a:ext cx="130809" cy="283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uora yhdysviiva 10"/>
          <p:cNvCxnSpPr>
            <a:stCxn id="6" idx="3"/>
          </p:cNvCxnSpPr>
          <p:nvPr/>
        </p:nvCxnSpPr>
        <p:spPr>
          <a:xfrm flipV="1">
            <a:off x="7511970" y="1631906"/>
            <a:ext cx="349020" cy="152496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uora yhdysviiva 15"/>
          <p:cNvCxnSpPr>
            <a:stCxn id="6" idx="3"/>
          </p:cNvCxnSpPr>
          <p:nvPr/>
        </p:nvCxnSpPr>
        <p:spPr>
          <a:xfrm>
            <a:off x="7511970" y="3156868"/>
            <a:ext cx="34902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uora yhdysviiva 23"/>
          <p:cNvCxnSpPr>
            <a:stCxn id="6" idx="3"/>
          </p:cNvCxnSpPr>
          <p:nvPr/>
        </p:nvCxnSpPr>
        <p:spPr>
          <a:xfrm>
            <a:off x="7511970" y="3156868"/>
            <a:ext cx="349020" cy="237437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uora yhdysviiva 56"/>
          <p:cNvCxnSpPr>
            <a:stCxn id="6" idx="3"/>
          </p:cNvCxnSpPr>
          <p:nvPr/>
        </p:nvCxnSpPr>
        <p:spPr>
          <a:xfrm flipV="1">
            <a:off x="7511970" y="2494220"/>
            <a:ext cx="349020" cy="662648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uora yhdysviiva 58"/>
          <p:cNvCxnSpPr>
            <a:stCxn id="6" idx="3"/>
          </p:cNvCxnSpPr>
          <p:nvPr/>
        </p:nvCxnSpPr>
        <p:spPr>
          <a:xfrm>
            <a:off x="7511970" y="3156868"/>
            <a:ext cx="349020" cy="1237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7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 toimittamiseen liittyvää tietoa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2600" dirty="0"/>
              <a:t>Yhtenäiskoordinaatisto (ETRS-TM35FIn, N2000)</a:t>
            </a:r>
          </a:p>
          <a:p>
            <a:r>
              <a:rPr lang="fi-FI" sz="2600" dirty="0"/>
              <a:t>Digitaalisessa muodossa (rajapinta tai tiedosto)</a:t>
            </a:r>
          </a:p>
          <a:p>
            <a:r>
              <a:rPr lang="fi-FI" sz="2600" dirty="0"/>
              <a:t>Tieto siitä onko sijainti mitattu vai digitoitu kartasta</a:t>
            </a:r>
          </a:p>
          <a:p>
            <a:r>
              <a:rPr lang="fi-FI" sz="2600" dirty="0"/>
              <a:t>Mikäli sijainti on digitoitu kartasta ilmoitetaan kartan mittakaava jos tieto siitä on saatavilla</a:t>
            </a:r>
          </a:p>
          <a:p>
            <a:r>
              <a:rPr lang="fi-FI" sz="2600" dirty="0"/>
              <a:t>1.1.2021 tai sen jälkeen rakennettujen fyysisen infrastruktuurin ja aktiivisten verkon osien sijainnin x-ja y-koordinaatit on ilmoitettava taajamissa vähintään ± 10 cm tarkkuudella ja taajamien ulkopuolella vähintään ± 50 cm tarkkuudella</a:t>
            </a:r>
          </a:p>
          <a:p>
            <a:r>
              <a:rPr lang="fi-FI" sz="2600" dirty="0"/>
              <a:t>1.1.2021 tai sen jälkeen rakennettujen fyysisen infrastruktuurin ja aktiivisten verkon osien sijainnin z-koordinaatti tai sijainnin syvyystieto on ilmoitettava vähintään ± 10 cm tarkkuudella</a:t>
            </a:r>
          </a:p>
          <a:p>
            <a:r>
              <a:rPr lang="fi-FI" sz="2600" dirty="0"/>
              <a:t>Harmonisoituneena tietomallina (JohtoGML3 / JSON (</a:t>
            </a:r>
            <a:r>
              <a:rPr lang="fi-FI" sz="2600" dirty="0" err="1"/>
              <a:t>GeoJSON</a:t>
            </a:r>
            <a:r>
              <a:rPr lang="fi-FI" sz="2600" dirty="0"/>
              <a:t>) ja toimitus verkkotyypeittäin</a:t>
            </a:r>
          </a:p>
          <a:p>
            <a:pPr lvl="1"/>
            <a:r>
              <a:rPr lang="fi-FI" sz="2600" b="1" dirty="0"/>
              <a:t>Vaatii tiedon toimittajalta toimenpiteitä harmonisoida tieto vaadittuun muotoon!</a:t>
            </a:r>
          </a:p>
          <a:p>
            <a:r>
              <a:rPr lang="fi-FI" sz="2600" dirty="0"/>
              <a:t>Yhteisrakentamislain (2016/276) 8 §:n mukaan " tiedonantovelvollisuus ei koske fyysistä infrastruktuuria, joka ei teknisesti sovellu yhteiskäyttöön, eikä kriittistä infrastruktuuria".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01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0F4C9891-303C-B794-D246-37F2DCBAB7FA}"/>
              </a:ext>
            </a:extLst>
          </p:cNvPr>
          <p:cNvGraphicFramePr>
            <a:graphicFrameLocks noGrp="1"/>
          </p:cNvGraphicFramePr>
          <p:nvPr/>
        </p:nvGraphicFramePr>
        <p:xfrm>
          <a:off x="98847" y="1993352"/>
          <a:ext cx="11958682" cy="39112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4509">
                  <a:extLst>
                    <a:ext uri="{9D8B030D-6E8A-4147-A177-3AD203B41FA5}">
                      <a16:colId xmlns:a16="http://schemas.microsoft.com/office/drawing/2014/main" val="1945236753"/>
                    </a:ext>
                  </a:extLst>
                </a:gridCol>
                <a:gridCol w="3361221">
                  <a:extLst>
                    <a:ext uri="{9D8B030D-6E8A-4147-A177-3AD203B41FA5}">
                      <a16:colId xmlns:a16="http://schemas.microsoft.com/office/drawing/2014/main" val="1998079618"/>
                    </a:ext>
                  </a:extLst>
                </a:gridCol>
                <a:gridCol w="1134699">
                  <a:extLst>
                    <a:ext uri="{9D8B030D-6E8A-4147-A177-3AD203B41FA5}">
                      <a16:colId xmlns:a16="http://schemas.microsoft.com/office/drawing/2014/main" val="3267665389"/>
                    </a:ext>
                  </a:extLst>
                </a:gridCol>
                <a:gridCol w="1467926">
                  <a:extLst>
                    <a:ext uri="{9D8B030D-6E8A-4147-A177-3AD203B41FA5}">
                      <a16:colId xmlns:a16="http://schemas.microsoft.com/office/drawing/2014/main" val="64219141"/>
                    </a:ext>
                  </a:extLst>
                </a:gridCol>
                <a:gridCol w="4600327">
                  <a:extLst>
                    <a:ext uri="{9D8B030D-6E8A-4147-A177-3AD203B41FA5}">
                      <a16:colId xmlns:a16="http://schemas.microsoft.com/office/drawing/2014/main" val="1709132379"/>
                    </a:ext>
                  </a:extLst>
                </a:gridCol>
              </a:tblGrid>
              <a:tr h="662471">
                <a:tc>
                  <a:txBody>
                    <a:bodyPr/>
                    <a:lstStyle/>
                    <a:p>
                      <a:r>
                        <a:rPr lang="fi-FI" sz="900" dirty="0"/>
                        <a:t>Järjestelmä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Esimerkkejä  Väyläviraston omistamasta infrasta, joka määräyksen piirissä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Luokiteltu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Testattu siirtoa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Avoinna olevia tehtäviä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77304"/>
                  </a:ext>
                </a:extLst>
              </a:tr>
              <a:tr h="662471">
                <a:tc>
                  <a:txBody>
                    <a:bodyPr/>
                    <a:lstStyle/>
                    <a:p>
                      <a:r>
                        <a:rPr lang="fi-FI" sz="900" dirty="0" err="1"/>
                        <a:t>TieVelho</a:t>
                      </a:r>
                      <a:endParaRPr lang="fi-FI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Kaivot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Hulevesiputket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900" dirty="0">
                          <a:solidFill>
                            <a:srgbClr val="FF0000"/>
                          </a:solidFill>
                        </a:rPr>
                        <a:t>Pumppaamot (ei kohteita vielä Tievelhossa)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Julkinen (</a:t>
                      </a:r>
                      <a:r>
                        <a:rPr lang="fi-FI" sz="900"/>
                        <a:t>ei avoin</a:t>
                      </a:r>
                      <a:r>
                        <a:rPr lang="fi-FI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Testattu </a:t>
                      </a:r>
                      <a:r>
                        <a:rPr lang="fi-FI" sz="900" dirty="0" err="1"/>
                        <a:t>Sitowisen</a:t>
                      </a:r>
                      <a:r>
                        <a:rPr lang="fi-FI" sz="900" dirty="0"/>
                        <a:t> (PTP) toimesta 07/24</a:t>
                      </a:r>
                    </a:p>
                    <a:p>
                      <a:endParaRPr lang="fi-FI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 dirty="0"/>
                        <a:t>Tietojen toimitus kun tuotantopalvelu aukeaa</a:t>
                      </a:r>
                    </a:p>
                    <a:p>
                      <a:endParaRPr lang="fi-FI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30582"/>
                  </a:ext>
                </a:extLst>
              </a:tr>
              <a:tr h="839746">
                <a:tc>
                  <a:txBody>
                    <a:bodyPr/>
                    <a:lstStyle/>
                    <a:p>
                      <a:r>
                        <a:rPr lang="fi-FI" sz="900" dirty="0"/>
                        <a:t>Tievalaistus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Suojaputket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Kaapelit (maa/ilma)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Pylväät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Rakennukset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Julkinen (ei avoin)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Testattu </a:t>
                      </a:r>
                      <a:r>
                        <a:rPr lang="fi-FI" sz="900" dirty="0" err="1"/>
                        <a:t>KeyPron</a:t>
                      </a:r>
                      <a:r>
                        <a:rPr lang="fi-FI" sz="900" dirty="0"/>
                        <a:t> toimesta 08/24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dirty="0"/>
                        <a:t>Tietojen toimitus kun tuotantopalvelu aukeaa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87236"/>
                  </a:ext>
                </a:extLst>
              </a:tr>
              <a:tr h="1746513">
                <a:tc>
                  <a:txBody>
                    <a:bodyPr/>
                    <a:lstStyle/>
                    <a:p>
                      <a:r>
                        <a:rPr lang="fi-FI" sz="900" dirty="0" err="1"/>
                        <a:t>Swecon</a:t>
                      </a:r>
                      <a:r>
                        <a:rPr lang="fi-FI" sz="900" dirty="0"/>
                        <a:t> kaapelirekisteri/Risteämärekisteri/</a:t>
                      </a:r>
                      <a:r>
                        <a:rPr lang="fi-FI" sz="900" dirty="0" err="1"/>
                        <a:t>Ratku</a:t>
                      </a:r>
                      <a:endParaRPr lang="fi-FI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/>
                        <a:t>Taitorakenteet</a:t>
                      </a:r>
                    </a:p>
                    <a:p>
                      <a:endParaRPr lang="fi-FI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900" i="0" dirty="0">
                          <a:solidFill>
                            <a:schemeClr val="tx1"/>
                          </a:solidFill>
                        </a:rPr>
                        <a:t>Täsmentyvät</a:t>
                      </a: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Osittain salassa pidettäviä tietoja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Ei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770940"/>
                  </a:ext>
                </a:extLst>
              </a:tr>
            </a:tbl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0064F933-D7B4-B279-EE29-3424FBE3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Toimitettavat tiedot järjestelmissä</a:t>
            </a:r>
          </a:p>
        </p:txBody>
      </p:sp>
    </p:spTree>
    <p:extLst>
      <p:ext uri="{BB962C8B-B14F-4D97-AF65-F5344CB8AC3E}">
        <p14:creationId xmlns:p14="http://schemas.microsoft.com/office/powerpoint/2010/main" val="313790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F7644-80A6-49AB-9DF4-7579C7C2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Json-mäppäysesimerkki</a:t>
            </a:r>
            <a:r>
              <a:rPr lang="fi-FI" dirty="0"/>
              <a:t>, kaivot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FBDAAD-6785-4556-BAE4-510881588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14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63C4DCE-8276-4CD7-BC3E-E9849DE1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59" y="1882588"/>
            <a:ext cx="5856989" cy="384781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E59E288-D370-4DFD-964D-449296289756}"/>
              </a:ext>
            </a:extLst>
          </p:cNvPr>
          <p:cNvSpPr txBox="1"/>
          <p:nvPr/>
        </p:nvSpPr>
        <p:spPr>
          <a:xfrm>
            <a:off x="1102659" y="1753441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Rakenteelliset ominaisuudet: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Kannen koko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Kaivon yläosan sisähalkaisija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Kannen tyyppi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Kaivon sisähalkaisija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Kaivon lähtöjen lukumäärä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Pohjan korkeusasema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Sakkapesä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Kaivon materiaali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Sakkapesän syvyys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Kaivon syvyys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Kannen materiaali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Kaivon tulojen lukumäärä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Kannen säätömahdollisuus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Kannen säätömekanismi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Tunnus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Kaivon tyyppi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Kannen korkeusasema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Seinämäpaksuus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Sijaintipoikkeus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Kannen kuormitusluokka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Tuotenimi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Ym. Yhteiset ominaisuudet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3E085B70-E340-4C2C-8CE5-EEFF12D095DE}"/>
              </a:ext>
            </a:extLst>
          </p:cNvPr>
          <p:cNvCxnSpPr>
            <a:cxnSpLocks/>
          </p:cNvCxnSpPr>
          <p:nvPr/>
        </p:nvCxnSpPr>
        <p:spPr>
          <a:xfrm flipV="1">
            <a:off x="2698376" y="2429435"/>
            <a:ext cx="3532095" cy="24025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33C0ADA2-D839-478F-803F-DCCE124D2BAF}"/>
              </a:ext>
            </a:extLst>
          </p:cNvPr>
          <p:cNvCxnSpPr>
            <a:cxnSpLocks/>
          </p:cNvCxnSpPr>
          <p:nvPr/>
        </p:nvCxnSpPr>
        <p:spPr>
          <a:xfrm flipV="1">
            <a:off x="3227294" y="3429000"/>
            <a:ext cx="3003177" cy="24787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0EFB7238-70A4-459E-A1C1-CD9DE607A4CD}"/>
              </a:ext>
            </a:extLst>
          </p:cNvPr>
          <p:cNvCxnSpPr>
            <a:cxnSpLocks/>
          </p:cNvCxnSpPr>
          <p:nvPr/>
        </p:nvCxnSpPr>
        <p:spPr>
          <a:xfrm flipV="1">
            <a:off x="3199309" y="5167872"/>
            <a:ext cx="2896691" cy="8026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02620459-DEEB-4DDB-B577-D9ED4DB1265C}"/>
              </a:ext>
            </a:extLst>
          </p:cNvPr>
          <p:cNvCxnSpPr>
            <a:cxnSpLocks/>
          </p:cNvCxnSpPr>
          <p:nvPr/>
        </p:nvCxnSpPr>
        <p:spPr>
          <a:xfrm flipV="1">
            <a:off x="2420471" y="2985247"/>
            <a:ext cx="3788015" cy="7261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AAFA4783-8861-4417-8F95-2D4FD1C0EFC0}"/>
              </a:ext>
            </a:extLst>
          </p:cNvPr>
          <p:cNvCxnSpPr>
            <a:cxnSpLocks/>
          </p:cNvCxnSpPr>
          <p:nvPr/>
        </p:nvCxnSpPr>
        <p:spPr>
          <a:xfrm>
            <a:off x="2698376" y="3348317"/>
            <a:ext cx="3532095" cy="103906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E69CF6E4-2D8B-419B-B8C0-0103C67729F5}"/>
              </a:ext>
            </a:extLst>
          </p:cNvPr>
          <p:cNvCxnSpPr>
            <a:cxnSpLocks/>
          </p:cNvCxnSpPr>
          <p:nvPr/>
        </p:nvCxnSpPr>
        <p:spPr>
          <a:xfrm flipV="1">
            <a:off x="2796988" y="2609570"/>
            <a:ext cx="3433483" cy="272424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297D5DFF-06C7-4192-9317-81CC7A8D77C4}"/>
              </a:ext>
            </a:extLst>
          </p:cNvPr>
          <p:cNvCxnSpPr>
            <a:cxnSpLocks/>
          </p:cNvCxnSpPr>
          <p:nvPr/>
        </p:nvCxnSpPr>
        <p:spPr>
          <a:xfrm>
            <a:off x="2976281" y="2624761"/>
            <a:ext cx="3232205" cy="159917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orakulmio 33">
            <a:extLst>
              <a:ext uri="{FF2B5EF4-FFF2-40B4-BE49-F238E27FC236}">
                <a16:creationId xmlns:a16="http://schemas.microsoft.com/office/drawing/2014/main" id="{7115A458-27DE-4088-B4DA-D6FADF7A2C85}"/>
              </a:ext>
            </a:extLst>
          </p:cNvPr>
          <p:cNvSpPr/>
          <p:nvPr/>
        </p:nvSpPr>
        <p:spPr>
          <a:xfrm>
            <a:off x="4793936" y="5583300"/>
            <a:ext cx="1111623" cy="66422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>
                <a:solidFill>
                  <a:schemeClr val="tx1"/>
                </a:solidFill>
              </a:rPr>
              <a:t>Generoitavaa paikkatietoa lähtödatasta?</a:t>
            </a:r>
          </a:p>
        </p:txBody>
      </p: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615FE016-8315-4FE0-9C97-76E031EFAA55}"/>
              </a:ext>
            </a:extLst>
          </p:cNvPr>
          <p:cNvCxnSpPr>
            <a:cxnSpLocks/>
          </p:cNvCxnSpPr>
          <p:nvPr/>
        </p:nvCxnSpPr>
        <p:spPr>
          <a:xfrm flipV="1">
            <a:off x="5198948" y="3267637"/>
            <a:ext cx="1031523" cy="214686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70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07E2963-A3B7-6241-7900-3D58F792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D4A0EF-951A-4343-A672-F31B58E6828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C5B8F0-202A-5423-DC67-BAE80C832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483"/>
            <a:ext cx="12192000" cy="58950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3968923-65E3-9894-7ACA-9D423DEB01C5}"/>
              </a:ext>
            </a:extLst>
          </p:cNvPr>
          <p:cNvSpPr txBox="1"/>
          <p:nvPr/>
        </p:nvSpPr>
        <p:spPr>
          <a:xfrm>
            <a:off x="80682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https://verkkotoimija.sijaintitietopalvelu.fi</a:t>
            </a:r>
          </a:p>
        </p:txBody>
      </p:sp>
    </p:spTree>
    <p:extLst>
      <p:ext uri="{BB962C8B-B14F-4D97-AF65-F5344CB8AC3E}">
        <p14:creationId xmlns:p14="http://schemas.microsoft.com/office/powerpoint/2010/main" val="61725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Väyläviraston tietojen toimittaminen Traficomin sijaintitietopalveluun, Minna Huovinen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18" y="140867"/>
            <a:ext cx="5367364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04007"/>
            <a:ext cx="11937534" cy="60292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Siirrytty normaaliin päivitysrytmiin syksyn kiireiden jälkeen.</a:t>
            </a:r>
          </a:p>
          <a:p>
            <a:pPr lvl="1"/>
            <a:r>
              <a:rPr lang="fi-FI" sz="1800" dirty="0"/>
              <a:t>Viite on auki </a:t>
            </a:r>
            <a:r>
              <a:rPr lang="fi-FI" sz="1800" dirty="0" err="1"/>
              <a:t>tieosoitteistamisen</a:t>
            </a:r>
            <a:r>
              <a:rPr lang="fi-FI" sz="1800" dirty="0"/>
              <a:t> osalta 5.11. - 22.11. Mikäli tulee aikatauluhaasteita, niistä voi ilmoitella </a:t>
            </a:r>
            <a:r>
              <a:rPr lang="fi-FI" sz="1800" u="sng" dirty="0">
                <a:solidFill>
                  <a:srgbClr val="00B0F0"/>
                </a:solidFill>
                <a:hlinkClick r:id="rId2"/>
              </a:rPr>
              <a:t>mikko.kaskenpaa@vayla.fi</a:t>
            </a:r>
            <a:r>
              <a:rPr lang="fi-FI" sz="1800" u="sng" dirty="0">
                <a:solidFill>
                  <a:srgbClr val="00B0F0"/>
                </a:solidFill>
              </a:rPr>
              <a:t>. </a:t>
            </a:r>
            <a:r>
              <a:rPr lang="fi-FI" sz="1800" dirty="0"/>
              <a:t>Viiteongelmissa voi laittaa viestiä: </a:t>
            </a:r>
            <a:r>
              <a:rPr lang="fi-FI" sz="1800" dirty="0">
                <a:hlinkClick r:id="rId3" tooltip="mailto:viite.kehitys@vayla.fi"/>
              </a:rPr>
              <a:t>viite.kehitys@vayla.fi</a:t>
            </a:r>
            <a:r>
              <a:rPr lang="fi-FI" sz="1800" dirty="0"/>
              <a:t>.</a:t>
            </a:r>
          </a:p>
          <a:p>
            <a:pPr lvl="1"/>
            <a:r>
              <a:rPr lang="fi-FI" sz="1800" dirty="0"/>
              <a:t>Kohdeluokkapäivityksiä saa alkaa toimittamaan heti kun osoitemuutokset on tehty, operointi vie ne Velhoon sen jälkeen, kun osoitemuutokset on sisään luettu Velhoon joulukuussa. Kohdeluokkapäivitys vuosikellon mukaisesti viikoilla 1-5, ellei jo aiemmin päästä aloittamaan töitä.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https://ohje.velho.vaylapilvi.fi/tievelho/koulutukset-ja-tilaisuudet/tievelhon-tietojen-yllapidon-tukiklinikka/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Tietorakenteet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https://ohje.velho.vaylapilvi.fi/tievelho/tietorakenne/tietorakennemuutokset/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 leveyksiin liittyvän kyselyn takaraja umpeutunut. Vastauksia käsitellään ja ensimmäiset versiot määrittelyistä tulevat kommenttikierroksella pian.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Tienvarsimainosilmoitus (luvat) -kohdeluokalle tulossa viisi uutta ominaisuutta, jotka tulevat suoraan TILU järjestelmästä, kun integraatio toteutettu:</a:t>
            </a: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E62393-AD40-11B7-0648-D72DD7706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940" y="4720950"/>
            <a:ext cx="1441355" cy="19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1" y="-6088"/>
            <a:ext cx="7315900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(jatkuu)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822122"/>
            <a:ext cx="12192001" cy="5899354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fi-FI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Ohjeet ja viestintä</a:t>
            </a: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Velho uutiskirje julkaistu 7.10.2024: </a:t>
            </a:r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/>
              </a:rPr>
              <a:t>https://vayla.creamailer.fi/email/66df0006514f5</a:t>
            </a:r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Tiestötiedot viestintä Q4/2024 ja Q1/2025 julkaistu 1.10.2024: </a:t>
            </a:r>
            <a:r>
              <a:rPr lang="fi-FI" sz="2200" dirty="0">
                <a:effectLst/>
                <a:latin typeface="+mj-lt"/>
                <a:ea typeface="Calibri" panose="020F0502020204030204" pitchFamily="34" charset="0"/>
              </a:rPr>
              <a:t>Ajantasainen tiedote (Tiestötiedot_viestintä_Q42024_Q12025) on saatavilla täältä: </a:t>
            </a:r>
            <a:r>
              <a:rPr lang="fi-FI" sz="2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https://vayla.sharefile.eu/public/share/web-se1f3fab10a6d4a499ee8d91faa84eeba</a:t>
            </a:r>
            <a:endParaRPr lang="fi-FI" sz="2200" dirty="0">
              <a:effectLst/>
              <a:latin typeface="+mj-lt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200" b="1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</a:t>
            </a: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Uutinen seuraavista askelista julkaistu ohjesivuille: </a:t>
            </a:r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https://ohje.velho.vaylapilvi.fi/tievelhon-kayttoliittyman-hakupalvelut-uudistuvat/</a:t>
            </a:r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Tiekohdehaun uuden version tuotantoon oton aikataulu on 12.11.2024. Käykää uutisesta katsomassa kaikki uudet toiminnallisuudet. Tievelho on ”</a:t>
            </a:r>
            <a:r>
              <a:rPr lang="fi-FI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read</a:t>
            </a:r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i-FI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” tilassa 12.11.2024 klo 8:00-16:00, joka vaikuttaa Tievelhon käyttöön. Tievelhosta ei voi hakea tietoja eikä Tievelhoon voi tehdä kohdeluokkapäivityksiä. Tarkempi uutinen käyttökatkosta tulossa lähipäivinä.</a:t>
            </a: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Muut</a:t>
            </a:r>
          </a:p>
          <a:p>
            <a:pPr marL="457200" lvl="1" indent="0">
              <a:buNone/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Viitekehysmuuntimesta on julkaistu uusi versio </a:t>
            </a:r>
            <a:r>
              <a:rPr lang="fi-FI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tuotantoon 30.10.2024</a:t>
            </a: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 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Swagger</a:t>
            </a:r>
            <a:r>
              <a:rPr lang="fi-FI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fi-FI" sz="14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5"/>
              </a:rPr>
              <a:t>https://avoinapi.vaylapilvi.fi/viitekehysmuunnin/swagger-ui.html#/</a:t>
            </a:r>
            <a:endParaRPr lang="fi-FI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Rajapintakuvaus: </a:t>
            </a:r>
            <a:r>
              <a:rPr lang="fi-FI" sz="14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6"/>
              </a:rPr>
              <a:t>https://avoinapi.vaylapilvi.fi/viitekehysmuunnin/rajapintakuvaus</a:t>
            </a:r>
            <a:endParaRPr lang="fi-FI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Tässä versiossa on tehty seuraavat päivitykset: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urakka-alueen koodin (</a:t>
            </a:r>
            <a:r>
              <a:rPr lang="fi-FI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ualue</a:t>
            </a: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 tyyppimuunnos numeerisesta merkkijonoksi (</a:t>
            </a:r>
            <a:r>
              <a:rPr lang="fi-FI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integer</a:t>
            </a: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-&gt; </a:t>
            </a:r>
            <a:r>
              <a:rPr lang="fi-FI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string</a:t>
            </a: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</a:t>
            </a:r>
            <a:endParaRPr lang="fi-FI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m_arvot</a:t>
            </a: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ja koordinaatit pyöristetty kolmeen desimaaliin</a:t>
            </a:r>
            <a:endParaRPr lang="fi-FI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pilkonta hallinnollisen luokan vaihtumiskohdan mukaan</a:t>
            </a:r>
            <a:endParaRPr lang="fi-FI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D01099-DA14-F05F-4C1E-4800ECF7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619" y="180567"/>
            <a:ext cx="3440185" cy="365125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CE05A4-E303-515F-4AEA-F4010501F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10" y="646651"/>
            <a:ext cx="10487025" cy="4010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Muut</a:t>
            </a:r>
          </a:p>
          <a:p>
            <a:r>
              <a:rPr lang="fi-FI" sz="1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i-FI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euraavat Velhon kohdeluokat on julkaistu avoimeen dataan tiedon luokittelupäätöksen mukaisesti: </a:t>
            </a:r>
          </a:p>
          <a:p>
            <a:pPr marL="0" indent="0">
              <a:buNone/>
            </a:pPr>
            <a:endParaRPr lang="fi-FI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Pistemäiset puutteet</a:t>
            </a:r>
          </a:p>
          <a:p>
            <a:pPr lvl="1"/>
            <a:r>
              <a:rPr lang="fi-FI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Välimäiset puutteet</a:t>
            </a:r>
          </a:p>
          <a:p>
            <a:pPr lvl="1"/>
            <a:r>
              <a:rPr lang="fi-FI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Välimäiset varustevauriot</a:t>
            </a:r>
          </a:p>
          <a:p>
            <a:pPr lvl="1"/>
            <a:r>
              <a:rPr lang="fi-FI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Välimäiset varustetoimenpiteet</a:t>
            </a:r>
          </a:p>
          <a:p>
            <a:pPr lvl="1"/>
            <a:r>
              <a:rPr lang="fi-FI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Tiealueen poikkileikkaustoimenpiteet</a:t>
            </a:r>
          </a:p>
          <a:p>
            <a:pPr marL="0" indent="0">
              <a:buNone/>
            </a:pPr>
            <a:endParaRPr lang="fi-FI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Vauriot, puutteet ja toimenpiteet, jotka kohdistuvat ei-avoimiin kohdeluokkiin, löytyvät vain </a:t>
            </a:r>
            <a:r>
              <a:rPr lang="fi-FI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VäyläMapista</a:t>
            </a:r>
            <a:r>
              <a:rPr lang="fi-FI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ym. rajatuista aineistopalveluista. Käytännössä tällä hetkellä Velhossa on rajattavia kohteita vain Välimäisissä varustevaurioissa ja -toimenpiteissä (Putket, johdot ja kaapelit -kohdeluokan kohteita), mutta mahdolliset tulevat kohteet on rajattu jo valmiiksi pois.</a:t>
            </a:r>
          </a:p>
          <a:p>
            <a:endParaRPr lang="fi-FI" sz="18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791AA4-CA92-10C4-DB22-3BF6091C8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FC3222-7C7D-D8A6-4434-FE918B49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408" y="172178"/>
            <a:ext cx="4371363" cy="365125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463654-00B9-CEFE-94AF-A5A175825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141" y="755708"/>
            <a:ext cx="10487025" cy="1677099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Muut</a:t>
            </a:r>
          </a:p>
          <a:p>
            <a:r>
              <a:rPr lang="fi-FI" dirty="0"/>
              <a:t>Suomen Väylät: Suomen Väylistä voi hakea siitä päällimmäiseltä tietolajilta (yhdeltä siis) vapaasti kirjoittaen sisältöä mikä korostetaan kartalla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2B9C07-61F7-0C80-AE0F-68309829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03A9258-6E40-0ED0-F7B6-D77D860B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2" y="2432807"/>
            <a:ext cx="6822112" cy="34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652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Tievelho-vartin teemaosat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Syksyn aiheita: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7E15DB2-D342-32FE-FA24-34BB63652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05" y="1770792"/>
            <a:ext cx="8029620" cy="4975850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9422DF41-4BE1-59F2-85E0-D2027DF12BB5}"/>
              </a:ext>
            </a:extLst>
          </p:cNvPr>
          <p:cNvSpPr/>
          <p:nvPr/>
        </p:nvSpPr>
        <p:spPr>
          <a:xfrm>
            <a:off x="2021747" y="3716323"/>
            <a:ext cx="10410737" cy="906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Sijaintitietopalvelu</a:t>
            </a:r>
          </a:p>
          <a:p>
            <a:r>
              <a:rPr lang="fi-FI" sz="2000" dirty="0"/>
              <a:t>Status </a:t>
            </a:r>
          </a:p>
          <a:p>
            <a:endParaRPr lang="fi-FI" dirty="0"/>
          </a:p>
          <a:p>
            <a:r>
              <a:rPr lang="fi-FI" sz="1600" dirty="0"/>
              <a:t>Minna Huovinen</a:t>
            </a:r>
          </a:p>
        </p:txBody>
      </p:sp>
      <p:pic>
        <p:nvPicPr>
          <p:cNvPr id="3" name="Kuvan paikkamerkki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r="15222"/>
          <a:stretch>
            <a:fillRect/>
          </a:stretch>
        </p:blipFill>
        <p:spPr/>
      </p:pic>
      <p:sp>
        <p:nvSpPr>
          <p:cNvPr id="2" name="Tekstiruutu 1"/>
          <p:cNvSpPr txBox="1"/>
          <p:nvPr/>
        </p:nvSpPr>
        <p:spPr>
          <a:xfrm>
            <a:off x="9583838" y="6475740"/>
            <a:ext cx="2529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Kuvan lähde: Tievalaistusjärjestelmä</a:t>
            </a:r>
          </a:p>
        </p:txBody>
      </p:sp>
    </p:spTree>
    <p:extLst>
      <p:ext uri="{BB962C8B-B14F-4D97-AF65-F5344CB8AC3E}">
        <p14:creationId xmlns:p14="http://schemas.microsoft.com/office/powerpoint/2010/main" val="361369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" b="8555"/>
          <a:stretch>
            <a:fillRect/>
          </a:stretch>
        </p:blipFill>
        <p:spPr/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Tiedot ja toimitus – tausta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992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xml_kameleon>
  <ddecree/>
  <dlevelofprotection/>
  <dsecrecy/>
  <dconfidentiality/>
</xml_kameleon>
</file>

<file path=customXml/item3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customXml/itemProps3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4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28046</TotalTime>
  <Words>963</Words>
  <Application>Microsoft Office PowerPoint</Application>
  <PresentationFormat>Laajakuva</PresentationFormat>
  <Paragraphs>188</Paragraphs>
  <Slides>17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Exo 2</vt:lpstr>
      <vt:lpstr>Felbridge Pro</vt:lpstr>
      <vt:lpstr>Segoe UI</vt:lpstr>
      <vt:lpstr>Symbol</vt:lpstr>
      <vt:lpstr>Tahoma</vt:lpstr>
      <vt:lpstr>vayla</vt:lpstr>
      <vt:lpstr>Tievelhovartti (05.11.2024)</vt:lpstr>
      <vt:lpstr>Agenda</vt:lpstr>
      <vt:lpstr>Ajankohtaiset kuulumiset</vt:lpstr>
      <vt:lpstr>Ajankohtaiset kuulumiset (jatkuu)</vt:lpstr>
      <vt:lpstr>Ajankohtaiset</vt:lpstr>
      <vt:lpstr>Ajankohtaiset</vt:lpstr>
      <vt:lpstr>Seuraavat Tievelho-vartin teemaosat</vt:lpstr>
      <vt:lpstr>PowerPoint-esitys</vt:lpstr>
      <vt:lpstr>Tiedot ja toimitus – tausta</vt:lpstr>
      <vt:lpstr>Mikä Sijaintitietopalvelu on?</vt:lpstr>
      <vt:lpstr>Esimerkkejä toimitettavista tiedoista</vt:lpstr>
      <vt:lpstr>Muuta toimittamiseen liittyvää tietoa</vt:lpstr>
      <vt:lpstr>Toimitettavat tiedot järjestelmissä</vt:lpstr>
      <vt:lpstr>Json-mäppäysesimerkki, kaivot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975</cp:revision>
  <dcterms:created xsi:type="dcterms:W3CDTF">2021-06-10T07:52:25Z</dcterms:created>
  <dcterms:modified xsi:type="dcterms:W3CDTF">2024-11-05T08:49:05Z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