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82" r:id="rId3"/>
    <p:sldId id="383" r:id="rId4"/>
    <p:sldId id="399" r:id="rId5"/>
    <p:sldId id="388" r:id="rId6"/>
    <p:sldId id="257" r:id="rId7"/>
    <p:sldId id="390" r:id="rId8"/>
    <p:sldId id="404" r:id="rId9"/>
    <p:sldId id="396" r:id="rId10"/>
    <p:sldId id="402" r:id="rId11"/>
    <p:sldId id="1819" r:id="rId12"/>
    <p:sldId id="1818" r:id="rId13"/>
    <p:sldId id="401" r:id="rId14"/>
    <p:sldId id="384" r:id="rId15"/>
    <p:sldId id="380" r:id="rId16"/>
    <p:sldId id="377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20" autoAdjust="0"/>
    <p:restoredTop sz="95489" autoAdjust="0"/>
  </p:normalViewPr>
  <p:slideViewPr>
    <p:cSldViewPr snapToGrid="0">
      <p:cViewPr varScale="1">
        <p:scale>
          <a:sx n="108" d="100"/>
          <a:sy n="108" d="100"/>
        </p:scale>
        <p:origin x="1176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770CC-379C-4B05-A08F-8CE9541EB626}" type="datetimeFigureOut">
              <a:rPr lang="fi-FI" smtClean="0"/>
              <a:pPr/>
              <a:t>9.10.2024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DECEF-0160-426E-BDA8-1A7E311EF22D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DECEF-0160-426E-BDA8-1A7E311EF22D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0611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C2E0E-F457-AA1A-DD44-40CB04038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666287-9E05-725E-3F3F-CE4DFF56ED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FAB6-C40A-C8B7-22B5-A085004B3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B15E-D18E-4705-B14E-96E2109635A9}" type="datetimeFigureOut">
              <a:rPr lang="fi-FI" smtClean="0"/>
              <a:pPr/>
              <a:t>9.10.2024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5C3E9-8B49-8264-AA2C-38B54DBF5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0919E-3E55-2E6D-5F34-F4A0C2BF3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6F97-E29B-4749-840F-98C64931DA6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9169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DD750-C68C-8C5A-91F5-58828108B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84EDAF-BC18-4698-70F8-6339C59F5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B7765-A290-2A0F-0D8F-91D2B7100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B15E-D18E-4705-B14E-96E2109635A9}" type="datetimeFigureOut">
              <a:rPr lang="fi-FI" smtClean="0"/>
              <a:pPr/>
              <a:t>9.10.2024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080CB-E02B-3B1C-29D4-93A10A20D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9D33A-42CF-EC8E-F5EE-2F2FF6F5E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6F97-E29B-4749-840F-98C64931DA6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680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97B990-F990-0A60-FE21-345CC43372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D35F0C-A834-103C-988A-D7D9A8D0B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7AF76-8256-12D3-D52E-4C51AF8F2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B15E-D18E-4705-B14E-96E2109635A9}" type="datetimeFigureOut">
              <a:rPr lang="fi-FI" smtClean="0"/>
              <a:pPr/>
              <a:t>9.10.2024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308B6-900B-4D27-4053-06F3FE1BD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DEA2E-8911-F400-06F2-3495CDA41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6F97-E29B-4749-840F-98C64931DA6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6743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ripalkki_teksti_sininen" userDrawn="1">
  <p:cSld name="varipalkki_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8029575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1813968"/>
            <a:ext cx="8029576" cy="41601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6460D66B-6E51-6FDF-D981-ABB668FF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636194" y="0"/>
            <a:ext cx="2548020" cy="6858000"/>
            <a:chOff x="9636194" y="0"/>
            <a:chExt cx="2548020" cy="6858000"/>
          </a:xfrm>
        </p:grpSpPr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F3ED7395-83A3-3DD8-B91B-C6FD2DD512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7226" y="292735"/>
              <a:ext cx="1833562" cy="1571625"/>
            </a:xfrm>
            <a:prstGeom prst="rect">
              <a:avLst/>
            </a:prstGeom>
          </p:spPr>
        </p:pic>
        <p:grpSp>
          <p:nvGrpSpPr>
            <p:cNvPr id="15" name="Ryhmä 14">
              <a:extLst>
                <a:ext uri="{FF2B5EF4-FFF2-40B4-BE49-F238E27FC236}">
                  <a16:creationId xmlns:a16="http://schemas.microsoft.com/office/drawing/2014/main" id="{AB624DEC-2732-7717-5E45-E5C24426D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9636194" y="0"/>
              <a:ext cx="2548020" cy="6858000"/>
              <a:chOff x="9636194" y="0"/>
              <a:chExt cx="2548020" cy="6858000"/>
            </a:xfrm>
          </p:grpSpPr>
          <p:sp>
            <p:nvSpPr>
              <p:cNvPr id="9" name="Suorakulmio 8">
                <a:extLst>
                  <a:ext uri="{FF2B5EF4-FFF2-40B4-BE49-F238E27FC236}">
                    <a16:creationId xmlns:a16="http://schemas.microsoft.com/office/drawing/2014/main" id="{9B5879DD-5458-8E90-5B78-B61A4B3E2A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 userDrawn="1"/>
            </p:nvSpPr>
            <p:spPr>
              <a:xfrm>
                <a:off x="9636194" y="0"/>
                <a:ext cx="2548020" cy="6858000"/>
              </a:xfrm>
              <a:custGeom>
                <a:avLst/>
                <a:gdLst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0 w 2246811"/>
                  <a:gd name="connsiteY3" fmla="*/ 6858000 h 6858000"/>
                  <a:gd name="connsiteX4" fmla="*/ 0 w 2246811"/>
                  <a:gd name="connsiteY4" fmla="*/ 0 h 6858000"/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627017 w 2246811"/>
                  <a:gd name="connsiteY3" fmla="*/ 6858000 h 6858000"/>
                  <a:gd name="connsiteX4" fmla="*/ 0 w 2246811"/>
                  <a:gd name="connsiteY4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6811" h="6858000">
                    <a:moveTo>
                      <a:pt x="0" y="0"/>
                    </a:moveTo>
                    <a:lnTo>
                      <a:pt x="2246811" y="0"/>
                    </a:lnTo>
                    <a:lnTo>
                      <a:pt x="2246811" y="6858000"/>
                    </a:lnTo>
                    <a:lnTo>
                      <a:pt x="627017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27000">
                    <a:schemeClr val="tx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gradFill flip="none" rotWithShape="1">
                  <a:gsLst>
                    <a:gs pos="27000">
                      <a:schemeClr val="tx2"/>
                    </a:gs>
                    <a:gs pos="100000">
                      <a:schemeClr val="accent1"/>
                    </a:gs>
                  </a:gsLst>
                  <a:lin ang="0" scaled="0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3">
                <a:extLst>
                  <a:ext uri="{FF2B5EF4-FFF2-40B4-BE49-F238E27FC236}">
                    <a16:creationId xmlns:a16="http://schemas.microsoft.com/office/drawing/2014/main" id="{66BB957A-A95B-0424-ED14-DE7325DA53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77462" y="292735"/>
                <a:ext cx="1833562" cy="1571625"/>
              </a:xfrm>
              <a:prstGeom prst="rect">
                <a:avLst/>
              </a:prstGeom>
            </p:spPr>
          </p:pic>
        </p:grpSp>
      </p:grp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19921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D1188-B037-7DB8-DBBC-18F7851F9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7A754-2CB0-62B4-64CC-4A11D988E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0CC37-6020-1E21-B9F4-066E52D45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B15E-D18E-4705-B14E-96E2109635A9}" type="datetimeFigureOut">
              <a:rPr lang="fi-FI" smtClean="0"/>
              <a:pPr/>
              <a:t>9.10.2024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2BC25-7C14-E8A6-3A9D-BF16D278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47D87-E5CD-AD05-8BA3-7FC1C4B93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6F97-E29B-4749-840F-98C64931DA6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4377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6F604-E96C-A65F-5EDE-5D404ADE8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6A88C-805B-E944-53A5-1E8E7E8D5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2E700-30B8-B7B6-04DE-781B40189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B15E-D18E-4705-B14E-96E2109635A9}" type="datetimeFigureOut">
              <a:rPr lang="fi-FI" smtClean="0"/>
              <a:pPr/>
              <a:t>9.10.2024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2B7BD-19DF-54F6-247B-7116344FA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A16EC-C4E9-C676-1C8A-6E8E02B01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6F97-E29B-4749-840F-98C64931DA6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4563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6EED9-A034-9027-4959-F4E01E287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EE6A4-3065-103E-7086-E7BC8A8DD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85BC4-34B0-0EEF-84CB-7559BA2FF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E9858-70CC-4372-8581-C7FCC792D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B15E-D18E-4705-B14E-96E2109635A9}" type="datetimeFigureOut">
              <a:rPr lang="fi-FI" smtClean="0"/>
              <a:pPr/>
              <a:t>9.10.2024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AB695A-AB51-3E8F-0936-CD6CA9725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654067-110C-C417-930F-868629B48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6F97-E29B-4749-840F-98C64931DA6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16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9E735-A639-A6D9-3F26-A5AAA235C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FDC02-3DE5-F4F5-60DA-01770CC9E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58F28-C973-CFF7-18B5-CA5C67581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1E05BC-45D8-AD5A-65CD-F58589252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BC8468-6117-752D-ED75-CEB8671FDF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062A10-2A36-F97F-7692-744020468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B15E-D18E-4705-B14E-96E2109635A9}" type="datetimeFigureOut">
              <a:rPr lang="fi-FI" smtClean="0"/>
              <a:pPr/>
              <a:t>9.10.2024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CE8BDB-6F0F-13F0-2EDE-77B18FB45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EFE7F7-4281-41DD-12EE-D2C966F6A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6F97-E29B-4749-840F-98C64931DA6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643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C31EE-20AA-C99B-6E2A-A255E6357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B90BA2-051F-9863-C7E1-D9C748C2E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B15E-D18E-4705-B14E-96E2109635A9}" type="datetimeFigureOut">
              <a:rPr lang="fi-FI" smtClean="0"/>
              <a:pPr/>
              <a:t>9.10.2024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B7ABDC-5744-FCFB-EDC6-9A587E519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855C7D-9B97-6DC2-BFC1-868712E2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6F97-E29B-4749-840F-98C64931DA6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2683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D4D8FF-E643-C0F8-973E-24CEEA464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B15E-D18E-4705-B14E-96E2109635A9}" type="datetimeFigureOut">
              <a:rPr lang="fi-FI" smtClean="0"/>
              <a:pPr/>
              <a:t>9.10.2024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2A7EB8-9220-CF5F-A466-58709439F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6280B-C118-AA3B-E1E0-4A7948B63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6F97-E29B-4749-840F-98C64931DA6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9171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3386B-17D5-216C-354A-C2E7C4327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67C2F-6D6D-F527-2D0C-EC42713E7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626EBE-2CC5-55F5-E8EB-BECB434AA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F4049E-14BA-D7BF-16FB-60D4E2DB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B15E-D18E-4705-B14E-96E2109635A9}" type="datetimeFigureOut">
              <a:rPr lang="fi-FI" smtClean="0"/>
              <a:pPr/>
              <a:t>9.10.2024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87835-82B9-6A4E-1F5A-ADBF6CEB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3A4FEB-757D-8E36-46B2-9553C689B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6F97-E29B-4749-840F-98C64931DA6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27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18B6D-A7A1-4235-B814-89E19C7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D0580C-F395-FDDF-01C4-724E785C11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600821-08E9-406C-B78C-382DE9C75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1FE071-80EA-B129-D78C-21B4A40EA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B15E-D18E-4705-B14E-96E2109635A9}" type="datetimeFigureOut">
              <a:rPr lang="fi-FI" smtClean="0"/>
              <a:pPr/>
              <a:t>9.10.2024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232F4-BDD9-4093-40F1-07F383305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AC3BE8-3E0D-46D3-1B50-4677E1D9F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6F97-E29B-4749-840F-98C64931DA6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7820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EF793-7478-D790-5C97-3B8B0FA06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473CE-A10D-4367-C5E4-383C519DC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32BC7-C295-4954-A247-BFE6F9707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6B15E-D18E-4705-B14E-96E2109635A9}" type="datetimeFigureOut">
              <a:rPr lang="fi-FI" smtClean="0"/>
              <a:pPr/>
              <a:t>9.10.2024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1A517-9D3F-E737-0F3A-2A1A022026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3BD6B-6E88-D425-3EE4-81B734761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36F97-E29B-4749-840F-98C64931DA6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231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paikkatieto@vayla.fi" TargetMode="Externa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hje.velho.vaylapilvi.fi/tievelho/tietorakenne/tietorakennemuutokset/" TargetMode="External"/><Relationship Id="rId2" Type="http://schemas.openxmlformats.org/officeDocument/2006/relationships/hyperlink" Target="mailto:tiestotuki@vayla.fi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tiestotuki@vayla.fi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6" descr="Työpöytä, jolla on stetoskooppi ja tietokoneen näppäimistö">
            <a:extLst>
              <a:ext uri="{FF2B5EF4-FFF2-40B4-BE49-F238E27FC236}">
                <a16:creationId xmlns:a16="http://schemas.microsoft.com/office/drawing/2014/main" id="{805AC579-A00B-0D9C-DC0F-907D36ED84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69DAAC-31CC-BE56-4323-6777676DE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i-FI" dirty="0" err="1">
                <a:solidFill>
                  <a:schemeClr val="bg1"/>
                </a:solidFill>
                <a:latin typeface="+mn-lt"/>
              </a:rPr>
              <a:t>TieVelhon</a:t>
            </a:r>
            <a:r>
              <a:rPr lang="fi-FI" dirty="0">
                <a:solidFill>
                  <a:schemeClr val="bg1"/>
                </a:solidFill>
                <a:latin typeface="+mn-lt"/>
              </a:rPr>
              <a:t> tukiklinikka 11.10.2024</a:t>
            </a:r>
          </a:p>
        </p:txBody>
      </p:sp>
    </p:spTree>
    <p:extLst>
      <p:ext uri="{BB962C8B-B14F-4D97-AF65-F5344CB8AC3E}">
        <p14:creationId xmlns:p14="http://schemas.microsoft.com/office/powerpoint/2010/main" val="22279468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3022D2-F3D5-8BE3-28DF-27FCFA7DF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494"/>
            <a:ext cx="10515600" cy="1325563"/>
          </a:xfrm>
        </p:spPr>
        <p:txBody>
          <a:bodyPr/>
          <a:lstStyle/>
          <a:p>
            <a:r>
              <a:rPr lang="fi-FI" dirty="0"/>
              <a:t>Miksi Paljussa vanhaa viherhoitodataa?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4AEC97-3D66-211E-285E-954C46CBA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32" y="2942919"/>
            <a:ext cx="10172503" cy="2378241"/>
          </a:xfrm>
        </p:spPr>
        <p:txBody>
          <a:bodyPr>
            <a:normAutofit lnSpcReduction="10000"/>
          </a:bodyPr>
          <a:lstStyle/>
          <a:p>
            <a:endParaRPr lang="fi-FI" dirty="0"/>
          </a:p>
          <a:p>
            <a:endParaRPr lang="fi-FI" dirty="0"/>
          </a:p>
          <a:p>
            <a:r>
              <a:rPr lang="fi-FI" dirty="0"/>
              <a:t>Viherhoitodatat poistettu Paljusta, kiitos huomiosta!</a:t>
            </a:r>
          </a:p>
          <a:p>
            <a:r>
              <a:rPr lang="fi-FI" dirty="0"/>
              <a:t>Viherhoitoalueet on saatavissa Avalta.</a:t>
            </a:r>
          </a:p>
          <a:p>
            <a:pPr lvl="1"/>
            <a:r>
              <a:rPr lang="fi-FI" dirty="0"/>
              <a:t>Siksi eivät enää Paljussa.</a:t>
            </a:r>
          </a:p>
        </p:txBody>
      </p:sp>
      <p:pic>
        <p:nvPicPr>
          <p:cNvPr id="5" name="Kuva 4" descr="Kuva, joka sisältää kohteen teksti, kuvakaappaus, Fontti, viiva&#10;&#10;Kuvaus luotu automaattisesti">
            <a:extLst>
              <a:ext uri="{FF2B5EF4-FFF2-40B4-BE49-F238E27FC236}">
                <a16:creationId xmlns:a16="http://schemas.microsoft.com/office/drawing/2014/main" id="{91618619-49E1-AAE9-225A-8CFAAFAB1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585" y="1697389"/>
            <a:ext cx="6324583" cy="1731040"/>
          </a:xfrm>
          <a:prstGeom prst="rect">
            <a:avLst/>
          </a:prstGeom>
        </p:spPr>
      </p:pic>
      <p:pic>
        <p:nvPicPr>
          <p:cNvPr id="7" name="Kuva 6" descr="Kuva, joka sisältää kohteen teksti, kuvakaappaus, viiva, Fontti&#10;&#10;Kuvaus luotu automaattisesti">
            <a:extLst>
              <a:ext uri="{FF2B5EF4-FFF2-40B4-BE49-F238E27FC236}">
                <a16:creationId xmlns:a16="http://schemas.microsoft.com/office/drawing/2014/main" id="{6DACCE04-C662-D184-53CF-E9DF977652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5" y="1640914"/>
            <a:ext cx="5854700" cy="183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42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E52EA-0209-86A5-C023-7606679D8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Suomen Väylien vinkkejä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0BD3C3-8A8A-3A75-42C2-CC46978946C6}"/>
              </a:ext>
            </a:extLst>
          </p:cNvPr>
          <p:cNvSpPr txBox="1"/>
          <p:nvPr/>
        </p:nvSpPr>
        <p:spPr>
          <a:xfrm>
            <a:off x="901337" y="1690688"/>
            <a:ext cx="3912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1) Uusi taso: taajama-alueet (</a:t>
            </a:r>
            <a:r>
              <a:rPr lang="fi-FI" dirty="0" err="1"/>
              <a:t>Digiroad</a:t>
            </a:r>
            <a:r>
              <a:rPr lang="fi-FI" dirty="0"/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3CFE4B-5859-3E35-13CE-5140DBE10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337" y="2523161"/>
            <a:ext cx="4774740" cy="31536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49A409-4944-B2CA-825C-4FECD839EAC0}"/>
              </a:ext>
            </a:extLst>
          </p:cNvPr>
          <p:cNvSpPr txBox="1"/>
          <p:nvPr/>
        </p:nvSpPr>
        <p:spPr>
          <a:xfrm>
            <a:off x="6834051" y="1690688"/>
            <a:ext cx="3912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2) </a:t>
            </a:r>
            <a:r>
              <a:rPr lang="fi-FI" dirty="0" err="1"/>
              <a:t>Filtteröinti</a:t>
            </a:r>
            <a:r>
              <a:rPr lang="fi-FI" dirty="0"/>
              <a:t>-toiminnallisuus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AE03AA-3834-BBB4-8115-4F62B41CC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722" y="2412717"/>
            <a:ext cx="2829320" cy="8383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A2E829-5A69-269C-BF97-BCAAAAE3C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7465" y="3385583"/>
            <a:ext cx="4846237" cy="228837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3AEC06-A298-863F-C902-F4B512E4B85E}"/>
              </a:ext>
            </a:extLst>
          </p:cNvPr>
          <p:cNvCxnSpPr>
            <a:stCxn id="4" idx="2"/>
          </p:cNvCxnSpPr>
          <p:nvPr/>
        </p:nvCxnSpPr>
        <p:spPr>
          <a:xfrm>
            <a:off x="6096000" y="1690688"/>
            <a:ext cx="0" cy="4272506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Tekstiruutu 2">
            <a:extLst>
              <a:ext uri="{FF2B5EF4-FFF2-40B4-BE49-F238E27FC236}">
                <a16:creationId xmlns:a16="http://schemas.microsoft.com/office/drawing/2014/main" id="{0DC3827D-0AA0-170A-D40E-6189D026021F}"/>
              </a:ext>
            </a:extLst>
          </p:cNvPr>
          <p:cNvSpPr txBox="1"/>
          <p:nvPr/>
        </p:nvSpPr>
        <p:spPr>
          <a:xfrm>
            <a:off x="838200" y="6309717"/>
            <a:ext cx="96833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1" i="0" u="none" strike="noStrike" dirty="0">
                <a:solidFill>
                  <a:srgbClr val="2F343D"/>
                </a:solidFill>
                <a:effectLst/>
                <a:latin typeface="Inter"/>
              </a:rPr>
              <a:t> Palautetta voi antaa ja kysymyksi</a:t>
            </a:r>
            <a:r>
              <a:rPr lang="fi-FI" b="1" dirty="0">
                <a:solidFill>
                  <a:srgbClr val="2F343D"/>
                </a:solidFill>
                <a:latin typeface="Inter"/>
              </a:rPr>
              <a:t>ä</a:t>
            </a:r>
            <a:r>
              <a:rPr lang="fi-FI" b="1" i="0" u="none" strike="noStrike" dirty="0">
                <a:solidFill>
                  <a:srgbClr val="2F343D"/>
                </a:solidFill>
                <a:effectLst/>
                <a:latin typeface="Inter"/>
              </a:rPr>
              <a:t> esittää osoitteeseen </a:t>
            </a:r>
            <a:r>
              <a:rPr lang="fi-FI" b="1" i="0" dirty="0">
                <a:effectLst/>
                <a:latin typeface="Inter"/>
                <a:hlinkClick r:id="rId5" tooltip="mailto:paikkatieto@vayla.fi"/>
              </a:rPr>
              <a:t>paikkatieto@vayla.fi</a:t>
            </a:r>
            <a:r>
              <a:rPr lang="fi-FI" b="1" i="0" u="none" strike="noStrike" dirty="0">
                <a:solidFill>
                  <a:srgbClr val="2F343D"/>
                </a:solidFill>
                <a:effectLst/>
                <a:latin typeface="Inter"/>
              </a:rPr>
              <a:t> 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2262964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A2427F5-D9BC-44B7-7547-332611E40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029575" cy="1325563"/>
          </a:xfrm>
        </p:spPr>
        <p:txBody>
          <a:bodyPr/>
          <a:lstStyle/>
          <a:p>
            <a:r>
              <a:rPr lang="fi-FI" dirty="0"/>
              <a:t>Tietorakennemuutosten kuukausiviesti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18D0FB8-85F5-44BF-B13E-3D15FD1269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1813968"/>
            <a:ext cx="8029576" cy="4160112"/>
          </a:xfrm>
        </p:spPr>
        <p:txBody>
          <a:bodyPr>
            <a:normAutofit/>
          </a:bodyPr>
          <a:lstStyle/>
          <a:p>
            <a:r>
              <a:rPr lang="fi-FI" sz="2000" dirty="0">
                <a:sym typeface="Wingdings" panose="05000000000000000000" pitchFamily="2" charset="2"/>
              </a:rPr>
              <a:t>Palautteen pohjalta otamme käyttöön tietorakennemuutoksista kertovan kuukausiviestin.</a:t>
            </a:r>
          </a:p>
          <a:p>
            <a:r>
              <a:rPr lang="fi-FI" sz="2000" dirty="0">
                <a:sym typeface="Wingdings" panose="05000000000000000000" pitchFamily="2" charset="2"/>
              </a:rPr>
              <a:t>Joka kuun viimeinen perjantai lähtevä viesti on kooste kuluneen kuukauden aikana tehdyistä Tievelhon tietorakennemuutoksista.</a:t>
            </a:r>
          </a:p>
          <a:p>
            <a:r>
              <a:rPr lang="fi-FI" sz="2000" dirty="0">
                <a:sym typeface="Wingdings" panose="05000000000000000000" pitchFamily="2" charset="2"/>
              </a:rPr>
              <a:t>Ensimmäinen viesti lähtee 25.10.</a:t>
            </a:r>
          </a:p>
          <a:p>
            <a:r>
              <a:rPr lang="en-US" sz="2000" dirty="0" err="1"/>
              <a:t>Haluatko</a:t>
            </a:r>
            <a:r>
              <a:rPr lang="en-US" sz="2000" dirty="0"/>
              <a:t> </a:t>
            </a:r>
            <a:r>
              <a:rPr lang="en-US" sz="2000" dirty="0" err="1"/>
              <a:t>tilata</a:t>
            </a:r>
            <a:r>
              <a:rPr lang="en-US" sz="2000" dirty="0"/>
              <a:t> </a:t>
            </a:r>
            <a:r>
              <a:rPr lang="en-US" sz="2000" dirty="0" err="1"/>
              <a:t>viestin</a:t>
            </a:r>
            <a:r>
              <a:rPr lang="en-US" sz="2000" dirty="0"/>
              <a:t>? </a:t>
            </a:r>
            <a:r>
              <a:rPr lang="en-US" sz="2000" dirty="0" err="1"/>
              <a:t>Lähetä</a:t>
            </a:r>
            <a:r>
              <a:rPr lang="en-US" sz="2000" dirty="0"/>
              <a:t> </a:t>
            </a:r>
            <a:r>
              <a:rPr lang="en-US" sz="2000" dirty="0" err="1"/>
              <a:t>pyyntö</a:t>
            </a:r>
            <a:r>
              <a:rPr lang="en-US" sz="2000" dirty="0"/>
              <a:t>: </a:t>
            </a:r>
            <a:r>
              <a:rPr lang="en-US" sz="2000" dirty="0">
                <a:hlinkClick r:id="rId2"/>
              </a:rPr>
              <a:t>tiestotuki@vayla.fi</a:t>
            </a:r>
            <a:r>
              <a:rPr lang="en-US" sz="2000" dirty="0"/>
              <a:t>. </a:t>
            </a:r>
          </a:p>
          <a:p>
            <a:r>
              <a:rPr lang="fi-FI" sz="2000" dirty="0"/>
              <a:t>Ajankohtaisen tilanteen löydät aina Velhon ohjesivulta: </a:t>
            </a:r>
            <a:r>
              <a:rPr lang="fi-FI" sz="2000" dirty="0">
                <a:hlinkClick r:id="rId3"/>
              </a:rPr>
              <a:t>https://ohje.velho.vaylapilvi.fi/tievelho/tietorakenne/tietorakennemuutokset/</a:t>
            </a:r>
            <a:r>
              <a:rPr lang="fi-FI" sz="2000" dirty="0"/>
              <a:t> 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32BE003-AC43-A7A8-DFF2-636BA177F02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57249" y="6356350"/>
            <a:ext cx="56197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BD4A0EF-951A-4343-A672-F31B58E6828E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98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3565B0-34D8-8E0B-1EF9-F5E1C9FAA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322" y="94701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i-FI" b="1" i="0" u="none" strike="noStrike" dirty="0">
                <a:solidFill>
                  <a:srgbClr val="000000"/>
                </a:solidFill>
                <a:effectLst/>
                <a:latin typeface="-apple-system"/>
              </a:rPr>
              <a:t>Velhon operoinnin </a:t>
            </a:r>
            <a:r>
              <a:rPr lang="fi-FI" b="1" i="0" u="none" strike="noStrike" dirty="0" err="1">
                <a:solidFill>
                  <a:srgbClr val="000000"/>
                </a:solidFill>
                <a:effectLst/>
                <a:latin typeface="-apple-system"/>
              </a:rPr>
              <a:t>Jiran</a:t>
            </a:r>
            <a:r>
              <a:rPr lang="fi-FI" b="1" i="0" u="none" strike="noStrike" dirty="0">
                <a:solidFill>
                  <a:srgbClr val="000000"/>
                </a:solidFill>
                <a:effectLst/>
                <a:latin typeface="-apple-system"/>
              </a:rPr>
              <a:t> avaaminen </a:t>
            </a:r>
            <a:r>
              <a:rPr lang="fi-FI" b="1" dirty="0" err="1">
                <a:solidFill>
                  <a:srgbClr val="000000"/>
                </a:solidFill>
                <a:latin typeface="-apple-system"/>
              </a:rPr>
              <a:t>E</a:t>
            </a:r>
            <a:r>
              <a:rPr lang="fi-FI" b="1" i="0" u="none" strike="noStrike" dirty="0" err="1">
                <a:solidFill>
                  <a:srgbClr val="000000"/>
                </a:solidFill>
                <a:effectLst/>
                <a:latin typeface="-apple-system"/>
              </a:rPr>
              <a:t>lyläisille</a:t>
            </a:r>
            <a:r>
              <a:rPr lang="fi-FI" b="1" i="0" u="none" strike="noStrike" dirty="0">
                <a:solidFill>
                  <a:srgbClr val="000000"/>
                </a:solidFill>
                <a:effectLst/>
                <a:latin typeface="-apple-system"/>
              </a:rPr>
              <a:t> ja </a:t>
            </a:r>
            <a:r>
              <a:rPr lang="fi-FI" b="1" dirty="0" err="1">
                <a:solidFill>
                  <a:srgbClr val="000000"/>
                </a:solidFill>
                <a:latin typeface="-apple-system"/>
              </a:rPr>
              <a:t>V</a:t>
            </a:r>
            <a:r>
              <a:rPr lang="fi-FI" b="1" i="0" u="none" strike="noStrike" dirty="0" err="1">
                <a:solidFill>
                  <a:srgbClr val="000000"/>
                </a:solidFill>
                <a:effectLst/>
                <a:latin typeface="-apple-system"/>
              </a:rPr>
              <a:t>äyläläisille</a:t>
            </a:r>
            <a:r>
              <a:rPr lang="fi-FI" b="0" i="0" u="none" strike="noStrike" dirty="0">
                <a:solidFill>
                  <a:srgbClr val="000000"/>
                </a:solidFill>
                <a:effectLst/>
                <a:latin typeface="-apple-system"/>
              </a:rPr>
              <a:t> </a:t>
            </a:r>
            <a:br>
              <a:rPr lang="fi-FI" b="0" i="0" u="none" strike="noStrike" dirty="0">
                <a:solidFill>
                  <a:srgbClr val="172B4D"/>
                </a:solidFill>
                <a:effectLst/>
                <a:latin typeface="-apple-system"/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1F848E2-C42C-CCC4-DFF8-EE08BE33C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2579"/>
            <a:ext cx="10515600" cy="4351338"/>
          </a:xfrm>
        </p:spPr>
        <p:txBody>
          <a:bodyPr/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endParaRPr lang="fi-FI" b="0" i="0" u="none" strike="noStrike" dirty="0">
              <a:solidFill>
                <a:srgbClr val="FF0000"/>
              </a:solidFill>
              <a:effectLst/>
              <a:latin typeface="-apple-system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effectLst/>
                <a:latin typeface="-apple-system"/>
              </a:rPr>
              <a:t>Kaisa Pusenius esittelee.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fi-FI" b="0" i="0" u="none" strike="noStrike" dirty="0">
              <a:effectLst/>
              <a:latin typeface="-apple-system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effectLst/>
                <a:latin typeface="-apple-system"/>
              </a:rPr>
              <a:t>Muille ku</a:t>
            </a:r>
            <a:r>
              <a:rPr lang="fi-FI" dirty="0">
                <a:latin typeface="-apple-system"/>
              </a:rPr>
              <a:t>in </a:t>
            </a:r>
            <a:r>
              <a:rPr lang="fi-FI" dirty="0" err="1">
                <a:latin typeface="-apple-system"/>
              </a:rPr>
              <a:t>Elyläisille</a:t>
            </a:r>
            <a:r>
              <a:rPr lang="fi-FI" dirty="0">
                <a:latin typeface="-apple-system"/>
              </a:rPr>
              <a:t> ja </a:t>
            </a:r>
            <a:r>
              <a:rPr lang="fi-FI" dirty="0" err="1">
                <a:latin typeface="-apple-system"/>
              </a:rPr>
              <a:t>Väyläläisille</a:t>
            </a:r>
            <a:r>
              <a:rPr lang="fi-FI" dirty="0">
                <a:latin typeface="-apple-system"/>
              </a:rPr>
              <a:t> toivotamme tässä vaiheessa hyvää viikonloppua! </a:t>
            </a:r>
            <a:endParaRPr lang="fi-FI" b="0" i="0" u="none" strike="noStrike" dirty="0">
              <a:effectLst/>
              <a:latin typeface="-apple-system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7372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DC3BF-B3F6-5A3D-D738-613B447D6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987"/>
            <a:ext cx="10515600" cy="1325563"/>
          </a:xfrm>
        </p:spPr>
        <p:txBody>
          <a:bodyPr/>
          <a:lstStyle/>
          <a:p>
            <a:r>
              <a:rPr lang="fi-FI" dirty="0">
                <a:latin typeface="+mn-lt"/>
              </a:rPr>
              <a:t>Velhon haun ongelmista raportoiminen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C08F9-BBB8-95B9-1D57-37C1FAD95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7550"/>
            <a:ext cx="10515600" cy="4629413"/>
          </a:xfrm>
        </p:spPr>
        <p:txBody>
          <a:bodyPr/>
          <a:lstStyle/>
          <a:p>
            <a:r>
              <a:rPr lang="fi-FI" dirty="0"/>
              <a:t>Ilmoita viestissä </a:t>
            </a:r>
          </a:p>
          <a:p>
            <a:pPr marL="914400" lvl="1" indent="-457200">
              <a:buAutoNum type="arabicPeriod"/>
            </a:pPr>
            <a:r>
              <a:rPr lang="fi-FI" dirty="0"/>
              <a:t>onko haku tehty Velhon tuotannossa / testipuolella (liitä viestiin sivun osoite selaimen osoiteriviltä)</a:t>
            </a:r>
          </a:p>
          <a:p>
            <a:pPr marL="914400" lvl="1" indent="-457200">
              <a:buAutoNum type="arabicPeriod"/>
            </a:pPr>
            <a:endParaRPr lang="fi-FI" dirty="0"/>
          </a:p>
          <a:p>
            <a:pPr marL="914400" lvl="1" indent="-457200">
              <a:buAutoNum type="arabicPeriod"/>
            </a:pPr>
            <a:endParaRPr lang="fi-FI" dirty="0"/>
          </a:p>
          <a:p>
            <a:pPr marL="914400" lvl="1" indent="-457200">
              <a:buAutoNum type="arabicPeriod"/>
            </a:pPr>
            <a:r>
              <a:rPr lang="fi-FI" dirty="0"/>
              <a:t>onko kyseessä tieosuushaku vai tiekohdehaku</a:t>
            </a:r>
          </a:p>
          <a:p>
            <a:pPr marL="914400" lvl="1" indent="-457200">
              <a:buAutoNum type="arabicPeriod"/>
            </a:pPr>
            <a:endParaRPr lang="fi-FI" dirty="0"/>
          </a:p>
          <a:p>
            <a:pPr marL="914400" lvl="1" indent="-457200">
              <a:buAutoNum type="arabicPeriod"/>
            </a:pPr>
            <a:endParaRPr lang="fi-FI" dirty="0"/>
          </a:p>
          <a:p>
            <a:pPr marL="914400" lvl="1" indent="-457200">
              <a:buAutoNum type="arabicPeriod"/>
            </a:pPr>
            <a:r>
              <a:rPr lang="fi-FI" dirty="0"/>
              <a:t>mitä hakuehtoja on annettu </a:t>
            </a:r>
          </a:p>
          <a:p>
            <a:pPr marL="457200" lvl="1" indent="0">
              <a:buNone/>
            </a:pPr>
            <a:r>
              <a:rPr lang="fi-FI" dirty="0"/>
              <a:t>(mielellään kuvakaappaus!)</a:t>
            </a:r>
          </a:p>
          <a:p>
            <a:pPr marL="914400" lvl="1" indent="-457200">
              <a:buAutoNum type="arabicPeriod"/>
            </a:pPr>
            <a:endParaRPr lang="fi-FI" dirty="0"/>
          </a:p>
        </p:txBody>
      </p:sp>
      <p:pic>
        <p:nvPicPr>
          <p:cNvPr id="5" name="Picture 4" descr="A close-up of a website&#10;&#10;Description automatically generated">
            <a:extLst>
              <a:ext uri="{FF2B5EF4-FFF2-40B4-BE49-F238E27FC236}">
                <a16:creationId xmlns:a16="http://schemas.microsoft.com/office/drawing/2014/main" id="{EE11953B-B24E-EC28-7F30-52D215C01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641" y="2475919"/>
            <a:ext cx="6055026" cy="7478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B8363FB0-FC7C-A188-B703-7052B7A0B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739" y="3464362"/>
            <a:ext cx="1381379" cy="9890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9A3220BC-CBB6-9ED0-3831-604BF5FAF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01" y="4693951"/>
            <a:ext cx="3470654" cy="19653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81136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+mn-lt"/>
              </a:rPr>
              <a:t>Toiveita tukiklinikoiden sisällöstä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fi-FI" dirty="0"/>
              <a:t>Mistä aiheesta haluttaisiin lisäinfoa tai demoja tulevilla Tukiklinikoilla</a:t>
            </a:r>
          </a:p>
          <a:p>
            <a:r>
              <a:rPr lang="fi-FI" dirty="0"/>
              <a:t>Tähän mennessä ehdotetut sisällöt:</a:t>
            </a:r>
          </a:p>
          <a:p>
            <a:pPr lvl="1"/>
            <a:endParaRPr lang="fi-FI" dirty="0"/>
          </a:p>
          <a:p>
            <a:pPr lvl="1"/>
            <a:endParaRPr lang="fi-FI" dirty="0"/>
          </a:p>
          <a:p>
            <a:r>
              <a:rPr lang="fi-FI" dirty="0"/>
              <a:t>Ehdotuksia toivotaan. Ne voi lähettää osoitteeseen </a:t>
            </a:r>
            <a:r>
              <a:rPr lang="fi-FI" u="sng" dirty="0">
                <a:solidFill>
                  <a:srgbClr val="00B0F0"/>
                </a:solidFill>
              </a:rPr>
              <a:t>tiestotuki@vayla.fi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144A2520-6954-2B55-AA72-3608C529C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528" y="1233560"/>
            <a:ext cx="4995602" cy="5367332"/>
          </a:xfrm>
        </p:spPr>
        <p:txBody>
          <a:bodyPr anchor="t">
            <a:noAutofit/>
          </a:bodyPr>
          <a:lstStyle/>
          <a:p>
            <a:r>
              <a:rPr lang="fi-FI" sz="2000" dirty="0"/>
              <a:t>Mikäli huomaatte Velhossa/tietoirrotuksissa tiedoissa virheitä, niin viestiä Tiestötukeen mieluiten esimerkkien kera </a:t>
            </a:r>
          </a:p>
          <a:p>
            <a:pPr lvl="1">
              <a:buFont typeface="Wingdings" pitchFamily="2" charset="2"/>
              <a:buChar char="è"/>
            </a:pPr>
            <a:r>
              <a:rPr lang="fi-FI" sz="2000" dirty="0"/>
              <a:t> Selvitetään</a:t>
            </a:r>
          </a:p>
          <a:p>
            <a:pPr lvl="2"/>
            <a:r>
              <a:rPr lang="fi-FI" dirty="0"/>
              <a:t>Onko datavirhe Velhossa</a:t>
            </a:r>
          </a:p>
          <a:p>
            <a:pPr lvl="2"/>
            <a:r>
              <a:rPr lang="fi-FI" dirty="0"/>
              <a:t>Onko virhe syntynyt tietoirrotuksessa/yhdistelyssä</a:t>
            </a:r>
          </a:p>
          <a:p>
            <a:pPr lvl="2"/>
            <a:r>
              <a:rPr lang="fi-FI" dirty="0"/>
              <a:t>Näyttääkö käyttöliittymä tiedon väärin</a:t>
            </a:r>
          </a:p>
          <a:p>
            <a:pPr lvl="1">
              <a:buFont typeface="Wingdings" pitchFamily="2" charset="2"/>
              <a:buChar char="è"/>
            </a:pPr>
            <a:r>
              <a:rPr lang="fi-FI" sz="2000" b="1" dirty="0"/>
              <a:t> </a:t>
            </a:r>
            <a:r>
              <a:rPr lang="fi-FI" sz="2000" dirty="0"/>
              <a:t>Tunnistetaan kehityskohteita operoinnin toimintaan/prosesseihin</a:t>
            </a:r>
          </a:p>
          <a:p>
            <a:r>
              <a:rPr lang="fi-FI" sz="2000" dirty="0"/>
              <a:t>Velhon käyttöliittymästä palautetta</a:t>
            </a:r>
          </a:p>
          <a:p>
            <a:r>
              <a:rPr lang="fi-FI" sz="2000" dirty="0"/>
              <a:t>Palautetta saa antaa myös operoinnin toiminnasta</a:t>
            </a:r>
          </a:p>
          <a:p>
            <a:endParaRPr lang="fi-FI" sz="2000" dirty="0"/>
          </a:p>
          <a:p>
            <a:pPr marL="0" indent="0">
              <a:buNone/>
            </a:pPr>
            <a:endParaRPr lang="fi-FI" sz="2000" dirty="0"/>
          </a:p>
          <a:p>
            <a:pPr marL="457200" lvl="1" indent="0">
              <a:buNone/>
            </a:pPr>
            <a:endParaRPr lang="fi-FI" sz="2000" b="1" dirty="0"/>
          </a:p>
          <a:p>
            <a:pPr lvl="2"/>
            <a:endParaRPr lang="fi-FI" dirty="0"/>
          </a:p>
          <a:p>
            <a:pPr lvl="2"/>
            <a:endParaRPr lang="fi-FI" dirty="0"/>
          </a:p>
        </p:txBody>
      </p:sp>
      <p:pic>
        <p:nvPicPr>
          <p:cNvPr id="6" name="Picture 2" descr="Palautteen antaminen on paljon enemmän kuin kehuja ja sapiskaa – Näin  onnistuu rakentava palaute - SuPer verkkolehti">
            <a:extLst>
              <a:ext uri="{FF2B5EF4-FFF2-40B4-BE49-F238E27FC236}">
                <a16:creationId xmlns:a16="http://schemas.microsoft.com/office/drawing/2014/main" id="{F308E975-43BA-C0D1-D555-FE11409004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3" r="25069" b="-1"/>
          <a:stretch/>
        </p:blipFill>
        <p:spPr bwMode="auto">
          <a:xfrm>
            <a:off x="5086726" y="10"/>
            <a:ext cx="710527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7174">
            <a:extLst>
              <a:ext uri="{FF2B5EF4-FFF2-40B4-BE49-F238E27FC236}">
                <a16:creationId xmlns:a16="http://schemas.microsoft.com/office/drawing/2014/main" id="{54039ABC-F58A-6BFD-D27F-69AAE075D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8" name="Rectangle 7175">
              <a:extLst>
                <a:ext uri="{FF2B5EF4-FFF2-40B4-BE49-F238E27FC236}">
                  <a16:creationId xmlns:a16="http://schemas.microsoft.com/office/drawing/2014/main" id="{ECFF99E9-146C-A819-AA69-20A55C244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7176">
              <a:extLst>
                <a:ext uri="{FF2B5EF4-FFF2-40B4-BE49-F238E27FC236}">
                  <a16:creationId xmlns:a16="http://schemas.microsoft.com/office/drawing/2014/main" id="{12C45B37-0349-244A-BF65-75696CE2E9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Otsikko 1">
            <a:extLst>
              <a:ext uri="{FF2B5EF4-FFF2-40B4-BE49-F238E27FC236}">
                <a16:creationId xmlns:a16="http://schemas.microsoft.com/office/drawing/2014/main" id="{C5AAAC10-9B92-7997-3673-18A8F3245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932" y="207542"/>
            <a:ext cx="6981910" cy="818486"/>
          </a:xfrm>
        </p:spPr>
        <p:txBody>
          <a:bodyPr anchor="b">
            <a:normAutofit/>
          </a:bodyPr>
          <a:lstStyle/>
          <a:p>
            <a:r>
              <a:rPr lang="fi-FI" sz="3600" b="1" dirty="0">
                <a:latin typeface="+mn-lt"/>
              </a:rPr>
              <a:t>Palaute: </a:t>
            </a:r>
            <a:r>
              <a:rPr lang="fi-FI" sz="3600" u="sng" dirty="0">
                <a:latin typeface="+mn-lt"/>
                <a:hlinkClick r:id="rId3"/>
              </a:rPr>
              <a:t>tiestotuki@vayla.fi</a:t>
            </a:r>
            <a:r>
              <a:rPr lang="fi-FI" sz="3600" dirty="0">
                <a:latin typeface="+mn-lt"/>
              </a:rPr>
              <a:t> </a:t>
            </a:r>
            <a:endParaRPr lang="fi-FI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4838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Tontti, diagrammi, kuvakaappaus&#10;&#10;Kuvaus luotu automaattisesti">
            <a:extLst>
              <a:ext uri="{FF2B5EF4-FFF2-40B4-BE49-F238E27FC236}">
                <a16:creationId xmlns:a16="http://schemas.microsoft.com/office/drawing/2014/main" id="{2D6CE8D5-5D43-4A0A-F43C-E025059FB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0"/>
            <a:ext cx="10515600" cy="6703533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72009"/>
            <a:ext cx="10515600" cy="878695"/>
          </a:xfrm>
        </p:spPr>
        <p:txBody>
          <a:bodyPr/>
          <a:lstStyle/>
          <a:p>
            <a:pPr algn="ctr"/>
            <a:r>
              <a:rPr lang="fi-FI" dirty="0">
                <a:latin typeface="+mn-lt"/>
              </a:rPr>
              <a:t>Operoinnin työjono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75063" y="97758"/>
            <a:ext cx="10515600" cy="758804"/>
          </a:xfrm>
        </p:spPr>
        <p:txBody>
          <a:bodyPr/>
          <a:lstStyle/>
          <a:p>
            <a:r>
              <a:rPr lang="fi-FI" dirty="0">
                <a:latin typeface="+mn-lt"/>
              </a:rPr>
              <a:t>Ajankohtaista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3182" y="856562"/>
            <a:ext cx="6678880" cy="4522960"/>
          </a:xfrm>
        </p:spPr>
        <p:txBody>
          <a:bodyPr>
            <a:noAutofit/>
          </a:bodyPr>
          <a:lstStyle/>
          <a:p>
            <a:r>
              <a:rPr lang="fi-FI" sz="2400" dirty="0"/>
              <a:t>Viherhoitokuvioiden mitattujen geometrioiden täydennykset</a:t>
            </a:r>
          </a:p>
          <a:p>
            <a:pPr lvl="1"/>
            <a:r>
              <a:rPr lang="fi-FI" dirty="0"/>
              <a:t>Kilpailuun menevillä urakka-alueiden kuviot päivitetty</a:t>
            </a:r>
          </a:p>
          <a:p>
            <a:pPr lvl="1"/>
            <a:r>
              <a:rPr lang="fi-FI" dirty="0"/>
              <a:t>Seuraavaksi aletaan päivittää ensi vuonna kilpailutukseen meneviä urakka-alueita</a:t>
            </a:r>
          </a:p>
          <a:p>
            <a:r>
              <a:rPr lang="fi-FI" sz="2400" dirty="0"/>
              <a:t>Varareittien vienti etenee</a:t>
            </a:r>
          </a:p>
          <a:p>
            <a:pPr lvl="1"/>
            <a:r>
              <a:rPr lang="fi-FI" dirty="0"/>
              <a:t>Viimeisinä </a:t>
            </a:r>
            <a:r>
              <a:rPr lang="fi-FI" dirty="0" err="1"/>
              <a:t>KaSEly</a:t>
            </a:r>
            <a:r>
              <a:rPr lang="fi-FI" dirty="0"/>
              <a:t> ja </a:t>
            </a:r>
            <a:r>
              <a:rPr lang="fi-FI" dirty="0" err="1"/>
              <a:t>LapEly</a:t>
            </a:r>
            <a:r>
              <a:rPr lang="fi-FI" dirty="0"/>
              <a:t> työn alla</a:t>
            </a:r>
          </a:p>
          <a:p>
            <a:r>
              <a:rPr lang="fi-FI" sz="2400" dirty="0"/>
              <a:t>Syksyn palvelutasomittausten (PTM) tallennus on käynnissä</a:t>
            </a:r>
          </a:p>
          <a:p>
            <a:r>
              <a:rPr lang="fi-FI" sz="2400" dirty="0"/>
              <a:t>Sorateiden kelirikkomittausten uudelleenvienti tehtiin tällä viikolla.</a:t>
            </a:r>
          </a:p>
          <a:p>
            <a:r>
              <a:rPr lang="fi-FI" sz="2400" dirty="0"/>
              <a:t>Uusi nopeusrajoitukset-kohdeluokka testattu, tarkennetaan määrittely ja valmistaudutaan pohjadatan luomiseen</a:t>
            </a:r>
          </a:p>
          <a:p>
            <a:endParaRPr lang="fi-FI" sz="2400" dirty="0"/>
          </a:p>
          <a:p>
            <a:pPr marL="0" indent="0">
              <a:buNone/>
            </a:pPr>
            <a:endParaRPr lang="fi-FI" sz="2400" dirty="0"/>
          </a:p>
        </p:txBody>
      </p:sp>
      <p:pic>
        <p:nvPicPr>
          <p:cNvPr id="4" name="Picture 3" descr="Hehkulamppu keltaisella taustalla, johon on luonnosteltu valonsäteet ja johto">
            <a:extLst>
              <a:ext uri="{FF2B5EF4-FFF2-40B4-BE49-F238E27FC236}">
                <a16:creationId xmlns:a16="http://schemas.microsoft.com/office/drawing/2014/main" id="{8BE9F18E-5E4B-6D26-F355-E6B6FEA75D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8" r="3" b="3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421691-DD4B-6C2B-E85E-976A99504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955"/>
            <a:ext cx="10515600" cy="1325563"/>
          </a:xfrm>
        </p:spPr>
        <p:txBody>
          <a:bodyPr/>
          <a:lstStyle/>
          <a:p>
            <a:r>
              <a:rPr lang="fi-FI" b="1" dirty="0"/>
              <a:t>Hallinnolliset muutokset / lakkautukset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97EC36-766A-6EBD-1589-D85EE725D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7C143CE1-92B0-88CB-80BF-239BF9FD8C80}"/>
              </a:ext>
            </a:extLst>
          </p:cNvPr>
          <p:cNvSpPr txBox="1">
            <a:spLocks/>
          </p:cNvSpPr>
          <p:nvPr/>
        </p:nvSpPr>
        <p:spPr>
          <a:xfrm>
            <a:off x="838200" y="1028701"/>
            <a:ext cx="10515600" cy="5908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fi-FI" sz="2800" dirty="0"/>
          </a:p>
          <a:p>
            <a:r>
              <a:rPr lang="fi-FI" sz="2800" b="1" dirty="0" err="1"/>
              <a:t>Viiteeseen</a:t>
            </a:r>
            <a:endParaRPr lang="fi-FI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Viite aukeaa päivityksille arviolta </a:t>
            </a:r>
            <a:r>
              <a:rPr lang="fi-FI" sz="2800" b="1" dirty="0"/>
              <a:t>4.11.2024.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Hallinnolliset muutokset </a:t>
            </a:r>
            <a:r>
              <a:rPr lang="fi-FI" sz="2800" dirty="0" err="1"/>
              <a:t>Viiteessä</a:t>
            </a:r>
            <a:r>
              <a:rPr lang="fi-FI" sz="2800" dirty="0"/>
              <a:t>:</a:t>
            </a:r>
          </a:p>
          <a:p>
            <a:r>
              <a:rPr lang="fi-FI" sz="2800" dirty="0"/>
              <a:t>	</a:t>
            </a:r>
            <a:r>
              <a:rPr lang="fi-FI" sz="2800" b="1" dirty="0"/>
              <a:t>ei riitä, että päivittää Velhoon!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Ensin muutokset </a:t>
            </a:r>
            <a:r>
              <a:rPr lang="fi-FI" sz="2800" dirty="0" err="1"/>
              <a:t>Viiteeseen</a:t>
            </a:r>
            <a:r>
              <a:rPr lang="fi-FI" sz="2800" dirty="0"/>
              <a:t>, koska etäisyyslukemat </a:t>
            </a:r>
            <a:r>
              <a:rPr lang="fi-FI" sz="2800" dirty="0" err="1"/>
              <a:t>täsmäytyvät</a:t>
            </a:r>
            <a:r>
              <a:rPr lang="fi-FI" sz="2800" dirty="0"/>
              <a:t> päivityksessä. Projisointi voi muuttua, kun keskiviivoja muutetaan.</a:t>
            </a:r>
            <a:br>
              <a:rPr lang="fi-FI" sz="2800" dirty="0"/>
            </a:br>
            <a:endParaRPr lang="fi-FI" sz="2800" dirty="0"/>
          </a:p>
          <a:p>
            <a:r>
              <a:rPr lang="fi-FI" sz="2800" b="1" dirty="0"/>
              <a:t>Velhoon</a:t>
            </a:r>
            <a:r>
              <a:rPr lang="fi-FI" sz="28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pitää ilmoittaa hallinnollisen luokan muutoksista kadunpitopäätökset-kohdeluokka, poisto maantien hoitourakasta tai mahdollinen hoitosopimus.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Jos tieosuus lakkautetaan, niin Velhoon ei tarvitse ilmoittaa mitään: Velho asettaa kaikille tiedoille loppupäivämäärän (päättyen, </a:t>
            </a:r>
            <a:r>
              <a:rPr lang="fi-FI" sz="2800" dirty="0" err="1"/>
              <a:t>voimassaoloaika_loppu</a:t>
            </a:r>
            <a:r>
              <a:rPr lang="fi-FI" sz="2800" dirty="0"/>
              <a:t>)</a:t>
            </a:r>
          </a:p>
          <a:p>
            <a:pPr marL="914400" lvl="1" indent="-457200">
              <a:buFontTx/>
              <a:buChar char="-"/>
            </a:pPr>
            <a:endParaRPr lang="fi-FI" sz="200" dirty="0"/>
          </a:p>
          <a:p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578777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F0F8A-64BD-63C0-5714-3AFD4874C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>
                <a:latin typeface="+mn-lt"/>
              </a:rPr>
              <a:t>Miksi Velhon käyttöliittymässä ja rajapinnoissa ei näy 1.10. voimaan tulleet maanteiden hoitourakat, talvihoitoluokat jne.?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3C5F8-C58B-BCE3-5E39-EFAD85DA0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92936"/>
            <a:ext cx="10515600" cy="1800934"/>
          </a:xfrm>
        </p:spPr>
        <p:txBody>
          <a:bodyPr/>
          <a:lstStyle/>
          <a:p>
            <a:r>
              <a:rPr lang="fi-FI" dirty="0"/>
              <a:t>Indeksoinnissa oli Velhossa ongelmia, joten tiedot eivät ole tulleet näkyviin</a:t>
            </a:r>
          </a:p>
          <a:p>
            <a:pPr lvl="1"/>
            <a:r>
              <a:rPr lang="fi-FI" sz="2800" dirty="0"/>
              <a:t>Kaikki indeksoinnit on nyt tehty</a:t>
            </a:r>
          </a:p>
          <a:p>
            <a:pPr lvl="2">
              <a:buFont typeface="Wingdings" pitchFamily="2" charset="2"/>
              <a:buChar char="è"/>
            </a:pPr>
            <a:r>
              <a:rPr lang="fi-FI" sz="2800" dirty="0"/>
              <a:t> Tiedot näkyvät ajantasaisina.</a:t>
            </a:r>
          </a:p>
          <a:p>
            <a:pPr marL="914400" lvl="2" indent="0">
              <a:buNone/>
            </a:pPr>
            <a:endParaRPr lang="fi-FI" dirty="0"/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7232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i-FI" dirty="0">
                <a:latin typeface="+mn-lt"/>
              </a:rPr>
              <a:t>Viherhoitokuviot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166018"/>
            <a:ext cx="8363272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r>
              <a:rPr lang="fi-FI" dirty="0"/>
              <a:t>Velhoon palautettu entinen tietorakenne</a:t>
            </a:r>
          </a:p>
          <a:p>
            <a:r>
              <a:rPr lang="fi-FI" dirty="0"/>
              <a:t>Voi päivittää normaalisti</a:t>
            </a:r>
          </a:p>
          <a:p>
            <a:r>
              <a:rPr lang="fi-FI" dirty="0"/>
              <a:t>Kilpailutuksen raporteilla on jäädytetty tilanne (25.9.2024) toistaiseksi.</a:t>
            </a:r>
          </a:p>
          <a:p>
            <a:pPr lvl="1"/>
            <a:r>
              <a:rPr lang="fi-FI" dirty="0"/>
              <a:t>Maanantaina 14.10 sovitaan, koska päivitys Velhosta Kilpailutustietojen latauspalveluun käynnistetään Viherhoitokuvioiden (raportti 1.10) osalta.</a:t>
            </a:r>
          </a:p>
          <a:p>
            <a:r>
              <a:rPr lang="fi-FI" dirty="0"/>
              <a:t>Muissa hyödyntävissä järjestelmissä ajantasainen tilanne</a:t>
            </a:r>
          </a:p>
          <a:p>
            <a:endParaRPr lang="fi-FI" dirty="0"/>
          </a:p>
          <a:p>
            <a:pPr lvl="1">
              <a:buNone/>
            </a:pPr>
            <a:endParaRPr lang="fi-FI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2E599-3925-A0B0-F5C4-A34AAEB64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+mn-lt"/>
              </a:rPr>
              <a:t>Rautateiden tasoristeykset Velhossa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ADE54-8059-233E-7DA6-CE9E8D140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Miksi tasoristeykset ei näy Velhon rajapinnoissa, Suomen Väylissä eikä Väylämapissa?</a:t>
            </a:r>
          </a:p>
          <a:p>
            <a:pPr marL="0" indent="0">
              <a:buNone/>
            </a:pPr>
            <a:endParaRPr lang="fi-FI" dirty="0"/>
          </a:p>
          <a:p>
            <a:pPr lvl="1"/>
            <a:r>
              <a:rPr lang="fi-FI" dirty="0"/>
              <a:t>Päätetty, että näiden osalta rajapintoihin tuodaan vain Ratkon tiedot, koska Ratko on määritelty tasoristeystiedon </a:t>
            </a:r>
            <a:r>
              <a:rPr lang="fi-FI" dirty="0" err="1"/>
              <a:t>masteriksi</a:t>
            </a:r>
            <a:r>
              <a:rPr lang="fi-FI" dirty="0"/>
              <a:t>.</a:t>
            </a:r>
          </a:p>
          <a:p>
            <a:pPr lvl="2"/>
            <a:r>
              <a:rPr lang="fi-FI" dirty="0"/>
              <a:t>Velhon tiekohdehaulla saa Velhon tasoristeystason esimerkiksi </a:t>
            </a:r>
            <a:r>
              <a:rPr lang="fi-FI" dirty="0" err="1"/>
              <a:t>exceliin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Marraskuussa palaveri, jossa aloitetaan selvittely Velhon tasoristeyksien kohtalosta.</a:t>
            </a:r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09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60012" y="1043298"/>
            <a:ext cx="10463403" cy="1084116"/>
          </a:xfrm>
        </p:spPr>
        <p:txBody>
          <a:bodyPr>
            <a:normAutofit/>
          </a:bodyPr>
          <a:lstStyle/>
          <a:p>
            <a:r>
              <a:rPr lang="fi-FI" sz="2000" i="1" dirty="0"/>
              <a:t>Vanhalla tavalla Velhoon viety kaidejakso inventoidaan uuden ohjeen mukaisesti ja kaidejakso pilkotaan vaihtuvien rakenteiden mukaisesti osiin. Miten uudet tiedot viedään Velhoon, jätetäänkö jollekin jaksolle vanha </a:t>
            </a:r>
            <a:r>
              <a:rPr lang="fi-FI" sz="2000" i="1" dirty="0" err="1"/>
              <a:t>oid</a:t>
            </a:r>
            <a:r>
              <a:rPr lang="fi-FI" sz="2000" i="1" dirty="0"/>
              <a:t>, mitä päivämääriä laitetaan jne.?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26268" y="2324682"/>
            <a:ext cx="10297147" cy="2947962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fi-FI" sz="1800" dirty="0"/>
              <a:t> Vanha kaide poistetaan ja pilkotut osat lisätään uusi-ilmoituksella</a:t>
            </a:r>
          </a:p>
          <a:p>
            <a:pPr algn="l">
              <a:buFont typeface="Arial" pitchFamily="34" charset="0"/>
              <a:buChar char="•"/>
            </a:pPr>
            <a:r>
              <a:rPr lang="fi-FI" sz="1800" dirty="0"/>
              <a:t> Vanhalta kaiteelta kopioitava alkupäivämäärä!</a:t>
            </a:r>
          </a:p>
          <a:p>
            <a:pPr algn="l">
              <a:buFont typeface="Arial" pitchFamily="34" charset="0"/>
              <a:buChar char="•"/>
            </a:pPr>
            <a:r>
              <a:rPr lang="fi-FI" sz="1800" dirty="0"/>
              <a:t> Kaiteiden elinkaaren arvioinnissa ikä on oleellisin tieto (jos ei vaurioita). Tyypillisesti kaide kestää hyvin 30-40v ja käytännössä vasta sen jälkeen kuntoa tarvitsee alkaa seuraamaan pois lukien esim. </a:t>
            </a:r>
            <a:r>
              <a:rPr lang="fi-FI" sz="1800" dirty="0" err="1"/>
              <a:t>kolarivaurioidut</a:t>
            </a:r>
            <a:r>
              <a:rPr lang="fi-FI" sz="1800" dirty="0"/>
              <a:t> paikat.</a:t>
            </a:r>
          </a:p>
          <a:p>
            <a:pPr algn="l">
              <a:buFont typeface="Arial" pitchFamily="34" charset="0"/>
              <a:buChar char="•"/>
            </a:pPr>
            <a:r>
              <a:rPr lang="fi-FI" sz="1800" dirty="0"/>
              <a:t> Kaiteiden todellisia alkupäivämääriä on selvitelty asiantuntijoiden toimesta ja osa ilmeisesti jo myös korjattu.</a:t>
            </a:r>
          </a:p>
        </p:txBody>
      </p:sp>
      <p:pic>
        <p:nvPicPr>
          <p:cNvPr id="6" name="Kuva 5" descr="Näyttökuva 2024-10-11 06334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18245"/>
            <a:ext cx="12216743" cy="12638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E7C3601-4C1A-7A7E-E708-876123E5BB92}"/>
              </a:ext>
            </a:extLst>
          </p:cNvPr>
          <p:cNvSpPr txBox="1">
            <a:spLocks/>
          </p:cNvSpPr>
          <p:nvPr/>
        </p:nvSpPr>
        <p:spPr>
          <a:xfrm>
            <a:off x="207815" y="-2822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400" dirty="0">
                <a:latin typeface="+mn-lt"/>
              </a:rPr>
              <a:t>Kaiteiden pilkonta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1499FC-C269-4BE5-F57F-71D492DD7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3366"/>
                </a:solidFill>
                <a:latin typeface="-apple-system"/>
              </a:rPr>
              <a:t>T</a:t>
            </a:r>
            <a:r>
              <a:rPr lang="fi-FI" b="0" i="0" u="none" strike="noStrike" dirty="0">
                <a:solidFill>
                  <a:srgbClr val="003366"/>
                </a:solidFill>
                <a:effectLst/>
                <a:latin typeface="-apple-system"/>
              </a:rPr>
              <a:t>iealueen poikkileikkaustoimenpiteen </a:t>
            </a:r>
            <a:r>
              <a:rPr lang="fi-FI" b="0" i="0" u="none" strike="noStrike" dirty="0" err="1">
                <a:solidFill>
                  <a:srgbClr val="003366"/>
                </a:solidFill>
                <a:effectLst/>
                <a:latin typeface="-apple-system"/>
              </a:rPr>
              <a:t>sijaintitarkenne</a:t>
            </a:r>
            <a:r>
              <a:rPr lang="fi-FI" b="0" i="0" u="none" strike="noStrike" dirty="0">
                <a:solidFill>
                  <a:srgbClr val="003366"/>
                </a:solidFill>
                <a:effectLst/>
                <a:latin typeface="-apple-system"/>
              </a:rPr>
              <a:t> ja toimenpiteen kohdeluokka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670773-CA43-9C81-DF90-121A4AF5C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46" y="2360015"/>
            <a:ext cx="10515600" cy="4351338"/>
          </a:xfrm>
        </p:spPr>
        <p:txBody>
          <a:bodyPr/>
          <a:lstStyle/>
          <a:p>
            <a:r>
              <a:rPr lang="fi-FI" b="0" i="0" u="none" strike="noStrike" dirty="0">
                <a:solidFill>
                  <a:srgbClr val="003366"/>
                </a:solidFill>
                <a:effectLst/>
                <a:latin typeface="-apple-system"/>
              </a:rPr>
              <a:t>Miksi </a:t>
            </a:r>
            <a:r>
              <a:rPr lang="fi-FI" b="0" i="0" u="none" strike="noStrike" dirty="0" err="1">
                <a:solidFill>
                  <a:srgbClr val="003366"/>
                </a:solidFill>
                <a:effectLst/>
                <a:latin typeface="-apple-system"/>
              </a:rPr>
              <a:t>sijaintitarkenne</a:t>
            </a:r>
            <a:r>
              <a:rPr lang="fi-FI" b="0" i="0" u="none" strike="noStrike" dirty="0">
                <a:solidFill>
                  <a:srgbClr val="003366"/>
                </a:solidFill>
                <a:effectLst/>
                <a:latin typeface="-apple-system"/>
              </a:rPr>
              <a:t> ja toimenpiteen kohdeluokka ovat molemmat pakollista tietoa tiealueen poikkileikkaustoimenpiteissä, vaikka niihin tulee sama tieto?</a:t>
            </a:r>
          </a:p>
          <a:p>
            <a:pPr lvl="1"/>
            <a:r>
              <a:rPr lang="fi-FI" sz="2800" b="0" i="0" u="none" strike="noStrike" dirty="0">
                <a:solidFill>
                  <a:srgbClr val="172B4D"/>
                </a:solidFill>
                <a:effectLst/>
                <a:latin typeface="-apple-system"/>
              </a:rPr>
              <a:t>Johtuu siitä, että esimerkiksi levikkeet eivät ole </a:t>
            </a:r>
            <a:r>
              <a:rPr lang="fi-FI" sz="2800" b="0" i="0" u="none" strike="noStrike" dirty="0" err="1">
                <a:solidFill>
                  <a:srgbClr val="172B4D"/>
                </a:solidFill>
                <a:effectLst/>
                <a:latin typeface="-apple-system"/>
              </a:rPr>
              <a:t>sijaintitarkenteissa</a:t>
            </a:r>
            <a:endParaRPr lang="fi-FI" sz="2800" dirty="0">
              <a:solidFill>
                <a:srgbClr val="172B4D"/>
              </a:solidFill>
              <a:latin typeface="-apple-system"/>
            </a:endParaRPr>
          </a:p>
          <a:p>
            <a:pPr lvl="2">
              <a:buFont typeface="Wingdings" pitchFamily="2" charset="2"/>
              <a:buChar char="è"/>
            </a:pPr>
            <a:r>
              <a:rPr lang="fi-FI" sz="2800" b="0" i="0" u="none" strike="noStrike" dirty="0">
                <a:solidFill>
                  <a:srgbClr val="172B4D"/>
                </a:solidFill>
                <a:effectLst/>
                <a:latin typeface="-apple-system"/>
              </a:rPr>
              <a:t>pitää ilmoittaa sekä </a:t>
            </a:r>
            <a:r>
              <a:rPr lang="fi-FI" sz="2800" b="0" i="0" u="none" strike="noStrike" dirty="0" err="1">
                <a:solidFill>
                  <a:srgbClr val="172B4D"/>
                </a:solidFill>
                <a:effectLst/>
                <a:latin typeface="-apple-system"/>
              </a:rPr>
              <a:t>sijaintitarkenne</a:t>
            </a:r>
            <a:r>
              <a:rPr lang="fi-FI" sz="2800" b="0" i="0" u="none" strike="noStrike" dirty="0">
                <a:solidFill>
                  <a:srgbClr val="172B4D"/>
                </a:solidFill>
                <a:effectLst/>
                <a:latin typeface="-apple-system"/>
              </a:rPr>
              <a:t> ja toimenpiteen kohdeluokka.</a:t>
            </a:r>
          </a:p>
          <a:p>
            <a:pPr marL="914400" lvl="2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353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Yhteiskunnallinen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kiklinikka 9.8.2024" id="{8F820C40-878C-8A49-BDD0-8A9DAFE19FDB}" vid="{1DC3013C-F904-6F40-8033-892BBECDF776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b67da565-e2fb-4473-b9db-83695070d988}" enabled="0" method="" siteId="{b67da565-e2fb-4473-b9db-83695070d98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26422</TotalTime>
  <Words>661</Words>
  <Application>Microsoft Macintosh PowerPoint</Application>
  <PresentationFormat>Laajakuva</PresentationFormat>
  <Paragraphs>100</Paragraphs>
  <Slides>16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3" baseType="lpstr">
      <vt:lpstr>-apple-system</vt:lpstr>
      <vt:lpstr>Arial</vt:lpstr>
      <vt:lpstr>Calibri</vt:lpstr>
      <vt:lpstr>Calibri Light</vt:lpstr>
      <vt:lpstr>Inter</vt:lpstr>
      <vt:lpstr>Wingdings</vt:lpstr>
      <vt:lpstr>Office Theme</vt:lpstr>
      <vt:lpstr>TieVelhon tukiklinikka 11.10.2024</vt:lpstr>
      <vt:lpstr>Operoinnin työjono</vt:lpstr>
      <vt:lpstr>Ajankohtaista</vt:lpstr>
      <vt:lpstr>Hallinnolliset muutokset / lakkautukset</vt:lpstr>
      <vt:lpstr>Miksi Velhon käyttöliittymässä ja rajapinnoissa ei näy 1.10. voimaan tulleet maanteiden hoitourakat, talvihoitoluokat jne.?</vt:lpstr>
      <vt:lpstr>Viherhoitokuviot</vt:lpstr>
      <vt:lpstr>Rautateiden tasoristeykset Velhossa</vt:lpstr>
      <vt:lpstr>Vanhalla tavalla Velhoon viety kaidejakso inventoidaan uuden ohjeen mukaisesti ja kaidejakso pilkotaan vaihtuvien rakenteiden mukaisesti osiin. Miten uudet tiedot viedään Velhoon, jätetäänkö jollekin jaksolle vanha oid, mitä päivämääriä laitetaan jne.?</vt:lpstr>
      <vt:lpstr>Tiealueen poikkileikkaustoimenpiteen sijaintitarkenne ja toimenpiteen kohdeluokka</vt:lpstr>
      <vt:lpstr>Miksi Paljussa vanhaa viherhoitodataa?</vt:lpstr>
      <vt:lpstr>Suomen Väylien vinkkejä</vt:lpstr>
      <vt:lpstr>Tietorakennemuutosten kuukausiviesti</vt:lpstr>
      <vt:lpstr>Velhon operoinnin Jiran avaaminen Elyläisille ja Väyläläisille  </vt:lpstr>
      <vt:lpstr>Velhon haun ongelmista raportoiminen</vt:lpstr>
      <vt:lpstr>Toiveita tukiklinikoiden sisällöstä</vt:lpstr>
      <vt:lpstr>Palaute: tiestotuki@vayla.fi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TieVelhon tukiklinikka 12.1.2024</dc:title>
  <dc:creator>Johanna Hänninen</dc:creator>
  <cp:lastModifiedBy>Veli-Matti Suoranta</cp:lastModifiedBy>
  <cp:revision>342</cp:revision>
  <dcterms:created xsi:type="dcterms:W3CDTF">2024-01-09T14:01:27Z</dcterms:created>
  <dcterms:modified xsi:type="dcterms:W3CDTF">2024-10-11T09:45:32Z</dcterms:modified>
</cp:coreProperties>
</file>