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6"/>
  </p:sldMasterIdLst>
  <p:notesMasterIdLst>
    <p:notesMasterId r:id="rId20"/>
  </p:notesMasterIdLst>
  <p:sldIdLst>
    <p:sldId id="256" r:id="rId7"/>
    <p:sldId id="315" r:id="rId8"/>
    <p:sldId id="307" r:id="rId9"/>
    <p:sldId id="321" r:id="rId10"/>
    <p:sldId id="317" r:id="rId11"/>
    <p:sldId id="322" r:id="rId12"/>
    <p:sldId id="257" r:id="rId13"/>
    <p:sldId id="323" r:id="rId14"/>
    <p:sldId id="260" r:id="rId15"/>
    <p:sldId id="264" r:id="rId16"/>
    <p:sldId id="265" r:id="rId17"/>
    <p:sldId id="262" r:id="rId18"/>
    <p:sldId id="263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14" autoAdjust="0"/>
    <p:restoredTop sz="94743" autoAdjust="0"/>
  </p:normalViewPr>
  <p:slideViewPr>
    <p:cSldViewPr snapToGrid="0">
      <p:cViewPr varScale="1">
        <p:scale>
          <a:sx n="114" d="100"/>
          <a:sy n="114" d="100"/>
        </p:scale>
        <p:origin x="111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AC96E-1DC8-4EA3-9268-8EA7D1653612}" type="datetimeFigureOut">
              <a:rPr lang="fi-FI" smtClean="0"/>
              <a:t>8.10.2024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D8B9A-264D-4165-A769-848A3FBDC0C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9275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" preserve="1" userDrawn="1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/>
          <p:cNvSpPr>
            <a:spLocks noGrp="1"/>
          </p:cNvSpPr>
          <p:nvPr>
            <p:ph type="ctrTitle"/>
          </p:nvPr>
        </p:nvSpPr>
        <p:spPr>
          <a:xfrm>
            <a:off x="2265770" y="5000877"/>
            <a:ext cx="9030880" cy="1297185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9939"/>
            <a:ext cx="5277610" cy="4701002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7610" h="4701002">
                <a:moveTo>
                  <a:pt x="0" y="4701002"/>
                </a:moveTo>
                <a:cubicBezTo>
                  <a:pt x="3307" y="3137314"/>
                  <a:pt x="6615" y="1573627"/>
                  <a:pt x="9922" y="9939"/>
                </a:cubicBezTo>
                <a:lnTo>
                  <a:pt x="5277610" y="0"/>
                </a:lnTo>
                <a:lnTo>
                  <a:pt x="3458766" y="4701002"/>
                </a:lnTo>
                <a:lnTo>
                  <a:pt x="0" y="470100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indent="0" algn="l">
              <a:buNone/>
              <a:defRPr sz="2000" baseline="0"/>
            </a:lvl1pPr>
          </a:lstStyle>
          <a:p>
            <a:r>
              <a:rPr lang="fi-FI" dirty="0"/>
              <a:t>Lisää 1. tämä kuva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593725" y="-795"/>
            <a:ext cx="5053400" cy="4691858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64268"/>
              <a:gd name="connsiteY0" fmla="*/ 4691063 h 4701002"/>
              <a:gd name="connsiteX1" fmla="*/ 1796580 w 7064268"/>
              <a:gd name="connsiteY1" fmla="*/ 9939 h 4701002"/>
              <a:gd name="connsiteX2" fmla="*/ 7064268 w 7064268"/>
              <a:gd name="connsiteY2" fmla="*/ 0 h 4701002"/>
              <a:gd name="connsiteX3" fmla="*/ 5245424 w 7064268"/>
              <a:gd name="connsiteY3" fmla="*/ 4701002 h 4701002"/>
              <a:gd name="connsiteX4" fmla="*/ 0 w 7064268"/>
              <a:gd name="connsiteY4" fmla="*/ 4691063 h 4701002"/>
              <a:gd name="connsiteX0" fmla="*/ 0 w 7064268"/>
              <a:gd name="connsiteY0" fmla="*/ 4691063 h 4701002"/>
              <a:gd name="connsiteX1" fmla="*/ 1796580 w 7064268"/>
              <a:gd name="connsiteY1" fmla="*/ 9939 h 4701002"/>
              <a:gd name="connsiteX2" fmla="*/ 7064268 w 7064268"/>
              <a:gd name="connsiteY2" fmla="*/ 0 h 4701002"/>
              <a:gd name="connsiteX3" fmla="*/ 5245424 w 7064268"/>
              <a:gd name="connsiteY3" fmla="*/ 4701002 h 4701002"/>
              <a:gd name="connsiteX4" fmla="*/ 0 w 7064268"/>
              <a:gd name="connsiteY4" fmla="*/ 4691063 h 4701002"/>
              <a:gd name="connsiteX0" fmla="*/ 0 w 5245424"/>
              <a:gd name="connsiteY0" fmla="*/ 4691063 h 4701002"/>
              <a:gd name="connsiteX1" fmla="*/ 1796580 w 5245424"/>
              <a:gd name="connsiteY1" fmla="*/ 9939 h 4701002"/>
              <a:gd name="connsiteX2" fmla="*/ 3315228 w 5245424"/>
              <a:gd name="connsiteY2" fmla="*/ 0 h 4701002"/>
              <a:gd name="connsiteX3" fmla="*/ 5245424 w 5245424"/>
              <a:gd name="connsiteY3" fmla="*/ 4701002 h 4701002"/>
              <a:gd name="connsiteX4" fmla="*/ 0 w 5245424"/>
              <a:gd name="connsiteY4" fmla="*/ 4691063 h 4701002"/>
              <a:gd name="connsiteX0" fmla="*/ 0 w 5245424"/>
              <a:gd name="connsiteY0" fmla="*/ 4681919 h 4691858"/>
              <a:gd name="connsiteX1" fmla="*/ 1796580 w 5245424"/>
              <a:gd name="connsiteY1" fmla="*/ 795 h 4691858"/>
              <a:gd name="connsiteX2" fmla="*/ 3196356 w 5245424"/>
              <a:gd name="connsiteY2" fmla="*/ 0 h 4691858"/>
              <a:gd name="connsiteX3" fmla="*/ 5245424 w 5245424"/>
              <a:gd name="connsiteY3" fmla="*/ 4691858 h 4691858"/>
              <a:gd name="connsiteX4" fmla="*/ 0 w 5245424"/>
              <a:gd name="connsiteY4" fmla="*/ 4681919 h 4691858"/>
              <a:gd name="connsiteX0" fmla="*/ 0 w 5053400"/>
              <a:gd name="connsiteY0" fmla="*/ 4681919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81919 h 4691858"/>
              <a:gd name="connsiteX0" fmla="*/ 0 w 5053400"/>
              <a:gd name="connsiteY0" fmla="*/ 4691063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91063 h 4691858"/>
              <a:gd name="connsiteX0" fmla="*/ 0 w 5053400"/>
              <a:gd name="connsiteY0" fmla="*/ 4691063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91063 h 4691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400" h="4691858">
                <a:moveTo>
                  <a:pt x="0" y="4691063"/>
                </a:moveTo>
                <a:cubicBezTo>
                  <a:pt x="741983" y="2827611"/>
                  <a:pt x="1256560" y="1465091"/>
                  <a:pt x="1796580" y="795"/>
                </a:cubicBezTo>
                <a:lnTo>
                  <a:pt x="3196356" y="0"/>
                </a:lnTo>
                <a:lnTo>
                  <a:pt x="5053400" y="4691858"/>
                </a:lnTo>
                <a:lnTo>
                  <a:pt x="0" y="46910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r>
              <a:rPr lang="fi-FI" dirty="0"/>
              <a:t>Lisää 2. tämä kuva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924312" y="0"/>
            <a:ext cx="5267688" cy="4710146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10146"/>
              <a:gd name="connsiteX1" fmla="*/ 9922 w 5277610"/>
              <a:gd name="connsiteY1" fmla="*/ 9939 h 4710146"/>
              <a:gd name="connsiteX2" fmla="*/ 5277610 w 5277610"/>
              <a:gd name="connsiteY2" fmla="*/ 0 h 4710146"/>
              <a:gd name="connsiteX3" fmla="*/ 5260134 w 5277610"/>
              <a:gd name="connsiteY3" fmla="*/ 4710146 h 4710146"/>
              <a:gd name="connsiteX4" fmla="*/ 0 w 5277610"/>
              <a:gd name="connsiteY4" fmla="*/ 4701002 h 4710146"/>
              <a:gd name="connsiteX0" fmla="*/ 1846315 w 5267693"/>
              <a:gd name="connsiteY0" fmla="*/ 4701002 h 4710146"/>
              <a:gd name="connsiteX1" fmla="*/ 5 w 5267693"/>
              <a:gd name="connsiteY1" fmla="*/ 9939 h 4710146"/>
              <a:gd name="connsiteX2" fmla="*/ 5267693 w 5267693"/>
              <a:gd name="connsiteY2" fmla="*/ 0 h 4710146"/>
              <a:gd name="connsiteX3" fmla="*/ 5250217 w 5267693"/>
              <a:gd name="connsiteY3" fmla="*/ 4710146 h 4710146"/>
              <a:gd name="connsiteX4" fmla="*/ 1846315 w 5267693"/>
              <a:gd name="connsiteY4" fmla="*/ 4701002 h 4710146"/>
              <a:gd name="connsiteX0" fmla="*/ 1846316 w 5267694"/>
              <a:gd name="connsiteY0" fmla="*/ 4701002 h 4710146"/>
              <a:gd name="connsiteX1" fmla="*/ 6 w 5267694"/>
              <a:gd name="connsiteY1" fmla="*/ 9939 h 4710146"/>
              <a:gd name="connsiteX2" fmla="*/ 5267694 w 5267694"/>
              <a:gd name="connsiteY2" fmla="*/ 0 h 4710146"/>
              <a:gd name="connsiteX3" fmla="*/ 5250218 w 5267694"/>
              <a:gd name="connsiteY3" fmla="*/ 4710146 h 4710146"/>
              <a:gd name="connsiteX4" fmla="*/ 1846316 w 5267694"/>
              <a:gd name="connsiteY4" fmla="*/ 4701002 h 4710146"/>
              <a:gd name="connsiteX0" fmla="*/ 1846316 w 5267694"/>
              <a:gd name="connsiteY0" fmla="*/ 4701002 h 4710146"/>
              <a:gd name="connsiteX1" fmla="*/ 6 w 5267694"/>
              <a:gd name="connsiteY1" fmla="*/ 795 h 4710146"/>
              <a:gd name="connsiteX2" fmla="*/ 5267694 w 5267694"/>
              <a:gd name="connsiteY2" fmla="*/ 0 h 4710146"/>
              <a:gd name="connsiteX3" fmla="*/ 5250218 w 5267694"/>
              <a:gd name="connsiteY3" fmla="*/ 4710146 h 4710146"/>
              <a:gd name="connsiteX4" fmla="*/ 1846316 w 5267694"/>
              <a:gd name="connsiteY4" fmla="*/ 4701002 h 4710146"/>
              <a:gd name="connsiteX0" fmla="*/ 1846310 w 5267688"/>
              <a:gd name="connsiteY0" fmla="*/ 4701002 h 4710146"/>
              <a:gd name="connsiteX1" fmla="*/ 0 w 5267688"/>
              <a:gd name="connsiteY1" fmla="*/ 795 h 4710146"/>
              <a:gd name="connsiteX2" fmla="*/ 5267688 w 5267688"/>
              <a:gd name="connsiteY2" fmla="*/ 0 h 4710146"/>
              <a:gd name="connsiteX3" fmla="*/ 5250212 w 5267688"/>
              <a:gd name="connsiteY3" fmla="*/ 4710146 h 4710146"/>
              <a:gd name="connsiteX4" fmla="*/ 1846310 w 5267688"/>
              <a:gd name="connsiteY4" fmla="*/ 4701002 h 4710146"/>
              <a:gd name="connsiteX0" fmla="*/ 1873742 w 5267688"/>
              <a:gd name="connsiteY0" fmla="*/ 4710146 h 4710146"/>
              <a:gd name="connsiteX1" fmla="*/ 0 w 5267688"/>
              <a:gd name="connsiteY1" fmla="*/ 795 h 4710146"/>
              <a:gd name="connsiteX2" fmla="*/ 5267688 w 5267688"/>
              <a:gd name="connsiteY2" fmla="*/ 0 h 4710146"/>
              <a:gd name="connsiteX3" fmla="*/ 5250212 w 5267688"/>
              <a:gd name="connsiteY3" fmla="*/ 4710146 h 4710146"/>
              <a:gd name="connsiteX4" fmla="*/ 1873742 w 5267688"/>
              <a:gd name="connsiteY4" fmla="*/ 4710146 h 471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7688" h="4710146">
                <a:moveTo>
                  <a:pt x="1873742" y="4710146"/>
                </a:moveTo>
                <a:cubicBezTo>
                  <a:pt x="1227825" y="3055018"/>
                  <a:pt x="645917" y="1601059"/>
                  <a:pt x="0" y="795"/>
                </a:cubicBezTo>
                <a:lnTo>
                  <a:pt x="5267688" y="0"/>
                </a:lnTo>
                <a:cubicBezTo>
                  <a:pt x="5261863" y="1570049"/>
                  <a:pt x="5256037" y="3140097"/>
                  <a:pt x="5250212" y="4710146"/>
                </a:cubicBezTo>
                <a:lnTo>
                  <a:pt x="1873742" y="471014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3. tämä kuva 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3862" y="6321116"/>
            <a:ext cx="2476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Ilkka Aaltonen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750017" y="6321116"/>
            <a:ext cx="17431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10.6.2021</a:t>
            </a:r>
            <a:endParaRPr lang="en-US" dirty="0"/>
          </a:p>
        </p:txBody>
      </p:sp>
      <p:sp>
        <p:nvSpPr>
          <p:cNvPr id="18" name="DConfidentiality">
            <a:extLst>
              <a:ext uri="{FF2B5EF4-FFF2-40B4-BE49-F238E27FC236}">
                <a16:creationId xmlns:a16="http://schemas.microsoft.com/office/drawing/2014/main" id="{4B964CBD-1E14-4B75-A614-71999FB674E4}"/>
              </a:ext>
            </a:extLst>
          </p:cNvPr>
          <p:cNvSpPr txBox="1">
            <a:spLocks/>
          </p:cNvSpPr>
          <p:nvPr userDrawn="1"/>
        </p:nvSpPr>
        <p:spPr>
          <a:xfrm>
            <a:off x="6523406" y="6308584"/>
            <a:ext cx="2785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DLevelofprotection">
            <a:extLst>
              <a:ext uri="{FF2B5EF4-FFF2-40B4-BE49-F238E27FC236}">
                <a16:creationId xmlns:a16="http://schemas.microsoft.com/office/drawing/2014/main" id="{25917711-D3ED-4E8C-BF82-DCF50F5F2EC2}"/>
              </a:ext>
            </a:extLst>
          </p:cNvPr>
          <p:cNvSpPr txBox="1">
            <a:spLocks/>
          </p:cNvSpPr>
          <p:nvPr userDrawn="1"/>
        </p:nvSpPr>
        <p:spPr>
          <a:xfrm>
            <a:off x="9539592" y="6146407"/>
            <a:ext cx="2403362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DDecree">
            <a:extLst>
              <a:ext uri="{FF2B5EF4-FFF2-40B4-BE49-F238E27FC236}">
                <a16:creationId xmlns:a16="http://schemas.microsoft.com/office/drawing/2014/main" id="{F673B93A-115D-4F5C-A79F-A5F384FCDFC7}"/>
              </a:ext>
            </a:extLst>
          </p:cNvPr>
          <p:cNvSpPr txBox="1">
            <a:spLocks/>
          </p:cNvSpPr>
          <p:nvPr userDrawn="1"/>
        </p:nvSpPr>
        <p:spPr>
          <a:xfrm>
            <a:off x="9540000" y="6356098"/>
            <a:ext cx="2633844" cy="197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DSecrecy">
            <a:extLst>
              <a:ext uri="{FF2B5EF4-FFF2-40B4-BE49-F238E27FC236}">
                <a16:creationId xmlns:a16="http://schemas.microsoft.com/office/drawing/2014/main" id="{E04FEAB8-01C0-4796-B920-929F3D1A1E32}"/>
              </a:ext>
            </a:extLst>
          </p:cNvPr>
          <p:cNvSpPr txBox="1">
            <a:spLocks/>
          </p:cNvSpPr>
          <p:nvPr userDrawn="1"/>
        </p:nvSpPr>
        <p:spPr>
          <a:xfrm>
            <a:off x="9540000" y="6503588"/>
            <a:ext cx="232628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D12AFC57-F9B4-42CA-9516-FFCBF2E4CA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917600"/>
            <a:ext cx="1944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31554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chemeClr val="accent1">
              <a:alpha val="75000"/>
            </a:scheme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91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chemeClr val="accent5">
              <a:alpha val="75000"/>
            </a:scheme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0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FF008F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70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FF5100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3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e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"/>
          <p:cNvSpPr>
            <a:spLocks noGrp="1"/>
          </p:cNvSpPr>
          <p:nvPr>
            <p:ph type="title"/>
          </p:nvPr>
        </p:nvSpPr>
        <p:spPr>
          <a:xfrm>
            <a:off x="841374" y="-7409"/>
            <a:ext cx="3987800" cy="6737351"/>
          </a:xfrm>
          <a:solidFill>
            <a:schemeClr val="accent3">
              <a:alpha val="75000"/>
            </a:scheme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Text Placeholder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Slide Number Placeholder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95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00B0CC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96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chemeClr val="accent2">
              <a:alpha val="75000"/>
            </a:scheme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62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chemeClr val="accent1">
              <a:alpha val="75000"/>
            </a:scheme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21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chemeClr val="accent5">
              <a:alpha val="75000"/>
            </a:scheme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33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FF008F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16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/>
          <p:cNvSpPr>
            <a:spLocks noGrp="1"/>
          </p:cNvSpPr>
          <p:nvPr>
            <p:ph type="ctrTitle"/>
          </p:nvPr>
        </p:nvSpPr>
        <p:spPr>
          <a:xfrm>
            <a:off x="2265770" y="5000877"/>
            <a:ext cx="9030880" cy="1297185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9939"/>
            <a:ext cx="12192000" cy="4720085"/>
          </a:xfrm>
          <a:custGeom>
            <a:avLst/>
            <a:gdLst>
              <a:gd name="connsiteX0" fmla="*/ 12192000 w 12192000"/>
              <a:gd name="connsiteY0" fmla="*/ 9939 h 4720085"/>
              <a:gd name="connsiteX1" fmla="*/ 12174524 w 12192000"/>
              <a:gd name="connsiteY1" fmla="*/ 4720085 h 4720085"/>
              <a:gd name="connsiteX2" fmla="*/ 8798054 w 12192000"/>
              <a:gd name="connsiteY2" fmla="*/ 4720085 h 4720085"/>
              <a:gd name="connsiteX3" fmla="*/ 6924312 w 12192000"/>
              <a:gd name="connsiteY3" fmla="*/ 10734 h 4720085"/>
              <a:gd name="connsiteX4" fmla="*/ 6790081 w 12192000"/>
              <a:gd name="connsiteY4" fmla="*/ 9144 h 4720085"/>
              <a:gd name="connsiteX5" fmla="*/ 8647125 w 12192000"/>
              <a:gd name="connsiteY5" fmla="*/ 4701002 h 4720085"/>
              <a:gd name="connsiteX6" fmla="*/ 3593725 w 12192000"/>
              <a:gd name="connsiteY6" fmla="*/ 4691063 h 4720085"/>
              <a:gd name="connsiteX7" fmla="*/ 5390305 w 12192000"/>
              <a:gd name="connsiteY7" fmla="*/ 9939 h 4720085"/>
              <a:gd name="connsiteX8" fmla="*/ 5277610 w 12192000"/>
              <a:gd name="connsiteY8" fmla="*/ 0 h 4720085"/>
              <a:gd name="connsiteX9" fmla="*/ 3458767 w 12192000"/>
              <a:gd name="connsiteY9" fmla="*/ 4701002 h 4720085"/>
              <a:gd name="connsiteX10" fmla="*/ 0 w 12192000"/>
              <a:gd name="connsiteY10" fmla="*/ 4701002 h 4720085"/>
              <a:gd name="connsiteX11" fmla="*/ 9922 w 12192000"/>
              <a:gd name="connsiteY11" fmla="*/ 9939 h 472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4720085">
                <a:moveTo>
                  <a:pt x="12192000" y="9939"/>
                </a:moveTo>
                <a:cubicBezTo>
                  <a:pt x="12186175" y="1579988"/>
                  <a:pt x="12180349" y="3150036"/>
                  <a:pt x="12174524" y="4720085"/>
                </a:cubicBezTo>
                <a:lnTo>
                  <a:pt x="8798054" y="4720085"/>
                </a:lnTo>
                <a:cubicBezTo>
                  <a:pt x="8152137" y="3064957"/>
                  <a:pt x="7570229" y="1610998"/>
                  <a:pt x="6924312" y="10734"/>
                </a:cubicBezTo>
                <a:close/>
                <a:moveTo>
                  <a:pt x="6790081" y="9144"/>
                </a:moveTo>
                <a:lnTo>
                  <a:pt x="8647125" y="4701002"/>
                </a:lnTo>
                <a:lnTo>
                  <a:pt x="3593725" y="4691063"/>
                </a:lnTo>
                <a:cubicBezTo>
                  <a:pt x="4353996" y="2818467"/>
                  <a:pt x="4850285" y="1474235"/>
                  <a:pt x="5390305" y="9939"/>
                </a:cubicBezTo>
                <a:close/>
                <a:moveTo>
                  <a:pt x="5277610" y="0"/>
                </a:moveTo>
                <a:lnTo>
                  <a:pt x="3458767" y="4701002"/>
                </a:lnTo>
                <a:lnTo>
                  <a:pt x="0" y="4701002"/>
                </a:lnTo>
                <a:cubicBezTo>
                  <a:pt x="3307" y="3137314"/>
                  <a:pt x="6615" y="1573627"/>
                  <a:pt x="9922" y="993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3862" y="6321116"/>
            <a:ext cx="2476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Ilkka Aaltonen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750017" y="6321116"/>
            <a:ext cx="1650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10.6.2021</a:t>
            </a:r>
            <a:endParaRPr lang="en-US"/>
          </a:p>
        </p:txBody>
      </p:sp>
      <p:sp>
        <p:nvSpPr>
          <p:cNvPr id="11" name="DConfidentiality">
            <a:extLst>
              <a:ext uri="{FF2B5EF4-FFF2-40B4-BE49-F238E27FC236}">
                <a16:creationId xmlns:a16="http://schemas.microsoft.com/office/drawing/2014/main" id="{EEA14B14-60C4-4BB2-AAE3-DF41B480ACC8}"/>
              </a:ext>
            </a:extLst>
          </p:cNvPr>
          <p:cNvSpPr txBox="1">
            <a:spLocks/>
          </p:cNvSpPr>
          <p:nvPr userDrawn="1"/>
        </p:nvSpPr>
        <p:spPr>
          <a:xfrm>
            <a:off x="6523406" y="6308584"/>
            <a:ext cx="2785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DLevelofprotection">
            <a:extLst>
              <a:ext uri="{FF2B5EF4-FFF2-40B4-BE49-F238E27FC236}">
                <a16:creationId xmlns:a16="http://schemas.microsoft.com/office/drawing/2014/main" id="{5DD3C21F-DA3E-4BE7-AAC4-310C4E77212E}"/>
              </a:ext>
            </a:extLst>
          </p:cNvPr>
          <p:cNvSpPr txBox="1">
            <a:spLocks/>
          </p:cNvSpPr>
          <p:nvPr userDrawn="1"/>
        </p:nvSpPr>
        <p:spPr>
          <a:xfrm>
            <a:off x="9539592" y="6146407"/>
            <a:ext cx="2403362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DDecree">
            <a:extLst>
              <a:ext uri="{FF2B5EF4-FFF2-40B4-BE49-F238E27FC236}">
                <a16:creationId xmlns:a16="http://schemas.microsoft.com/office/drawing/2014/main" id="{E78352A8-ED6D-4F6E-BFE7-FD1EC319D79A}"/>
              </a:ext>
            </a:extLst>
          </p:cNvPr>
          <p:cNvSpPr txBox="1">
            <a:spLocks/>
          </p:cNvSpPr>
          <p:nvPr userDrawn="1"/>
        </p:nvSpPr>
        <p:spPr>
          <a:xfrm>
            <a:off x="9540000" y="6356098"/>
            <a:ext cx="2633844" cy="197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DSecrecy">
            <a:extLst>
              <a:ext uri="{FF2B5EF4-FFF2-40B4-BE49-F238E27FC236}">
                <a16:creationId xmlns:a16="http://schemas.microsoft.com/office/drawing/2014/main" id="{8E73515E-696E-4CE4-8D36-10D1C0A0DD9C}"/>
              </a:ext>
            </a:extLst>
          </p:cNvPr>
          <p:cNvSpPr txBox="1">
            <a:spLocks/>
          </p:cNvSpPr>
          <p:nvPr userDrawn="1"/>
        </p:nvSpPr>
        <p:spPr>
          <a:xfrm>
            <a:off x="9540000" y="6503588"/>
            <a:ext cx="232628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Kuva 4" descr="Väyläviraston logo">
            <a:extLst>
              <a:ext uri="{FF2B5EF4-FFF2-40B4-BE49-F238E27FC236}">
                <a16:creationId xmlns:a16="http://schemas.microsoft.com/office/drawing/2014/main" id="{33C3268B-385E-41BC-B0E9-2A8D21E50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917600"/>
            <a:ext cx="1944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02295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3486" y="0"/>
            <a:ext cx="3987800" cy="6737351"/>
          </a:xfrm>
          <a:solidFill>
            <a:srgbClr val="FF5100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77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3"/>
          </a:solidFill>
        </p:spPr>
        <p:txBody>
          <a:bodyPr lIns="396000" tIns="1188000" rIns="396000" bIns="46800"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98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0B0CC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71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01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1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55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5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6BE8DE-05CB-44A2-BC08-E6E6BFEDF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60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kelta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6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37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vihreä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4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82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008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88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51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10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7"/>
          <p:cNvSpPr>
            <a:spLocks noGrp="1"/>
          </p:cNvSpPr>
          <p:nvPr>
            <p:ph type="body" sz="quarter" idx="11"/>
          </p:nvPr>
        </p:nvSpPr>
        <p:spPr>
          <a:xfrm>
            <a:off x="623888" y="752474"/>
            <a:ext cx="3919537" cy="4054955"/>
          </a:xfrm>
        </p:spPr>
        <p:txBody>
          <a:bodyPr/>
          <a:lstStyle>
            <a:lvl1pPr marL="0" indent="0">
              <a:buFontTx/>
              <a:buNone/>
              <a:defRPr b="1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Exo 2" charset="0"/>
                <a:ea typeface="Exo 2" charset="0"/>
                <a:cs typeface="Exo 2" charset="0"/>
              </a:defRPr>
            </a:lvl3pPr>
            <a:lvl4pPr>
              <a:defRPr>
                <a:latin typeface="Exo 2" charset="0"/>
                <a:ea typeface="Exo 2" charset="0"/>
                <a:cs typeface="Exo 2" charset="0"/>
              </a:defRPr>
            </a:lvl4pPr>
            <a:lvl5pPr>
              <a:defRPr>
                <a:latin typeface="Exo 2" charset="0"/>
                <a:ea typeface="Exo 2" charset="0"/>
                <a:cs typeface="Exo 2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433135" y="0"/>
            <a:ext cx="6758866" cy="673735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n>
                  <a:noFill/>
                </a:ln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i-FI" dirty="0"/>
              <a:t>Lisää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uva 7" descr="Väyläviraston logo">
            <a:extLst>
              <a:ext uri="{FF2B5EF4-FFF2-40B4-BE49-F238E27FC236}">
                <a16:creationId xmlns:a16="http://schemas.microsoft.com/office/drawing/2014/main" id="{9B1DFFF8-D476-44B3-90F4-D2B5A632F2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917600"/>
            <a:ext cx="1944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62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v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3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62524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0B0CC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88497"/>
      </p:ext>
    </p:extLst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30" y="9323"/>
            <a:ext cx="5155670" cy="6737350"/>
          </a:xfrm>
          <a:solidFill>
            <a:schemeClr val="accent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45590"/>
      </p:ext>
    </p:extLst>
  </p:cSld>
  <p:clrMapOvr>
    <a:masterClrMapping/>
  </p:clrMapOvr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t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1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08984"/>
      </p:ext>
    </p:extLst>
  </p:cSld>
  <p:clrMapOvr>
    <a:masterClrMapping/>
  </p:clrMapOvr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30" y="0"/>
            <a:ext cx="5155670" cy="6737350"/>
          </a:xfrm>
          <a:solidFill>
            <a:schemeClr val="accent5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98071"/>
      </p:ext>
    </p:extLst>
  </p:cSld>
  <p:clrMapOvr>
    <a:masterClrMapping/>
  </p:clrMapOvr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6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22191"/>
      </p:ext>
    </p:extLst>
  </p:cSld>
  <p:clrMapOvr>
    <a:masterClrMapping/>
  </p:clrMapOvr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vih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4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75271"/>
      </p:ext>
    </p:extLst>
  </p:cSld>
  <p:clrMapOvr>
    <a:masterClrMapping/>
  </p:clrMapOvr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pin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008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88349"/>
      </p:ext>
    </p:extLst>
  </p:cSld>
  <p:clrMapOvr>
    <a:masterClrMapping/>
  </p:clrMapOvr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51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49801"/>
      </p:ext>
    </p:extLst>
  </p:cSld>
  <p:clrMapOvr>
    <a:masterClrMapping/>
  </p:clrMapOvr>
  <p:hf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usta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Väyläviraston logo">
            <a:extLst>
              <a:ext uri="{FF2B5EF4-FFF2-40B4-BE49-F238E27FC236}">
                <a16:creationId xmlns:a16="http://schemas.microsoft.com/office/drawing/2014/main" id="{B3D212B4-2A4C-43AA-9CF7-1BD656D533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"/>
          <a:stretch/>
        </p:blipFill>
        <p:spPr>
          <a:xfrm>
            <a:off x="0" y="0"/>
            <a:ext cx="12192000" cy="6737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07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2526" y="18720"/>
            <a:ext cx="5989319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1. tämä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0" y="374808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129862" y="18720"/>
            <a:ext cx="6074664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2. tämä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117336" y="374808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2526" y="3425619"/>
            <a:ext cx="5989319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3. tämä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3812953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129862" y="3425619"/>
            <a:ext cx="6074664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4. tämä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117336" y="3812953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9" name="Rectangle 18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319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usta_k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Väyläviraston logo">
            <a:extLst>
              <a:ext uri="{FF2B5EF4-FFF2-40B4-BE49-F238E27FC236}">
                <a16:creationId xmlns:a16="http://schemas.microsoft.com/office/drawing/2014/main" id="{4B3A6A6C-65F3-42AD-AF0D-BCD705177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000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two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1" y="1905000"/>
            <a:ext cx="4947604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4"/>
          </p:nvPr>
        </p:nvSpPr>
        <p:spPr>
          <a:xfrm>
            <a:off x="5996197" y="1909763"/>
            <a:ext cx="5357602" cy="39973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90549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vay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902169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pe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sityksen loppudia">
            <a:extLst>
              <a:ext uri="{FF2B5EF4-FFF2-40B4-BE49-F238E27FC236}">
                <a16:creationId xmlns:a16="http://schemas.microsoft.com/office/drawing/2014/main" id="{8011D531-C477-E90E-BB81-1C49976BFEA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827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A61CBA-CBF0-DB4D-BADC-197B54A85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A926F8A-13E9-BB45-896D-6AB7B4F13B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schemeClr val="bg1"/>
                </a:solidFill>
              </a:rPr>
              <a:t>Timo Salminen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498BA70E-C9B0-AE40-A5FD-5591D24F45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FI"/>
              <a:t>25.9.2024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90BA730-02A6-EA4F-8511-0EFD0227C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408" y="5284951"/>
            <a:ext cx="6055269" cy="279628"/>
          </a:xfrm>
          <a:noFill/>
        </p:spPr>
        <p:txBody>
          <a:bodyPr wrap="square" lIns="0" tIns="0" rIns="0" bIns="0" rtlCol="0">
            <a:sp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lang="en-GB" sz="1400" b="1" cap="all" spc="15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fi-FI"/>
              <a:t>Muokkaa alaotsikon perustyyliä napsautt.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039C10-C0D7-BA4B-9CF5-2B8D37AE9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2975" y="4185606"/>
            <a:ext cx="6056313" cy="396199"/>
          </a:xfrm>
          <a:noFill/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ct val="125000"/>
              </a:lnSpc>
              <a:defRPr lang="en-GB" sz="2400" b="1" spc="-5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fi-FI"/>
              <a:t>Muokkaa tekstin perustyylejä napsauttamalla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3EA0C4-DFFA-2048-AA63-FE50E6D2D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3408" y="2384426"/>
            <a:ext cx="6055269" cy="1728788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 algn="l">
              <a:lnSpc>
                <a:spcPct val="100000"/>
              </a:lnSpc>
              <a:defRPr lang="en-GB" sz="4800" spc="-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fi-FI"/>
              <a:t>Muokkaa ots. perustyyl. napsautt.</a:t>
            </a:r>
            <a:endParaRPr lang="en-GB" dirty="0"/>
          </a:p>
        </p:txBody>
      </p:sp>
      <p:pic>
        <p:nvPicPr>
          <p:cNvPr id="7" name="Picture 37" descr="Sitowise logo">
            <a:extLst>
              <a:ext uri="{FF2B5EF4-FFF2-40B4-BE49-F238E27FC236}">
                <a16:creationId xmlns:a16="http://schemas.microsoft.com/office/drawing/2014/main" id="{8594DD41-6187-2B41-A70C-86E4CC763D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43408" y="1126076"/>
            <a:ext cx="1597024" cy="25620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E6806AB-3AD4-D140-B032-DDBBF110F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305078A-4B70-0E47-AF3A-741AF7EDDFA5}" type="slidenum">
              <a:rPr lang="en-FI" smtClean="0"/>
              <a:pPr/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91994582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pos="4725">
          <p15:clr>
            <a:srgbClr val="FBAE40"/>
          </p15:clr>
        </p15:guide>
        <p15:guide id="3" pos="697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 + Image with Effec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Sitowise logo">
            <a:extLst>
              <a:ext uri="{FF2B5EF4-FFF2-40B4-BE49-F238E27FC236}">
                <a16:creationId xmlns:a16="http://schemas.microsoft.com/office/drawing/2014/main" id="{9100C8E0-BA07-314B-BD1B-5FBB0133B8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058405D-2985-464B-A9E3-D7B5F25B6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69127" y="6336190"/>
            <a:ext cx="32087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en-GB"/>
              <a:t>Timo Salminen</a:t>
            </a:r>
            <a:endParaRPr lang="en-GB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C01D903-6209-8847-A63C-FC6865944F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5285" y="6336190"/>
            <a:ext cx="1423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FI"/>
              <a:t>25.9.2024</a:t>
            </a:r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94E44FD-9D69-DD44-9E86-630A6E181F8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40465" y="163623"/>
            <a:ext cx="5595960" cy="6537600"/>
          </a:xfrm>
          <a:custGeom>
            <a:avLst/>
            <a:gdLst>
              <a:gd name="connsiteX0" fmla="*/ 0 w 5595960"/>
              <a:gd name="connsiteY0" fmla="*/ 0 h 6537600"/>
              <a:gd name="connsiteX1" fmla="*/ 5595960 w 5595960"/>
              <a:gd name="connsiteY1" fmla="*/ 0 h 6537600"/>
              <a:gd name="connsiteX2" fmla="*/ 5595960 w 5595960"/>
              <a:gd name="connsiteY2" fmla="*/ 3268800 h 6537600"/>
              <a:gd name="connsiteX3" fmla="*/ 2324972 w 5595960"/>
              <a:gd name="connsiteY3" fmla="*/ 6537600 h 6537600"/>
              <a:gd name="connsiteX4" fmla="*/ 0 w 5595960"/>
              <a:gd name="connsiteY4" fmla="*/ 6537600 h 653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5960" h="6537600">
                <a:moveTo>
                  <a:pt x="0" y="0"/>
                </a:moveTo>
                <a:lnTo>
                  <a:pt x="5595960" y="0"/>
                </a:lnTo>
                <a:lnTo>
                  <a:pt x="5595960" y="3268800"/>
                </a:lnTo>
                <a:cubicBezTo>
                  <a:pt x="5595960" y="5074109"/>
                  <a:pt x="4131489" y="6537600"/>
                  <a:pt x="2324972" y="6537600"/>
                </a:cubicBezTo>
                <a:lnTo>
                  <a:pt x="0" y="6537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i-FI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1EA0720-5F7B-2343-97C5-0FC9EE55F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302" y="1889509"/>
            <a:ext cx="4735465" cy="4132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F079C2-00D5-694C-AECF-20D6FB6B5171}"/>
              </a:ext>
            </a:extLst>
          </p:cNvPr>
          <p:cNvCxnSpPr>
            <a:cxnSpLocks/>
          </p:cNvCxnSpPr>
          <p:nvPr userDrawn="1"/>
        </p:nvCxnSpPr>
        <p:spPr>
          <a:xfrm>
            <a:off x="624641" y="2033784"/>
            <a:ext cx="0" cy="950210"/>
          </a:xfrm>
          <a:prstGeom prst="line">
            <a:avLst/>
          </a:prstGeom>
          <a:ln w="762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41">
            <a:extLst>
              <a:ext uri="{FF2B5EF4-FFF2-40B4-BE49-F238E27FC236}">
                <a16:creationId xmlns:a16="http://schemas.microsoft.com/office/drawing/2014/main" id="{8FCE2095-B105-2747-8719-F6922C3A7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70" y="500316"/>
            <a:ext cx="4953784" cy="1135967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25000"/>
              </a:lnSpc>
              <a:defRPr sz="3000" spc="-5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6139297E-C309-FE4D-A04A-F9203E158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9704" cy="3650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2305078A-4B70-0E47-AF3A-741AF7EDDFA5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0633701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799">
          <p15:clr>
            <a:srgbClr val="FBAE40"/>
          </p15:clr>
        </p15:guide>
        <p15:guide id="3" orient="horz" pos="1049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Sitowise logo">
            <a:extLst>
              <a:ext uri="{FF2B5EF4-FFF2-40B4-BE49-F238E27FC236}">
                <a16:creationId xmlns:a16="http://schemas.microsoft.com/office/drawing/2014/main" id="{D4309CB5-D946-1C4B-BE5D-8E62877D22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4661" y="6431828"/>
            <a:ext cx="1010695" cy="162143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1237B96-BBE2-8040-B536-079BC6EA47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361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Timo Salminen</a:t>
            </a:r>
            <a:endParaRPr lang="en-GB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EAA01D5-03D6-0640-B00E-B5D284032F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5285" y="63361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FI"/>
              <a:t>25.9.2024</a:t>
            </a:r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09323CC-715A-D740-AE62-24925EC14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052" y="1901931"/>
            <a:ext cx="10800000" cy="41328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D9C658-E9E3-DB42-9F5C-3D488A0D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52" y="499712"/>
            <a:ext cx="10800000" cy="1134448"/>
          </a:xfrm>
        </p:spPr>
        <p:txBody>
          <a:bodyPr/>
          <a:lstStyle>
            <a:lvl1pPr>
              <a:lnSpc>
                <a:spcPct val="125000"/>
              </a:lnSpc>
              <a:defRPr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13467C5-E93C-9D4D-BBD7-FE20B1414D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575" y="6336190"/>
            <a:ext cx="789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2305078A-4B70-0E47-AF3A-741AF7EDDFA5}" type="slidenum">
              <a:rPr lang="en-FI" smtClean="0"/>
              <a:pPr/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56599424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799">
          <p15:clr>
            <a:srgbClr val="FBAE40"/>
          </p15:clr>
        </p15:guide>
        <p15:guide id="5" pos="52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preserve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87025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234" y="6356350"/>
            <a:ext cx="51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ukarelialogoplaceholder"/>
          <p:cNvSpPr txBox="1"/>
          <p:nvPr userDrawn="1"/>
        </p:nvSpPr>
        <p:spPr>
          <a:xfrm>
            <a:off x="864000" y="6002532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5" name="eulogoplaceholder"/>
          <p:cNvSpPr txBox="1"/>
          <p:nvPr userDrawn="1"/>
        </p:nvSpPr>
        <p:spPr>
          <a:xfrm>
            <a:off x="864000" y="5983065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7" name="eulogotenplaceholder"/>
          <p:cNvSpPr txBox="1"/>
          <p:nvPr userDrawn="1"/>
        </p:nvSpPr>
        <p:spPr>
          <a:xfrm>
            <a:off x="864000" y="6228000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21" name="eufinancelogoplaceholder"/>
          <p:cNvSpPr txBox="1"/>
          <p:nvPr userDrawn="1"/>
        </p:nvSpPr>
        <p:spPr>
          <a:xfrm>
            <a:off x="864000" y="6228000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</p:spTree>
    <p:extLst>
      <p:ext uri="{BB962C8B-B14F-4D97-AF65-F5344CB8AC3E}">
        <p14:creationId xmlns:p14="http://schemas.microsoft.com/office/powerpoint/2010/main" val="2731598951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content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99612" cy="1325563"/>
          </a:xfrm>
        </p:spPr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87025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234" y="6356350"/>
            <a:ext cx="51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ukarelialogoplaceholder"/>
          <p:cNvSpPr txBox="1"/>
          <p:nvPr userDrawn="1"/>
        </p:nvSpPr>
        <p:spPr>
          <a:xfrm>
            <a:off x="864000" y="6002532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4" name="eulogotenplaceholder"/>
          <p:cNvSpPr txBox="1"/>
          <p:nvPr userDrawn="1"/>
        </p:nvSpPr>
        <p:spPr>
          <a:xfrm>
            <a:off x="864000" y="6228000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8" name="eulogoplaceholder"/>
          <p:cNvSpPr txBox="1"/>
          <p:nvPr userDrawn="1"/>
        </p:nvSpPr>
        <p:spPr>
          <a:xfrm>
            <a:off x="864000" y="5983065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9" name="eufinancelogoplaceholder"/>
          <p:cNvSpPr txBox="1"/>
          <p:nvPr userDrawn="1"/>
        </p:nvSpPr>
        <p:spPr>
          <a:xfrm>
            <a:off x="864000" y="6228000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pic>
        <p:nvPicPr>
          <p:cNvPr id="12" name="Kuva 11" descr="Väyläviraston logo">
            <a:extLst>
              <a:ext uri="{FF2B5EF4-FFF2-40B4-BE49-F238E27FC236}">
                <a16:creationId xmlns:a16="http://schemas.microsoft.com/office/drawing/2014/main" id="{21EF0740-5842-4D4A-BA64-488A09065B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00" y="349200"/>
            <a:ext cx="1728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16698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5875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 lang="fi-FI" b="0" i="0" smtClean="0">
                <a:effectLst/>
              </a:defRPr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chemeClr val="accent3">
              <a:alpha val="75000"/>
            </a:scheme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53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ak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00B0CC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0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chemeClr val="accent2">
              <a:alpha val="75000"/>
            </a:scheme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76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2212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Ilkka Aaltonen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5541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10.6.2021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0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1" r:id="rId3"/>
    <p:sldLayoutId id="2147483664" r:id="rId4"/>
    <p:sldLayoutId id="2147483665" r:id="rId5"/>
    <p:sldLayoutId id="2147483744" r:id="rId6"/>
    <p:sldLayoutId id="2147483669" r:id="rId7"/>
    <p:sldLayoutId id="2147483724" r:id="rId8"/>
    <p:sldLayoutId id="2147483671" r:id="rId9"/>
    <p:sldLayoutId id="2147483672" r:id="rId10"/>
    <p:sldLayoutId id="2147483673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5" r:id="rId19"/>
    <p:sldLayoutId id="2147483686" r:id="rId20"/>
    <p:sldLayoutId id="2147483743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2" r:id="rId38"/>
    <p:sldLayoutId id="2147483705" r:id="rId39"/>
    <p:sldLayoutId id="2147483708" r:id="rId40"/>
    <p:sldLayoutId id="2147483745" r:id="rId41"/>
    <p:sldLayoutId id="2147483746" r:id="rId42"/>
    <p:sldLayoutId id="2147483751" r:id="rId43"/>
    <p:sldLayoutId id="2147483752" r:id="rId44"/>
    <p:sldLayoutId id="2147483753" r:id="rId45"/>
    <p:sldLayoutId id="2147483754" r:id="rId4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mailto:timo.salminen@sitowise.com" TargetMode="External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hje.velho.vaylapilvi.fi/tievelho/tietorakenne/tietorakennemuutokset/" TargetMode="External"/><Relationship Id="rId2" Type="http://schemas.openxmlformats.org/officeDocument/2006/relationships/hyperlink" Target="https://ohje.velho.vaylapilvi.fi/tievelho/koulutukset-ja-tilaisuudet/tievelhon-tietojen-yllapidon-tukiklinikka/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ayla.sharefile.eu/public/share/web-se1f3fab10a6d4a499ee8d91faa84eeba" TargetMode="External"/><Relationship Id="rId2" Type="http://schemas.openxmlformats.org/officeDocument/2006/relationships/hyperlink" Target="https://vayla.creamailer.fi/email/66df0006514f5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ohje.velho.vaylapilvi.fi/tievelhon-kayttoliittyman-hakupalvelut-uudistuvat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ohje.velho.vaylapilvi.fi/tievelho/koulutukset-ja-tilaisuudet/tievelho-vartit/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0" b="15590"/>
          <a:stretch>
            <a:fillRect/>
          </a:stretch>
        </p:blipFill>
        <p:spPr/>
      </p:pic>
      <p:sp>
        <p:nvSpPr>
          <p:cNvPr id="3" name="Otsikko 2"/>
          <p:cNvSpPr>
            <a:spLocks noGrp="1"/>
          </p:cNvSpPr>
          <p:nvPr>
            <p:ph type="ctrTitle"/>
          </p:nvPr>
        </p:nvSpPr>
        <p:spPr>
          <a:xfrm>
            <a:off x="2291341" y="5393047"/>
            <a:ext cx="6568134" cy="621860"/>
          </a:xfrm>
        </p:spPr>
        <p:txBody>
          <a:bodyPr>
            <a:normAutofit/>
          </a:bodyPr>
          <a:lstStyle/>
          <a:p>
            <a:r>
              <a:rPr lang="fi-FI" sz="3600" dirty="0"/>
              <a:t>Tievelhovartti </a:t>
            </a:r>
            <a:r>
              <a:rPr lang="fi-FI" sz="3100" dirty="0"/>
              <a:t>(08.10.2024)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/>
              <a:t>Ilkka Aaltonen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 dirty="0"/>
              <a:t>08.10.2024</a:t>
            </a:r>
          </a:p>
        </p:txBody>
      </p:sp>
    </p:spTree>
    <p:extLst>
      <p:ext uri="{BB962C8B-B14F-4D97-AF65-F5344CB8AC3E}">
        <p14:creationId xmlns:p14="http://schemas.microsoft.com/office/powerpoint/2010/main" val="184642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8D0282A5-C6F7-24F9-A6BA-AD1BB1142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057" y="755779"/>
            <a:ext cx="2494600" cy="5075854"/>
          </a:xfrm>
          <a:prstGeom prst="rect">
            <a:avLst/>
          </a:prstGeom>
        </p:spPr>
      </p:pic>
      <p:pic>
        <p:nvPicPr>
          <p:cNvPr id="10" name="Kuvan paikkamerkki 9" descr="Kuva, joka sisältää kohteen vekotin, Kannettava viestintäväline, Matkapuhelin, Viestintälaite&#10;&#10;Kuvaus luotu automaattisesti">
            <a:extLst>
              <a:ext uri="{FF2B5EF4-FFF2-40B4-BE49-F238E27FC236}">
                <a16:creationId xmlns:a16="http://schemas.microsoft.com/office/drawing/2014/main" id="{B3D9ED5A-D1CF-AF59-906A-197A810B53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7200" r="7200"/>
          <a:stretch>
            <a:fillRect/>
          </a:stretch>
        </p:blipFill>
        <p:spPr/>
      </p:pic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44B1095B-C8BA-A7D2-8591-BC5201F87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fi-FI" sz="1400"/>
              <a:t>Töiden suunnittelu, reitit ja töiden jako aliurakoitsijoille</a:t>
            </a:r>
          </a:p>
          <a:p>
            <a:pPr lvl="2"/>
            <a:r>
              <a:rPr lang="fi-FI" sz="1400"/>
              <a:t>Havainnot, työmääräykset, varusteet</a:t>
            </a:r>
          </a:p>
          <a:p>
            <a:pPr lvl="2"/>
            <a:r>
              <a:rPr lang="fi-FI" sz="1400"/>
              <a:t>Suoritettavat toimenpiteet (ml. Varusteisiin kohdistuvat) maastossa</a:t>
            </a:r>
          </a:p>
          <a:p>
            <a:pPr lvl="2"/>
            <a:r>
              <a:rPr lang="fi-FI" sz="1400"/>
              <a:t>Toteutuneiden töiden raportointi ja kustannusseuranta ml. raportointi Tilaajan järjestelmiin</a:t>
            </a:r>
          </a:p>
          <a:p>
            <a:pPr lvl="2"/>
            <a:r>
              <a:rPr lang="fi-FI" sz="1400"/>
              <a:t>Läpinäkyvyys maastosta työnjohtoon</a:t>
            </a:r>
          </a:p>
          <a:p>
            <a:pPr lvl="2"/>
            <a:r>
              <a:rPr lang="fi-FI" sz="1400"/>
              <a:t>Urakoiden jälkilaskenta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079176C9-3A73-93DD-011C-878325D77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70" y="500316"/>
            <a:ext cx="5305390" cy="1135967"/>
          </a:xfrm>
        </p:spPr>
        <p:txBody>
          <a:bodyPr/>
          <a:lstStyle/>
          <a:p>
            <a:r>
              <a:rPr lang="fi-FI"/>
              <a:t>Routa &amp; ELY MHU:t  - Käytäntö</a:t>
            </a:r>
          </a:p>
        </p:txBody>
      </p:sp>
    </p:spTree>
    <p:extLst>
      <p:ext uri="{BB962C8B-B14F-4D97-AF65-F5344CB8AC3E}">
        <p14:creationId xmlns:p14="http://schemas.microsoft.com/office/powerpoint/2010/main" val="3962882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44B1095B-C8BA-A7D2-8591-BC5201F87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fi-FI" sz="1400"/>
              <a:t>Käyttäjien tarpeiden mukainen jatkokehitys</a:t>
            </a:r>
          </a:p>
          <a:p>
            <a:pPr lvl="2"/>
            <a:r>
              <a:rPr lang="fi-FI" sz="1400"/>
              <a:t>Enemmän rajapintoja, vähemmän exceleitä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079176C9-3A73-93DD-011C-878325D77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70" y="500316"/>
            <a:ext cx="5305390" cy="1135967"/>
          </a:xfrm>
        </p:spPr>
        <p:txBody>
          <a:bodyPr/>
          <a:lstStyle/>
          <a:p>
            <a:r>
              <a:rPr lang="fi-FI"/>
              <a:t>Routa &amp; ELY MHU:t  - Jatkokehitys</a:t>
            </a:r>
          </a:p>
        </p:txBody>
      </p:sp>
      <p:pic>
        <p:nvPicPr>
          <p:cNvPr id="7" name="Kuvan paikkamerkki 6" descr="Kuva, joka sisältää kohteen Ilmavalokuvaus, ilma-, vesi, Lintuperspektiivi&#10;&#10;Kuvaus luotu automaattisesti">
            <a:extLst>
              <a:ext uri="{FF2B5EF4-FFF2-40B4-BE49-F238E27FC236}">
                <a16:creationId xmlns:a16="http://schemas.microsoft.com/office/drawing/2014/main" id="{F7E9A4B8-B605-72E9-1C9D-05E0596560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5543" r="255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5713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44B1095B-C8BA-A7D2-8591-BC5201F87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03400" lvl="2" indent="0">
              <a:buNone/>
            </a:pPr>
            <a:r>
              <a:rPr lang="fi-FI" sz="1400"/>
              <a:t>Timo Salminen</a:t>
            </a:r>
          </a:p>
          <a:p>
            <a:pPr marL="203400" lvl="2" indent="0">
              <a:buNone/>
            </a:pPr>
            <a:r>
              <a:rPr lang="fi-FI" sz="1400">
                <a:hlinkClick r:id="rId2"/>
              </a:rPr>
              <a:t>timo.salminen@sitowise.com</a:t>
            </a:r>
            <a:r>
              <a:rPr lang="fi-FI" sz="1400"/>
              <a:t> </a:t>
            </a:r>
          </a:p>
          <a:p>
            <a:pPr marL="203400" lvl="2" indent="0">
              <a:buNone/>
            </a:pPr>
            <a:r>
              <a:rPr lang="fi-FI" sz="1400"/>
              <a:t>+358 44 427 9603 </a:t>
            </a:r>
          </a:p>
          <a:p>
            <a:pPr lvl="2"/>
            <a:endParaRPr lang="fi-FI" sz="1400"/>
          </a:p>
          <a:p>
            <a:pPr lvl="2"/>
            <a:endParaRPr lang="fi-FI" sz="1400"/>
          </a:p>
          <a:p>
            <a:pPr lvl="2"/>
            <a:endParaRPr lang="fi-FI" sz="140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079176C9-3A73-93DD-011C-878325D77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Muut asiat ja kysymykset</a:t>
            </a:r>
          </a:p>
        </p:txBody>
      </p:sp>
      <p:pic>
        <p:nvPicPr>
          <p:cNvPr id="7" name="Kuvan paikkamerkki 6" descr="Kuva, joka sisältää kohteen ajoneuvo, liikenne, rengas, pyörä&#10;&#10;Kuvaus luotu automaattisesti">
            <a:extLst>
              <a:ext uri="{FF2B5EF4-FFF2-40B4-BE49-F238E27FC236}">
                <a16:creationId xmlns:a16="http://schemas.microsoft.com/office/drawing/2014/main" id="{D187B1B2-0A31-73A0-75F4-E67D9C826B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7200" r="72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4612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702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>
            <a:extLst>
              <a:ext uri="{FF2B5EF4-FFF2-40B4-BE49-F238E27FC236}">
                <a16:creationId xmlns:a16="http://schemas.microsoft.com/office/drawing/2014/main" id="{B2A925E6-9935-B05B-DF95-809EF546AF5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1" b="8681"/>
          <a:stretch>
            <a:fillRect/>
          </a:stretch>
        </p:blipFill>
        <p:spPr/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520147-F4BD-A64F-12FA-A8FBD6F41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Agenda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7C7D44AF-CA13-B13B-12E3-5091AF578A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Ajankohtaiset kuulumiset</a:t>
            </a:r>
          </a:p>
          <a:p>
            <a:r>
              <a:rPr lang="fi-FI" b="0" i="0" dirty="0">
                <a:effectLst/>
                <a:latin typeface="+mj-lt"/>
              </a:rPr>
              <a:t>ROUTA maanteiden hoitourakoissa, Timo Salminen</a:t>
            </a:r>
            <a:endParaRPr lang="fi-FI" dirty="0">
              <a:latin typeface="+mj-lt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BADA76D-61D3-7B0C-1C92-1712D18A541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21425"/>
            <a:ext cx="2476500" cy="365125"/>
          </a:xfrm>
        </p:spPr>
        <p:txBody>
          <a:bodyPr/>
          <a:lstStyle/>
          <a:p>
            <a:r>
              <a:rPr lang="en-US"/>
              <a:t>Ilkka Aaltonen</a:t>
            </a:r>
            <a:endParaRPr lang="en-US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061F8A-7F47-BDDC-1BE5-E4EB05925F8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21425"/>
            <a:ext cx="1651000" cy="365125"/>
          </a:xfrm>
        </p:spPr>
        <p:txBody>
          <a:bodyPr/>
          <a:lstStyle/>
          <a:p>
            <a:r>
              <a:rPr lang="fi-FI"/>
              <a:t>10.6.2021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870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06D4C5-C1A1-451C-9D75-E35FED282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318" y="140867"/>
            <a:ext cx="5367364" cy="393569"/>
          </a:xfrm>
        </p:spPr>
        <p:txBody>
          <a:bodyPr>
            <a:normAutofit fontScale="90000"/>
          </a:bodyPr>
          <a:lstStyle/>
          <a:p>
            <a:pPr algn="l"/>
            <a:r>
              <a:rPr lang="fi-FI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Ajankohtaiset kuulumiset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29AACDF-3AAD-4B63-8455-3A91155F05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687897"/>
            <a:ext cx="11937534" cy="6029236"/>
          </a:xfrm>
        </p:spPr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r>
              <a:rPr lang="fi-FI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/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YHA lähtötietopaketit viety </a:t>
            </a:r>
            <a:r>
              <a:rPr lang="fi-FI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YHAn</a:t>
            </a: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tuotantoon 3.10.2024, jonka jälkeen tehty </a:t>
            </a:r>
            <a:r>
              <a:rPr lang="fi-FI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pieniä korjauksia dataan.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Kaikki operointiin lähetetyt varuste- ja laiteinventointitiedot, jotka inventoitu hoidon kilpailutusta varten viety järjestelmään.</a:t>
            </a:r>
          </a:p>
          <a:p>
            <a:pPr lvl="1"/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Varareittien vienti vielä kesken. Varmistetut reitit ja varareittiluokitukset viety järjestelmään kokonaisuudessaan.</a:t>
            </a:r>
          </a:p>
          <a:p>
            <a:pPr lvl="1"/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Laatukorjattu kelirikkoaineisto toimitettu operointiin. Vienti aloitetaan tällä viikolla.</a:t>
            </a:r>
          </a:p>
          <a:p>
            <a:pPr lvl="1"/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Selvityksessä TEN verkon laajentumiseen liittyvät tieosuudet. </a:t>
            </a:r>
          </a:p>
          <a:p>
            <a:pPr lvl="1"/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Tukiklinikka materiaaleissa lisää dataan liittyvää: </a:t>
            </a: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https://ohje.velho.vaylapilvi.fi/tievelho/koulutukset-ja-tilaisuudet/tievelhon-tietojen-yllapidon-tukiklinikka/</a:t>
            </a: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.</a:t>
            </a:r>
          </a:p>
          <a:p>
            <a:pPr lvl="1"/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fi-FI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Tietorakenteet</a:t>
            </a:r>
          </a:p>
          <a:p>
            <a:pPr lvl="1"/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Muutokset: </a:t>
            </a: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https://ohje.velho.vaylapilvi.fi/tievelho/tietorakenne/tietorakennemuutokset/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Uuden nopeusrajoituskohdeluokan toteutus valmis ja data vienti aloitetaan järjestelmään lokakuun aikana.</a:t>
            </a:r>
          </a:p>
          <a:p>
            <a:pPr lvl="1"/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Pumppaamot kohdeluokka validoitu tietorakenteiden osalta asiantuntijoiden toimesta. Validoinnissa huomattu rakenteisiin liittyviä uusia tarpeita, jota toteutetaan mahdollisimman pian. Ensimmäisen </a:t>
            </a:r>
            <a:r>
              <a:rPr lang="fi-FI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ELYn</a:t>
            </a: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osalta saatu testipaketti datan osalta ja testidata ajettu onnistuneesti Tievelhon STG ympäristöön. Seuraavaksi lähdetään keräämään dataa muista </a:t>
            </a:r>
            <a:r>
              <a:rPr lang="fi-FI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ELYstä</a:t>
            </a:r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/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Väylän luonne kohdeluokkaan muutamia muutoksia tulossa: Tarkennusta voidaan käyttää päällekkäin samalla tieosuudella. 1 ja 2 ajorataisilla tieosuuksilla vain tietyt ominaisuudet sallittuja. Toteutetaan validointi, joka tarkastaa syöttö vaiheessa, ettei ristiriitoja synny.</a:t>
            </a:r>
          </a:p>
          <a:p>
            <a:pPr lvl="1"/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Kasvillisuusrakenteisiin toteutettu tietorakennemuutoksia. Data siirrot tehdään hoidon urakoiden kilpailutusten jälkeen.</a:t>
            </a:r>
            <a:endParaRPr lang="fi-FI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fi-FI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8A088F4-BA4E-446E-A519-333A0B57B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695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F7F068-CCD6-8AE4-5CF7-564E73951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601" y="-6088"/>
            <a:ext cx="7315900" cy="534594"/>
          </a:xfrm>
        </p:spPr>
        <p:txBody>
          <a:bodyPr>
            <a:normAutofit fontScale="90000"/>
          </a:bodyPr>
          <a:lstStyle/>
          <a:p>
            <a:r>
              <a:rPr lang="fi-FI" dirty="0"/>
              <a:t>Ajankohtaiset kuulumiset (jatkuu)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0B46349-F02B-3817-E56F-00DCEA79CD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528506"/>
            <a:ext cx="12010238" cy="6192969"/>
          </a:xfrm>
        </p:spPr>
        <p:txBody>
          <a:bodyPr>
            <a:normAutofit fontScale="85000" lnSpcReduction="10000"/>
          </a:bodyPr>
          <a:lstStyle/>
          <a:p>
            <a:pPr marL="457200" lvl="1" indent="0">
              <a:buNone/>
            </a:pPr>
            <a:r>
              <a:rPr lang="fi-FI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Ohjeet ja viestintä</a:t>
            </a:r>
          </a:p>
          <a:p>
            <a:pPr lvl="1"/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Velho uutiskirje julkaistu 7.10.2024: 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  <a:hlinkClick r:id="rId2"/>
              </a:rPr>
              <a:t>https://vayla.creamailer.fi/email/66df0006514f5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Tiestötiedot viestintä Q4/2024 ja Q1/2025 julkaistu 1.10.2024: </a:t>
            </a:r>
            <a: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Ajantasainen tiedote (Tiestötiedot_viestintä_Q42024_Q12025) on saatavilla täältä: </a:t>
            </a:r>
            <a:r>
              <a:rPr lang="fi-FI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https://vayla.sharefile.eu/public/share/web-se1f3fab10a6d4a499ee8d91faa84eeba</a:t>
            </a: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lvl="1" indent="0">
              <a:buNone/>
            </a:pPr>
            <a:endParaRPr lang="fi-FI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fi-FI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Käyttöliittymä</a:t>
            </a:r>
          </a:p>
          <a:p>
            <a:pPr lvl="1"/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Uutinen seuraavista askelista julkaistu ohjesivuille: 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  <a:hlinkClick r:id="rId4"/>
              </a:rPr>
              <a:t>https://ohje.velho.vaylapilvi.fi/tievelhon-kayttoliittyman-hakupalvelut-uudistuvat/</a:t>
            </a: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endParaRPr lang="fi-FI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fi-FI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fi-FI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Integraatiot</a:t>
            </a:r>
          </a:p>
          <a:p>
            <a:pPr lvl="1"/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Opasteiden osalta todettu, että Tievelhon tietosisältöä laajennetaan alla olevien ominaisuuksien osalta:</a:t>
            </a:r>
          </a:p>
          <a:p>
            <a:pPr lvl="1"/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/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/>
            <a:endParaRPr lang="fi-FI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/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fi-FI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Muut</a:t>
            </a:r>
          </a:p>
          <a:p>
            <a:pPr lvl="1"/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Suomen Väyliin tulossa taajamerkkeihin perustuva aluemuotoinen data taajama-alueista.</a:t>
            </a:r>
          </a:p>
          <a:p>
            <a:pPr lvl="1"/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1.10.2025 alkavien hoitourakoiden aluerajat päivitetty Suomen Väylissä.</a:t>
            </a: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/>
            <a:endParaRPr lang="fi-FI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3626614-0A5F-47AA-6D71-3D2D291B8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4</a:t>
            </a:fld>
            <a:endParaRPr lang="en-US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7BC1177-C278-A67D-659C-243563538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030" y="3912459"/>
            <a:ext cx="1136778" cy="1649442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6F1A8390-0F55-76CC-ABA3-02167CA07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4231" y="3912459"/>
            <a:ext cx="1491025" cy="170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50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E5E22-464A-FD2F-0462-27395B7C3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6525"/>
            <a:ext cx="10515600" cy="749300"/>
          </a:xfrm>
        </p:spPr>
        <p:txBody>
          <a:bodyPr>
            <a:normAutofit/>
          </a:bodyPr>
          <a:lstStyle/>
          <a:p>
            <a:pPr algn="ctr"/>
            <a:r>
              <a:rPr lang="fi-FI" sz="3200" dirty="0">
                <a:latin typeface="Calibri" panose="020F0502020204030204" pitchFamily="34" charset="0"/>
                <a:cs typeface="Calibri" panose="020F0502020204030204" pitchFamily="34" charset="0"/>
              </a:rPr>
              <a:t>Seuraavat Tievelho-vartin teemaosat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B1D81-FB4D-FA2F-17B9-D224ECCC90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6774" y="1181100"/>
            <a:ext cx="10487025" cy="4695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https://ohje.velho.vaylapilvi.fi/tievelho/koulutukset-ja-tilaisuudet/tievelho-vartit/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Syksyn aiheita:</a:t>
            </a:r>
          </a:p>
          <a:p>
            <a:pPr marL="0" indent="0">
              <a:buNone/>
            </a:pP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9BD76-3D31-FB5A-7667-EC9FC7FA56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5</a:t>
            </a:fld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7E15DB2-D342-32FE-FA24-34BB63652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292" y="1704182"/>
            <a:ext cx="8029620" cy="497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90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ABD574EC-5F71-77EC-616B-5B3C731045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/>
              <a:t>8.10.2024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11D2DB4-DDA0-53C6-02D1-E8044A5197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2975" y="4185606"/>
            <a:ext cx="6056313" cy="410049"/>
          </a:xfrm>
        </p:spPr>
        <p:txBody>
          <a:bodyPr/>
          <a:lstStyle/>
          <a:p>
            <a:r>
              <a:rPr lang="fi-FI"/>
              <a:t>Velho-vartti</a:t>
            </a:r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814C0080-8B1A-3E05-1548-8D75452714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Routa maanteiden hoitourakoissa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61124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ajoneuvo, auto, lumi, talvi&#10;&#10;Kuvaus luotu automaattisesti">
            <a:extLst>
              <a:ext uri="{FF2B5EF4-FFF2-40B4-BE49-F238E27FC236}">
                <a16:creationId xmlns:a16="http://schemas.microsoft.com/office/drawing/2014/main" id="{FDCAE8CA-2C73-3FC1-37BD-2103D005218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7200" r="7200"/>
          <a:stretch>
            <a:fillRect/>
          </a:stretch>
        </p:blipFill>
        <p:spPr/>
      </p:pic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BF24520F-5288-7E2F-840B-442FF6637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302" y="1889509"/>
            <a:ext cx="5015567" cy="41328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/>
              <a:t>Routa on infran kunnossapidon toiminnanohjaus- ja raportointijärjestelmä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/>
              <a:t>Routaa käytetään kunnissa, kaupungeissa sekä eri kokoisissa infra-yrityksissä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/>
              <a:t>Metsä- ja yksityistiet, kuntien tiestö ja valtion tiet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/>
              <a:t>Tuotantokäytössä vuodesta 2015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/>
              <a:t>Integraatioita useisiin muihin järjestelmiin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/>
              <a:t>Kehitetty aina asiakkaiden tarpeiden mukaan yhteistyössä asiakkaiden kanssa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ABD52B2E-A3FE-7D37-9834-4784EB72B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Taustaa</a:t>
            </a:r>
          </a:p>
        </p:txBody>
      </p:sp>
    </p:spTree>
    <p:extLst>
      <p:ext uri="{BB962C8B-B14F-4D97-AF65-F5344CB8AC3E}">
        <p14:creationId xmlns:p14="http://schemas.microsoft.com/office/powerpoint/2010/main" val="3899591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oli: Viisikulmio 7">
            <a:extLst>
              <a:ext uri="{FF2B5EF4-FFF2-40B4-BE49-F238E27FC236}">
                <a16:creationId xmlns:a16="http://schemas.microsoft.com/office/drawing/2014/main" id="{77DE1AB3-20D8-ADB8-7601-60136DDDA08A}"/>
              </a:ext>
            </a:extLst>
          </p:cNvPr>
          <p:cNvSpPr/>
          <p:nvPr/>
        </p:nvSpPr>
        <p:spPr>
          <a:xfrm>
            <a:off x="623052" y="3159656"/>
            <a:ext cx="10800000" cy="768220"/>
          </a:xfrm>
          <a:prstGeom prst="homePlat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666CDFBE-F0F3-6AE0-04A7-400DCA758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Routa &amp; ELY MHU:t - Kehitystyö</a:t>
            </a:r>
          </a:p>
        </p:txBody>
      </p:sp>
      <p:pic>
        <p:nvPicPr>
          <p:cNvPr id="7" name="Kuva 6" descr="Hehkulamppu ja hammaspyörä ääriviiva">
            <a:extLst>
              <a:ext uri="{FF2B5EF4-FFF2-40B4-BE49-F238E27FC236}">
                <a16:creationId xmlns:a16="http://schemas.microsoft.com/office/drawing/2014/main" id="{72974327-E248-D357-4965-8EC9CB610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6408" y="3159656"/>
            <a:ext cx="768220" cy="76822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BFFB3EA0-9FC1-4BD3-CE62-C9B03678ABAA}"/>
              </a:ext>
            </a:extLst>
          </p:cNvPr>
          <p:cNvSpPr txBox="1"/>
          <p:nvPr/>
        </p:nvSpPr>
        <p:spPr>
          <a:xfrm>
            <a:off x="673359" y="4204993"/>
            <a:ext cx="1194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b="1">
                <a:solidFill>
                  <a:schemeClr val="tx2"/>
                </a:solidFill>
              </a:rPr>
              <a:t>2023/24</a:t>
            </a:r>
          </a:p>
        </p:txBody>
      </p:sp>
      <p:pic>
        <p:nvPicPr>
          <p:cNvPr id="11" name="Kuva 10" descr="Verkkosuunnittelu ääriviiva">
            <a:extLst>
              <a:ext uri="{FF2B5EF4-FFF2-40B4-BE49-F238E27FC236}">
                <a16:creationId xmlns:a16="http://schemas.microsoft.com/office/drawing/2014/main" id="{D37F06A5-E35E-41C7-C437-A8E86C10B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25924" y="3086567"/>
            <a:ext cx="914400" cy="914400"/>
          </a:xfrm>
          <a:prstGeom prst="rect">
            <a:avLst/>
          </a:prstGeom>
        </p:spPr>
      </p:pic>
      <p:sp>
        <p:nvSpPr>
          <p:cNvPr id="12" name="Oikea aaltosulje 11">
            <a:extLst>
              <a:ext uri="{FF2B5EF4-FFF2-40B4-BE49-F238E27FC236}">
                <a16:creationId xmlns:a16="http://schemas.microsoft.com/office/drawing/2014/main" id="{188CE342-B0DC-0109-4C50-316014A9884A}"/>
              </a:ext>
            </a:extLst>
          </p:cNvPr>
          <p:cNvSpPr/>
          <p:nvPr/>
        </p:nvSpPr>
        <p:spPr>
          <a:xfrm rot="5400000">
            <a:off x="4394327" y="1657193"/>
            <a:ext cx="177594" cy="4787071"/>
          </a:xfrm>
          <a:prstGeom prst="rightBrac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975EBAC2-1351-4DCD-A713-EF746FDB72FD}"/>
              </a:ext>
            </a:extLst>
          </p:cNvPr>
          <p:cNvSpPr txBox="1"/>
          <p:nvPr/>
        </p:nvSpPr>
        <p:spPr>
          <a:xfrm>
            <a:off x="2287979" y="4204993"/>
            <a:ext cx="43902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b="1">
                <a:solidFill>
                  <a:schemeClr val="tx2"/>
                </a:solidFill>
              </a:rPr>
              <a:t>Kehitysvaihe 02/24 -05/24</a:t>
            </a:r>
          </a:p>
          <a:p>
            <a:pPr algn="ctr"/>
            <a:endParaRPr lang="fi-FI" sz="1400">
              <a:solidFill>
                <a:schemeClr val="tx2"/>
              </a:solidFill>
            </a:endParaRPr>
          </a:p>
          <a:p>
            <a:pPr algn="ctr"/>
            <a:r>
              <a:rPr lang="fi-FI" sz="1400">
                <a:solidFill>
                  <a:schemeClr val="tx2"/>
                </a:solidFill>
              </a:rPr>
              <a:t>Velho- ja Harjaintegraatiot, suola-automaattijärjestelmät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00705727-CA67-A358-EA0B-EEEEDD8174A3}"/>
              </a:ext>
            </a:extLst>
          </p:cNvPr>
          <p:cNvSpPr txBox="1"/>
          <p:nvPr/>
        </p:nvSpPr>
        <p:spPr>
          <a:xfrm>
            <a:off x="6678268" y="4204993"/>
            <a:ext cx="43902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b="1">
                <a:solidFill>
                  <a:schemeClr val="tx2"/>
                </a:solidFill>
              </a:rPr>
              <a:t>Routa tuotannossa MHU:issa 05/24</a:t>
            </a:r>
            <a:r>
              <a:rPr lang="fi-FI" sz="1400" b="1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</a:p>
          <a:p>
            <a:pPr algn="ctr"/>
            <a:endParaRPr lang="fi-FI" sz="140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algn="ctr"/>
            <a:r>
              <a:rPr lang="fi-FI" sz="1400">
                <a:solidFill>
                  <a:schemeClr val="tx2"/>
                </a:solidFill>
                <a:sym typeface="Wingdings" panose="05000000000000000000" pitchFamily="2" charset="2"/>
              </a:rPr>
              <a:t>Jatkokehitystyö asiakkaiden tarpeiden mukaisesti</a:t>
            </a:r>
            <a:endParaRPr lang="fi-FI" sz="1400">
              <a:solidFill>
                <a:schemeClr val="tx2"/>
              </a:solidFill>
            </a:endParaRPr>
          </a:p>
        </p:txBody>
      </p:sp>
      <p:pic>
        <p:nvPicPr>
          <p:cNvPr id="16" name="Kuva 15" descr="Kättely ääriviiva">
            <a:extLst>
              <a:ext uri="{FF2B5EF4-FFF2-40B4-BE49-F238E27FC236}">
                <a16:creationId xmlns:a16="http://schemas.microsoft.com/office/drawing/2014/main" id="{26C956B0-B129-4CAC-3A6C-984B893DF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24488" y="308656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48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44B1095B-C8BA-A7D2-8591-BC5201F87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fi-FI" sz="1400"/>
              <a:t>Selainsovellus työnjohdolle, Android-sovellukset kenttätyöhön</a:t>
            </a:r>
          </a:p>
          <a:p>
            <a:pPr lvl="2"/>
            <a:r>
              <a:rPr lang="fi-FI" sz="1400"/>
              <a:t>Routa täyttää ELY MHU:n vaatimukset Harjan ja Velhon käyttöön liittyen – Exceleitä ei tarvita</a:t>
            </a:r>
          </a:p>
          <a:p>
            <a:pPr lvl="2"/>
            <a:r>
              <a:rPr lang="fi-FI" sz="1400"/>
              <a:t>Harja</a:t>
            </a:r>
          </a:p>
          <a:p>
            <a:pPr lvl="3"/>
            <a:r>
              <a:rPr lang="fi-FI" sz="1400"/>
              <a:t>Ilmoitukset</a:t>
            </a:r>
          </a:p>
          <a:p>
            <a:pPr lvl="3"/>
            <a:r>
              <a:rPr lang="fi-FI" sz="1400"/>
              <a:t>Tarkastukset</a:t>
            </a:r>
          </a:p>
          <a:p>
            <a:pPr lvl="3"/>
            <a:r>
              <a:rPr lang="fi-FI" sz="1400"/>
              <a:t>Toimenpiteet &amp; seuranta</a:t>
            </a:r>
          </a:p>
          <a:p>
            <a:pPr lvl="3"/>
            <a:r>
              <a:rPr lang="fi-FI" sz="1400"/>
              <a:t>Työmaapäiväkirja</a:t>
            </a:r>
          </a:p>
          <a:p>
            <a:pPr lvl="2"/>
            <a:r>
              <a:rPr lang="fi-FI" sz="1400"/>
              <a:t>Velho</a:t>
            </a:r>
          </a:p>
          <a:p>
            <a:pPr lvl="3"/>
            <a:r>
              <a:rPr lang="fi-FI" sz="1400"/>
              <a:t>Kaikki varustetyypit tuettu</a:t>
            </a:r>
          </a:p>
          <a:p>
            <a:pPr lvl="3"/>
            <a:r>
              <a:rPr lang="fi-FI" sz="1400"/>
              <a:t>Toimenpiteet</a:t>
            </a:r>
          </a:p>
          <a:p>
            <a:pPr lvl="3"/>
            <a:r>
              <a:rPr lang="fi-FI" sz="1400"/>
              <a:t>Vauriot</a:t>
            </a:r>
          </a:p>
          <a:p>
            <a:pPr lvl="3"/>
            <a:r>
              <a:rPr lang="fi-FI" sz="1400"/>
              <a:t>Tietojen muokkaus</a:t>
            </a:r>
          </a:p>
          <a:p>
            <a:pPr lvl="3"/>
            <a:endParaRPr lang="fi-FI" sz="140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079176C9-3A73-93DD-011C-878325D77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70" y="500316"/>
            <a:ext cx="5305390" cy="1135967"/>
          </a:xfrm>
        </p:spPr>
        <p:txBody>
          <a:bodyPr/>
          <a:lstStyle/>
          <a:p>
            <a:r>
              <a:rPr lang="fi-FI"/>
              <a:t>Routa &amp; ELY MHU:t  - Urakkavaatimukset</a:t>
            </a:r>
          </a:p>
        </p:txBody>
      </p:sp>
      <p:pic>
        <p:nvPicPr>
          <p:cNvPr id="7" name="Kuvan paikkamerkki 6" descr="Kuva, joka sisältää kohteen henkilö, vaate, tietokone, Ihmisen kasvot&#10;&#10;Kuvaus luotu automaattisesti">
            <a:extLst>
              <a:ext uri="{FF2B5EF4-FFF2-40B4-BE49-F238E27FC236}">
                <a16:creationId xmlns:a16="http://schemas.microsoft.com/office/drawing/2014/main" id="{8EEA6875-059B-E8E4-CC37-25957DC454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7200" r="72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486413"/>
      </p:ext>
    </p:extLst>
  </p:cSld>
  <p:clrMapOvr>
    <a:masterClrMapping/>
  </p:clrMapOvr>
</p:sld>
</file>

<file path=ppt/theme/theme1.xml><?xml version="1.0" encoding="utf-8"?>
<a:theme xmlns:a="http://schemas.openxmlformats.org/drawingml/2006/main" name="vayla">
  <a:themeElements>
    <a:clrScheme name="Uudet_Vayla">
      <a:dk1>
        <a:srgbClr val="000000"/>
      </a:dk1>
      <a:lt1>
        <a:srgbClr val="FFFFFF"/>
      </a:lt1>
      <a:dk2>
        <a:srgbClr val="000000"/>
      </a:dk2>
      <a:lt2>
        <a:srgbClr val="FDFCFF"/>
      </a:lt2>
      <a:accent1>
        <a:srgbClr val="0064AF"/>
      </a:accent1>
      <a:accent2>
        <a:srgbClr val="009BFF"/>
      </a:accent2>
      <a:accent3>
        <a:srgbClr val="4AC2F1"/>
      </a:accent3>
      <a:accent4>
        <a:srgbClr val="228848"/>
      </a:accent4>
      <a:accent5>
        <a:srgbClr val="910AA3"/>
      </a:accent5>
      <a:accent6>
        <a:srgbClr val="C73F00"/>
      </a:accent6>
      <a:hlink>
        <a:srgbClr val="00AFCB"/>
      </a:hlink>
      <a:folHlink>
        <a:srgbClr val="49C2EF"/>
      </a:folHlink>
    </a:clrScheme>
    <a:fontScheme name="Mukautettu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yla_ilmeella_fi.potx" id="{6087FC15-722D-48F6-A6D4-5FEB3B899A2E}" vid="{76B0F94A-6A46-413B-84AA-E57DC17D238D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activity xmlns="492dc24b-f7ee-4c52-8521-8a00f1955f26" xsi:nil="true"/>
    <_ip_UnifiedCompliancePolicyProperties xmlns="http://schemas.microsoft.com/sharepoint/v3" xsi:nil="true"/>
  </documentManagement>
</p:properties>
</file>

<file path=customXml/item2.xml><?xml version="1.0" encoding="utf-8"?>
<livi_kameleon xmlns="" xmlns:xsi="http://www.w3.org/2001/XMLSchema-instance">
  <tyyppi>Esitys</tyyppi>
  <author>Ilkka Aaltonen</author>
  <title>Tievelho_hankinnan kohteen_kucvaus</title>
  <paivays>10.6.2021</paivays>
</livi_kameleon>
</file>

<file path=customXml/item3.xml><?xml version="1.0" encoding="utf-8"?>
<xml_kameleon>
  <ddecree/>
  <dlevelofprotection/>
  <dsecrecy/>
  <dconfidentiality/>
</xml_kameleon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A1403FF4DAA54CAF93AB773CA09A87" ma:contentTypeVersion="17" ma:contentTypeDescription="Create a new document." ma:contentTypeScope="" ma:versionID="48a35efa9c432721dfc4f70153c3bb23">
  <xsd:schema xmlns:xsd="http://www.w3.org/2001/XMLSchema" xmlns:xs="http://www.w3.org/2001/XMLSchema" xmlns:p="http://schemas.microsoft.com/office/2006/metadata/properties" xmlns:ns1="http://schemas.microsoft.com/sharepoint/v3" xmlns:ns3="492dc24b-f7ee-4c52-8521-8a00f1955f26" xmlns:ns4="3b1b636d-a69c-4b3b-88f1-43ddfd8f4d1b" targetNamespace="http://schemas.microsoft.com/office/2006/metadata/properties" ma:root="true" ma:fieldsID="b5c25683d79f39aeff56cd89b1f4441f" ns1:_="" ns3:_="" ns4:_="">
    <xsd:import namespace="http://schemas.microsoft.com/sharepoint/v3"/>
    <xsd:import namespace="492dc24b-f7ee-4c52-8521-8a00f1955f26"/>
    <xsd:import namespace="3b1b636d-a69c-4b3b-88f1-43ddfd8f4d1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  <xsd:element ref="ns3:_activity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2dc24b-f7ee-4c52-8521-8a00f1955f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1b636d-a69c-4b3b-88f1-43ddfd8f4d1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0DE8AD-3B22-4F0B-9423-E6F4EC0C7837}">
  <ds:schemaRefs>
    <ds:schemaRef ds:uri="492dc24b-f7ee-4c52-8521-8a00f1955f26"/>
    <ds:schemaRef ds:uri="http://schemas.microsoft.com/office/infopath/2007/PartnerControls"/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3b1b636d-a69c-4b3b-88f1-43ddfd8f4d1b"/>
    <ds:schemaRef ds:uri="http://schemas.microsoft.com/sharepoint/v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AFB0CFF-6F10-477D-BFA9-52D658853CCB}">
  <ds:schemaRefs>
    <ds:schemaRef ds:uri=""/>
  </ds:schemaRefs>
</ds:datastoreItem>
</file>

<file path=customXml/itemProps3.xml><?xml version="1.0" encoding="utf-8"?>
<ds:datastoreItem xmlns:ds="http://schemas.openxmlformats.org/officeDocument/2006/customXml" ds:itemID="{A8012199-8EC8-45B0-B8CE-C879495E452F}">
  <ds:schemaRefs/>
</ds:datastoreItem>
</file>

<file path=customXml/itemProps4.xml><?xml version="1.0" encoding="utf-8"?>
<ds:datastoreItem xmlns:ds="http://schemas.openxmlformats.org/officeDocument/2006/customXml" ds:itemID="{DF0B9119-EEBF-4C0C-BC7C-F2AB167C31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92dc24b-f7ee-4c52-8521-8a00f1955f26"/>
    <ds:schemaRef ds:uri="3b1b636d-a69c-4b3b-88f1-43ddfd8f4d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11D0F685-F65A-456B-AC56-A588D9B131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vayla_ilmeella_fi</Template>
  <TotalTime>26375</TotalTime>
  <Words>560</Words>
  <Application>Microsoft Office PowerPoint</Application>
  <PresentationFormat>Laajakuva</PresentationFormat>
  <Paragraphs>96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22" baseType="lpstr">
      <vt:lpstr>Arial</vt:lpstr>
      <vt:lpstr>Calibri</vt:lpstr>
      <vt:lpstr>Exo 2</vt:lpstr>
      <vt:lpstr>Felbridge Pro</vt:lpstr>
      <vt:lpstr>Segoe UI</vt:lpstr>
      <vt:lpstr>Tahoma</vt:lpstr>
      <vt:lpstr>Verdana</vt:lpstr>
      <vt:lpstr>Wingdings</vt:lpstr>
      <vt:lpstr>vayla</vt:lpstr>
      <vt:lpstr>Tievelhovartti (08.10.2024)</vt:lpstr>
      <vt:lpstr>Agenda</vt:lpstr>
      <vt:lpstr>Ajankohtaiset kuulumiset</vt:lpstr>
      <vt:lpstr>Ajankohtaiset kuulumiset (jatkuu)</vt:lpstr>
      <vt:lpstr>Seuraavat Tievelho-vartin teemaosat</vt:lpstr>
      <vt:lpstr>Routa maanteiden hoitourakoissa</vt:lpstr>
      <vt:lpstr>Taustaa</vt:lpstr>
      <vt:lpstr>Routa &amp; ELY MHU:t - Kehitystyö</vt:lpstr>
      <vt:lpstr>Routa &amp; ELY MHU:t  - Urakkavaatimukset</vt:lpstr>
      <vt:lpstr>Routa &amp; ELY MHU:t  - Käytäntö</vt:lpstr>
      <vt:lpstr>Routa &amp; ELY MHU:t  - Jatkokehitys</vt:lpstr>
      <vt:lpstr>Muut asiat ja kysymykset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Tievelho_hankinnan kohteen_kucvaus</dc:title>
  <dc:creator>Ilkka Aaltonen</dc:creator>
  <cp:keywords>Esitys</cp:keywords>
  <cp:lastModifiedBy>Aaltonen Ilkka</cp:lastModifiedBy>
  <cp:revision>935</cp:revision>
  <dcterms:created xsi:type="dcterms:W3CDTF">2021-06-10T07:52:25Z</dcterms:created>
  <dcterms:modified xsi:type="dcterms:W3CDTF">2024-10-08T05:59:45Z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vKameleonVerID">
    <vt:lpwstr>473.983.02.010</vt:lpwstr>
  </property>
  <property fmtid="{D5CDD505-2E9C-101B-9397-08002B2CF9AE}" pid="3" name="dvSaved">
    <vt:lpwstr>1</vt:lpwstr>
  </property>
  <property fmtid="{D5CDD505-2E9C-101B-9397-08002B2CF9AE}" pid="4" name="dvLanguage">
    <vt:lpwstr>1035</vt:lpwstr>
  </property>
  <property fmtid="{D5CDD505-2E9C-101B-9397-08002B2CF9AE}" pid="5" name="dvTemplate">
    <vt:lpwstr>vayla_ilmeella_fi.potx</vt:lpwstr>
  </property>
  <property fmtid="{D5CDD505-2E9C-101B-9397-08002B2CF9AE}" pid="6" name="dvDefinition">
    <vt:lpwstr>702 (dd_default.xml)</vt:lpwstr>
  </property>
  <property fmtid="{D5CDD505-2E9C-101B-9397-08002B2CF9AE}" pid="7" name="dvDefinitionID">
    <vt:lpwstr>702</vt:lpwstr>
  </property>
  <property fmtid="{D5CDD505-2E9C-101B-9397-08002B2CF9AE}" pid="8" name="dvContentFile">
    <vt:lpwstr>dd_default.xml</vt:lpwstr>
  </property>
  <property fmtid="{D5CDD505-2E9C-101B-9397-08002B2CF9AE}" pid="9" name="dvGlobalVerID">
    <vt:lpwstr>473.85.02.232</vt:lpwstr>
  </property>
  <property fmtid="{D5CDD505-2E9C-101B-9397-08002B2CF9AE}" pid="10" name="dvDefinitionVersion">
    <vt:lpwstr>02.002 / 20.12.2018</vt:lpwstr>
  </property>
  <property fmtid="{D5CDD505-2E9C-101B-9397-08002B2CF9AE}" pid="11" name="filename">
    <vt:lpwstr>false</vt:lpwstr>
  </property>
  <property fmtid="{D5CDD505-2E9C-101B-9397-08002B2CF9AE}" pid="12" name="filenameandpath">
    <vt:lpwstr>false</vt:lpwstr>
  </property>
  <property fmtid="{D5CDD505-2E9C-101B-9397-08002B2CF9AE}" pid="13" name="dvPagenumberExist">
    <vt:lpwstr>1</vt:lpwstr>
  </property>
  <property fmtid="{D5CDD505-2E9C-101B-9397-08002B2CF9AE}" pid="14" name="dvAuthorExist">
    <vt:lpwstr>1</vt:lpwstr>
  </property>
  <property fmtid="{D5CDD505-2E9C-101B-9397-08002B2CF9AE}" pid="15" name="dvDateExist">
    <vt:lpwstr>-1</vt:lpwstr>
  </property>
  <property fmtid="{D5CDD505-2E9C-101B-9397-08002B2CF9AE}" pid="16" name="dvCategory">
    <vt:lpwstr>2</vt:lpwstr>
  </property>
  <property fmtid="{D5CDD505-2E9C-101B-9397-08002B2CF9AE}" pid="17" name="dvCategory_2">
    <vt:lpwstr>0</vt:lpwstr>
  </property>
  <property fmtid="{D5CDD505-2E9C-101B-9397-08002B2CF9AE}" pid="18" name="dvSavepath">
    <vt:lpwstr/>
  </property>
  <property fmtid="{D5CDD505-2E9C-101B-9397-08002B2CF9AE}" pid="19" name="dvUsed">
    <vt:lpwstr>1</vt:lpwstr>
  </property>
  <property fmtid="{D5CDD505-2E9C-101B-9397-08002B2CF9AE}" pid="20" name="dvCompany">
    <vt:lpwstr>VAYL</vt:lpwstr>
  </property>
  <property fmtid="{D5CDD505-2E9C-101B-9397-08002B2CF9AE}" pid="21" name="dvSite">
    <vt:lpwstr>Lappeenrannan toimipiste</vt:lpwstr>
  </property>
  <property fmtid="{D5CDD505-2E9C-101B-9397-08002B2CF9AE}" pid="22" name="dvNumbering">
    <vt:lpwstr>0</vt:lpwstr>
  </property>
  <property fmtid="{D5CDD505-2E9C-101B-9397-08002B2CF9AE}" pid="23" name="dvDUname">
    <vt:lpwstr>Ilkka Aaltonen</vt:lpwstr>
  </property>
  <property fmtid="{D5CDD505-2E9C-101B-9397-08002B2CF9AE}" pid="24" name="dvDUFname">
    <vt:lpwstr>Ilkka</vt:lpwstr>
  </property>
  <property fmtid="{D5CDD505-2E9C-101B-9397-08002B2CF9AE}" pid="25" name="dvDULname">
    <vt:lpwstr>Aaltonen</vt:lpwstr>
  </property>
  <property fmtid="{D5CDD505-2E9C-101B-9397-08002B2CF9AE}" pid="26" name="dvDUBusinessarea">
    <vt:lpwstr>Väylien käyttö- ja tieto</vt:lpwstr>
  </property>
  <property fmtid="{D5CDD505-2E9C-101B-9397-08002B2CF9AE}" pid="27" name="dvDUdepartment">
    <vt:lpwstr>Tieto</vt:lpwstr>
  </property>
  <property fmtid="{D5CDD505-2E9C-101B-9397-08002B2CF9AE}" pid="28" name="dvLogoExist">
    <vt:lpwstr>0</vt:lpwstr>
  </property>
  <property fmtid="{D5CDD505-2E9C-101B-9397-08002B2CF9AE}" pid="29" name="dvCurrentlogo">
    <vt:lpwstr>vayla_fi.jpg</vt:lpwstr>
  </property>
  <property fmtid="{D5CDD505-2E9C-101B-9397-08002B2CF9AE}" pid="30" name="dvEULogoExist">
    <vt:lpwstr>0</vt:lpwstr>
  </property>
  <property fmtid="{D5CDD505-2E9C-101B-9397-08002B2CF9AE}" pid="31" name="dvCurrentEUListLogo">
    <vt:lpwstr/>
  </property>
  <property fmtid="{D5CDD505-2E9C-101B-9397-08002B2CF9AE}" pid="32" name="dvCurrentEUlogo">
    <vt:lpwstr/>
  </property>
  <property fmtid="{D5CDD505-2E9C-101B-9397-08002B2CF9AE}" pid="33" name="ddecree">
    <vt:lpwstr/>
  </property>
  <property fmtid="{D5CDD505-2E9C-101B-9397-08002B2CF9AE}" pid="34" name="dlevelofprotection">
    <vt:lpwstr/>
  </property>
  <property fmtid="{D5CDD505-2E9C-101B-9397-08002B2CF9AE}" pid="35" name="dsecrecy">
    <vt:lpwstr/>
  </property>
  <property fmtid="{D5CDD505-2E9C-101B-9397-08002B2CF9AE}" pid="36" name="dconfidentiality">
    <vt:lpwstr/>
  </property>
  <property fmtid="{D5CDD505-2E9C-101B-9397-08002B2CF9AE}" pid="37" name="tyyppi">
    <vt:lpwstr>Esitys</vt:lpwstr>
  </property>
  <property fmtid="{D5CDD505-2E9C-101B-9397-08002B2CF9AE}" pid="38" name="author">
    <vt:lpwstr>Ilkka Aaltonen</vt:lpwstr>
  </property>
  <property fmtid="{D5CDD505-2E9C-101B-9397-08002B2CF9AE}" pid="39" name="title">
    <vt:lpwstr>Tievelho_hankinnan kohteen_kucvaus</vt:lpwstr>
  </property>
  <property fmtid="{D5CDD505-2E9C-101B-9397-08002B2CF9AE}" pid="40" name="paivays">
    <vt:filetime>2021-06-09T21:00:00Z</vt:filetime>
  </property>
  <property fmtid="{D5CDD505-2E9C-101B-9397-08002B2CF9AE}" pid="41" name="ContentTypeId">
    <vt:lpwstr>0x010100CCA1403FF4DAA54CAF93AB773CA09A87</vt:lpwstr>
  </property>
</Properties>
</file>