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5"/>
  </p:notesMasterIdLst>
  <p:sldIdLst>
    <p:sldId id="256" r:id="rId7"/>
    <p:sldId id="315" r:id="rId8"/>
    <p:sldId id="307" r:id="rId9"/>
    <p:sldId id="321" r:id="rId10"/>
    <p:sldId id="317" r:id="rId11"/>
    <p:sldId id="338" r:id="rId12"/>
    <p:sldId id="337" r:id="rId13"/>
    <p:sldId id="339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263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24.9.2024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17FC5-D098-4637-8F7C-FF691E604CD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89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17FC5-D098-4637-8F7C-FF691E604CD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4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66803-672C-49D8-AC9B-F84931C67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D136F01-80C5-4CFF-AF05-5F67184DA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A40543-F1CD-4717-AC52-E59C3D03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22D5-DEBF-4602-9C98-87624B888B5B}" type="datetimeFigureOut">
              <a:rPr lang="fi-FI" smtClean="0"/>
              <a:pPr/>
              <a:t>24.9.2024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FE3F88-E198-4938-9243-8A27B5E0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D31194-1328-43AF-9FB2-93B972DA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482F-025C-4865-97CA-80256E4D71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68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  <p:sldLayoutId id="2147483752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da823932-732c-488a-b308-f419110e050e/reports/b70ca648-65e1-4727-97e1-c438cb384156/ReportSection986c5506834c058256d3?experience=power-b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fbd95e19-472b-4e36-80e0-926b38d555d0/reports/0eefd4f5-aea0-4976-8095-89dcc4c06002/ReportSection337b08d020955e40ac90?experience=power-b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rakenne/tietorakennemuutokset/" TargetMode="External"/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tiestotuki@vayla.fi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intraffic.fi/fi/fintraffic/liikennemaarat" TargetMode="Externa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intraffic.fi/fi/fintraffic/liikennemaarat/tieliikennemaarat" TargetMode="Externa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(24.09.2024)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24.09.2024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587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LAM-raportointi, </a:t>
            </a:r>
            <a:r>
              <a:rPr lang="fi-FI" sz="2400" b="1" dirty="0" err="1"/>
              <a:t>PowerBi</a:t>
            </a:r>
            <a:endParaRPr lang="fi-FI" sz="2400" b="1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1667BAE-CCCF-8871-9295-C82F41712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58" y="1441690"/>
            <a:ext cx="9614170" cy="484457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E119482-E26A-E3FF-3763-208138F1AD5C}"/>
              </a:ext>
            </a:extLst>
          </p:cNvPr>
          <p:cNvSpPr txBox="1"/>
          <p:nvPr/>
        </p:nvSpPr>
        <p:spPr>
          <a:xfrm>
            <a:off x="219509" y="683064"/>
            <a:ext cx="1158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https://app.powerbi.com/groups/da823932-732c-488a-b308-f419110e050e/reports/b70ca648-65e1-4727-97e1-c438cb384156/ReportSection986c5506834c058256d3?experience=power-bi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91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558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YL-raportointi, </a:t>
            </a:r>
            <a:r>
              <a:rPr lang="fi-FI" sz="2400" b="1" dirty="0" err="1"/>
              <a:t>PowerBi</a:t>
            </a:r>
            <a:endParaRPr lang="fi-FI" sz="2400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FE7740D-CA89-203F-9C11-A6A485E6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78" y="1492086"/>
            <a:ext cx="10225244" cy="514627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0B0AB42-A443-02A7-64B0-54A5D37BF314}"/>
              </a:ext>
            </a:extLst>
          </p:cNvPr>
          <p:cNvSpPr txBox="1"/>
          <p:nvPr/>
        </p:nvSpPr>
        <p:spPr>
          <a:xfrm>
            <a:off x="286408" y="568756"/>
            <a:ext cx="11686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https://app.powerbi.com/groups/fbd95e19-472b-4e36-80e0-926b38d555d0/reports/0eefd4f5-aea0-4976-8095-89dcc4c06002/ReportSection337b08d020955e40ac90?experience=power-bi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433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5620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Kohdeluettelo, </a:t>
            </a:r>
            <a:r>
              <a:rPr lang="fi-FI" sz="2400" b="1" dirty="0" err="1"/>
              <a:t>PowerBi</a:t>
            </a:r>
            <a:endParaRPr lang="fi-FI" sz="2400" b="1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F14020F-F91D-052E-1085-34C1C786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74" y="897775"/>
            <a:ext cx="10275651" cy="57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3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325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LESTI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713649D-722D-0C30-D72F-A3CEA88A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15" y="788746"/>
            <a:ext cx="10985770" cy="57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9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574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VELHO ja Suomen Väylät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6D89E5-D1E9-2F39-F443-F86EC415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4" y="914400"/>
            <a:ext cx="11114520" cy="35870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BCA7253-3BC0-A845-046C-973B23AC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4" y="5219126"/>
            <a:ext cx="11520791" cy="2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574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VELHO ja Suomen Väylät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354F14-510A-44D4-68D6-B08FA2757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96" y="904672"/>
            <a:ext cx="10912304" cy="582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Yhdistin: Kulma 25">
            <a:extLst>
              <a:ext uri="{FF2B5EF4-FFF2-40B4-BE49-F238E27FC236}">
                <a16:creationId xmlns:a16="http://schemas.microsoft.com/office/drawing/2014/main" id="{C9045424-5712-1CF6-466F-6C3B9B6DA45D}"/>
              </a:ext>
            </a:extLst>
          </p:cNvPr>
          <p:cNvCxnSpPr>
            <a:stCxn id="11" idx="1"/>
            <a:endCxn id="81" idx="3"/>
          </p:cNvCxnSpPr>
          <p:nvPr/>
        </p:nvCxnSpPr>
        <p:spPr>
          <a:xfrm rot="10800000" flipH="1" flipV="1">
            <a:off x="1112212" y="3676750"/>
            <a:ext cx="10423571" cy="2340053"/>
          </a:xfrm>
          <a:prstGeom prst="bentConnector5">
            <a:avLst>
              <a:gd name="adj1" fmla="val -2193"/>
              <a:gd name="adj2" fmla="val 40526"/>
              <a:gd name="adj3" fmla="val 1021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Nuoli: Alas 23">
            <a:extLst>
              <a:ext uri="{FF2B5EF4-FFF2-40B4-BE49-F238E27FC236}">
                <a16:creationId xmlns:a16="http://schemas.microsoft.com/office/drawing/2014/main" id="{7DABE094-C284-DC20-FDBE-E0E1C24A7AC5}"/>
              </a:ext>
            </a:extLst>
          </p:cNvPr>
          <p:cNvSpPr/>
          <p:nvPr/>
        </p:nvSpPr>
        <p:spPr>
          <a:xfrm rot="10800000">
            <a:off x="6887989" y="974637"/>
            <a:ext cx="144000" cy="9939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FE4099DD-B942-2EB3-84A1-3345A5D943BF}"/>
              </a:ext>
            </a:extLst>
          </p:cNvPr>
          <p:cNvSpPr/>
          <p:nvPr/>
        </p:nvSpPr>
        <p:spPr>
          <a:xfrm>
            <a:off x="9623834" y="3252101"/>
            <a:ext cx="2076831" cy="7295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E975BF0E-8AC1-C282-B22D-666B1B3B0E9D}"/>
              </a:ext>
            </a:extLst>
          </p:cNvPr>
          <p:cNvSpPr/>
          <p:nvPr/>
        </p:nvSpPr>
        <p:spPr>
          <a:xfrm>
            <a:off x="9623834" y="2374244"/>
            <a:ext cx="2076831" cy="713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39320057-17BD-E996-DEB3-77DE34773195}"/>
              </a:ext>
            </a:extLst>
          </p:cNvPr>
          <p:cNvSpPr/>
          <p:nvPr/>
        </p:nvSpPr>
        <p:spPr>
          <a:xfrm>
            <a:off x="4047887" y="1982399"/>
            <a:ext cx="3380401" cy="1994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67AF092-38FD-4649-BE7C-A20AFDAC8DA6}"/>
              </a:ext>
            </a:extLst>
          </p:cNvPr>
          <p:cNvSpPr txBox="1"/>
          <p:nvPr/>
        </p:nvSpPr>
        <p:spPr>
          <a:xfrm>
            <a:off x="12598" y="428984"/>
            <a:ext cx="12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75000"/>
                  </a:schemeClr>
                </a:solidFill>
              </a:rPr>
              <a:t>Väylävirasto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811C5FF-A885-4EE4-8399-99D937E908EF}"/>
              </a:ext>
            </a:extLst>
          </p:cNvPr>
          <p:cNvSpPr txBox="1"/>
          <p:nvPr/>
        </p:nvSpPr>
        <p:spPr>
          <a:xfrm>
            <a:off x="9300" y="1668476"/>
            <a:ext cx="12447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chemeClr val="bg1">
                    <a:lumMod val="50000"/>
                  </a:schemeClr>
                </a:solidFill>
              </a:rPr>
              <a:t>Fintraffic Tie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C25A277-91D5-4D04-B2A5-884C0A494EBC}"/>
              </a:ext>
            </a:extLst>
          </p:cNvPr>
          <p:cNvSpPr txBox="1"/>
          <p:nvPr/>
        </p:nvSpPr>
        <p:spPr>
          <a:xfrm>
            <a:off x="9053" y="4703033"/>
            <a:ext cx="1659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accent2">
                    <a:lumMod val="75000"/>
                  </a:schemeClr>
                </a:solidFill>
              </a:rPr>
              <a:t>Palveluntuottajat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B150B32-6125-4DF9-8CB8-6CF89BBE14AA}"/>
              </a:ext>
            </a:extLst>
          </p:cNvPr>
          <p:cNvSpPr txBox="1"/>
          <p:nvPr/>
        </p:nvSpPr>
        <p:spPr>
          <a:xfrm>
            <a:off x="1110791" y="2022929"/>
            <a:ext cx="267075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0070C0"/>
                </a:solidFill>
              </a:rPr>
              <a:t>Suunnitteluohjelmisto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Kohdesuunnittelu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Hg-välien ylläpito (pohjustus)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Menetelmätaulujen ylläpito*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EAD6E0D-8A59-44ED-85B3-7DF7C47100C3}"/>
              </a:ext>
            </a:extLst>
          </p:cNvPr>
          <p:cNvSpPr txBox="1"/>
          <p:nvPr/>
        </p:nvSpPr>
        <p:spPr>
          <a:xfrm>
            <a:off x="5325274" y="4923523"/>
            <a:ext cx="1709379" cy="1015663"/>
          </a:xfrm>
          <a:prstGeom prst="rect">
            <a:avLst/>
          </a:prstGeom>
          <a:solidFill>
            <a:schemeClr val="accent4">
              <a:lumMod val="40000"/>
              <a:lumOff val="60000"/>
              <a:alpha val="52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Tuntiliikennetiedot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Viikkoliikennetiedot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Nopeustiedot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Metatiedot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Asennuskuvat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8B76B1C-A9F8-4631-A6B5-77DA6AAFE7E6}"/>
              </a:ext>
            </a:extLst>
          </p:cNvPr>
          <p:cNvSpPr txBox="1"/>
          <p:nvPr/>
        </p:nvSpPr>
        <p:spPr>
          <a:xfrm>
            <a:off x="1112213" y="3538251"/>
            <a:ext cx="267131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400"/>
            </a:lvl1pPr>
          </a:lstStyle>
          <a:p>
            <a:pPr algn="ctr"/>
            <a:r>
              <a:rPr lang="fi-FI" sz="1200" dirty="0"/>
              <a:t>Kohdeluettelo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6C0B71A-4589-462C-A215-CDCE3A7D19E6}"/>
              </a:ext>
            </a:extLst>
          </p:cNvPr>
          <p:cNvSpPr txBox="1"/>
          <p:nvPr/>
        </p:nvSpPr>
        <p:spPr>
          <a:xfrm>
            <a:off x="2152794" y="6223507"/>
            <a:ext cx="598637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Maastotyö (otoslaskennat)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E77DF62-0293-4945-B97A-3024503EBF3E}"/>
              </a:ext>
            </a:extLst>
          </p:cNvPr>
          <p:cNvSpPr txBox="1"/>
          <p:nvPr/>
        </p:nvSpPr>
        <p:spPr>
          <a:xfrm>
            <a:off x="4192735" y="2288046"/>
            <a:ext cx="1493688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600"/>
            </a:lvl1pPr>
          </a:lstStyle>
          <a:p>
            <a:r>
              <a:rPr lang="fi-FI" sz="1400" dirty="0"/>
              <a:t>Estimointi (otos)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Perinteinen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Liikkumistieto</a:t>
            </a:r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7FF3FDAD-78B4-4247-B833-78D9F006A097}"/>
              </a:ext>
            </a:extLst>
          </p:cNvPr>
          <p:cNvSpPr/>
          <p:nvPr/>
        </p:nvSpPr>
        <p:spPr>
          <a:xfrm>
            <a:off x="1503230" y="1565047"/>
            <a:ext cx="143784" cy="405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Nuoli: Alas 21">
            <a:extLst>
              <a:ext uri="{FF2B5EF4-FFF2-40B4-BE49-F238E27FC236}">
                <a16:creationId xmlns:a16="http://schemas.microsoft.com/office/drawing/2014/main" id="{693E7658-9639-47CA-B11D-17A5355C0A8E}"/>
              </a:ext>
            </a:extLst>
          </p:cNvPr>
          <p:cNvSpPr/>
          <p:nvPr/>
        </p:nvSpPr>
        <p:spPr>
          <a:xfrm rot="10800000">
            <a:off x="5601240" y="1508385"/>
            <a:ext cx="144000" cy="43085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CF9FF01D-DFBF-4685-A6CA-C2267A0838B9}"/>
              </a:ext>
            </a:extLst>
          </p:cNvPr>
          <p:cNvSpPr txBox="1"/>
          <p:nvPr/>
        </p:nvSpPr>
        <p:spPr>
          <a:xfrm>
            <a:off x="7886790" y="1792175"/>
            <a:ext cx="151787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0070C0"/>
                </a:solidFill>
              </a:rPr>
              <a:t>Laskentaraportit</a:t>
            </a:r>
          </a:p>
          <a:p>
            <a:r>
              <a:rPr lang="fi-FI" sz="1000" dirty="0"/>
              <a:t>Käyttäjät: Väylä, Ely, konsultit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0084037-98B7-4ACC-AD7D-B570A93D3978}"/>
              </a:ext>
            </a:extLst>
          </p:cNvPr>
          <p:cNvSpPr txBox="1"/>
          <p:nvPr/>
        </p:nvSpPr>
        <p:spPr>
          <a:xfrm>
            <a:off x="5783151" y="2290110"/>
            <a:ext cx="150093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LAM-pisteet</a:t>
            </a:r>
          </a:p>
          <a:p>
            <a:r>
              <a:rPr lang="fi-FI" sz="1400" dirty="0"/>
              <a:t>LAM-profiilivälit</a:t>
            </a:r>
          </a:p>
          <a:p>
            <a:r>
              <a:rPr lang="fi-FI" sz="1400" dirty="0"/>
              <a:t>LAM-generoidut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2766CD3-3D3F-4502-B7B9-A774E7E1B589}"/>
              </a:ext>
            </a:extLst>
          </p:cNvPr>
          <p:cNvCxnSpPr>
            <a:cxnSpLocks/>
          </p:cNvCxnSpPr>
          <p:nvPr/>
        </p:nvCxnSpPr>
        <p:spPr>
          <a:xfrm>
            <a:off x="124300" y="1716228"/>
            <a:ext cx="11796098" cy="317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iruutu 48">
            <a:extLst>
              <a:ext uri="{FF2B5EF4-FFF2-40B4-BE49-F238E27FC236}">
                <a16:creationId xmlns:a16="http://schemas.microsoft.com/office/drawing/2014/main" id="{2BFE4CBE-0CD1-4C39-99CD-5D3BB3A90250}"/>
              </a:ext>
            </a:extLst>
          </p:cNvPr>
          <p:cNvSpPr txBox="1"/>
          <p:nvPr/>
        </p:nvSpPr>
        <p:spPr>
          <a:xfrm>
            <a:off x="2075562" y="-10710"/>
            <a:ext cx="388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YLEINEN LIIKENNELASKENTA 2024-2029</a:t>
            </a:r>
          </a:p>
        </p:txBody>
      </p:sp>
      <p:sp>
        <p:nvSpPr>
          <p:cNvPr id="32" name="Nuoli: Alas 46">
            <a:extLst>
              <a:ext uri="{FF2B5EF4-FFF2-40B4-BE49-F238E27FC236}">
                <a16:creationId xmlns:a16="http://schemas.microsoft.com/office/drawing/2014/main" id="{6437A7AA-AC24-4A24-8655-267D5D7CCB61}"/>
              </a:ext>
            </a:extLst>
          </p:cNvPr>
          <p:cNvSpPr/>
          <p:nvPr/>
        </p:nvSpPr>
        <p:spPr>
          <a:xfrm rot="10800000">
            <a:off x="6149732" y="4538036"/>
            <a:ext cx="144000" cy="2880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6" name="Tekstiruutu 13">
            <a:extLst>
              <a:ext uri="{FF2B5EF4-FFF2-40B4-BE49-F238E27FC236}">
                <a16:creationId xmlns:a16="http://schemas.microsoft.com/office/drawing/2014/main" id="{36C0B71A-4589-462C-A215-CDCE3A7D19E6}"/>
              </a:ext>
            </a:extLst>
          </p:cNvPr>
          <p:cNvSpPr txBox="1"/>
          <p:nvPr/>
        </p:nvSpPr>
        <p:spPr>
          <a:xfrm>
            <a:off x="9774453" y="4980833"/>
            <a:ext cx="176871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Liikkumistieto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22766CD3-3D3F-4502-B7B9-A774E7E1B589}"/>
              </a:ext>
            </a:extLst>
          </p:cNvPr>
          <p:cNvCxnSpPr>
            <a:cxnSpLocks/>
          </p:cNvCxnSpPr>
          <p:nvPr/>
        </p:nvCxnSpPr>
        <p:spPr>
          <a:xfrm>
            <a:off x="0" y="4684007"/>
            <a:ext cx="12192000" cy="190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iruutu 30">
            <a:extLst>
              <a:ext uri="{FF2B5EF4-FFF2-40B4-BE49-F238E27FC236}">
                <a16:creationId xmlns:a16="http://schemas.microsoft.com/office/drawing/2014/main" id="{50084037-98B7-4ACC-AD7D-B570A93D3978}"/>
              </a:ext>
            </a:extLst>
          </p:cNvPr>
          <p:cNvSpPr txBox="1"/>
          <p:nvPr/>
        </p:nvSpPr>
        <p:spPr>
          <a:xfrm>
            <a:off x="4200761" y="3085667"/>
            <a:ext cx="148566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LT-menetelmä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16E9699-866B-4A4D-802B-F7533D93A48B}"/>
              </a:ext>
            </a:extLst>
          </p:cNvPr>
          <p:cNvSpPr txBox="1"/>
          <p:nvPr/>
        </p:nvSpPr>
        <p:spPr>
          <a:xfrm>
            <a:off x="9820123" y="3221184"/>
            <a:ext cx="1733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400"/>
            </a:lvl1pPr>
          </a:lstStyle>
          <a:p>
            <a:r>
              <a:rPr lang="fi-FI" dirty="0"/>
              <a:t>Liikkumistieto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validointi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kausikertoimet </a:t>
            </a:r>
          </a:p>
        </p:txBody>
      </p:sp>
      <p:cxnSp>
        <p:nvCxnSpPr>
          <p:cNvPr id="13" name="Yhdistin: Kulma 12">
            <a:extLst>
              <a:ext uri="{FF2B5EF4-FFF2-40B4-BE49-F238E27FC236}">
                <a16:creationId xmlns:a16="http://schemas.microsoft.com/office/drawing/2014/main" id="{F65A128E-E76F-48FB-8E40-4135DFEEE611}"/>
              </a:ext>
            </a:extLst>
          </p:cNvPr>
          <p:cNvCxnSpPr>
            <a:cxnSpLocks/>
            <a:stCxn id="108" idx="1"/>
          </p:cNvCxnSpPr>
          <p:nvPr/>
        </p:nvCxnSpPr>
        <p:spPr>
          <a:xfrm rot="10800000">
            <a:off x="7401580" y="3113253"/>
            <a:ext cx="2222254" cy="5036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iruutu 34">
            <a:extLst>
              <a:ext uri="{FF2B5EF4-FFF2-40B4-BE49-F238E27FC236}">
                <a16:creationId xmlns:a16="http://schemas.microsoft.com/office/drawing/2014/main" id="{7DD77FB8-AB70-4047-ADC4-0C8F097995D5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5C6E972-BC5C-F366-B084-EA8A50422215}"/>
              </a:ext>
            </a:extLst>
          </p:cNvPr>
          <p:cNvSpPr txBox="1"/>
          <p:nvPr/>
        </p:nvSpPr>
        <p:spPr>
          <a:xfrm>
            <a:off x="5783151" y="3080710"/>
            <a:ext cx="150093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600"/>
            </a:lvl1pPr>
          </a:lstStyle>
          <a:p>
            <a:r>
              <a:rPr lang="fi-FI" sz="1400" dirty="0"/>
              <a:t>Konstruointi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D1315F17-F037-5AD3-826E-08559E9C08BD}"/>
              </a:ext>
            </a:extLst>
          </p:cNvPr>
          <p:cNvSpPr txBox="1"/>
          <p:nvPr/>
        </p:nvSpPr>
        <p:spPr>
          <a:xfrm>
            <a:off x="2152794" y="4918076"/>
            <a:ext cx="2671313" cy="307777"/>
          </a:xfrm>
          <a:prstGeom prst="rect">
            <a:avLst/>
          </a:prstGeom>
          <a:solidFill>
            <a:schemeClr val="accent4">
              <a:lumMod val="40000"/>
              <a:lumOff val="60000"/>
              <a:alpha val="5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i-FI" sz="1400" dirty="0"/>
              <a:t>Mittaussuunnitelma</a:t>
            </a:r>
          </a:p>
        </p:txBody>
      </p:sp>
      <p:sp>
        <p:nvSpPr>
          <p:cNvPr id="44" name="Nuoli: Alas 43">
            <a:extLst>
              <a:ext uri="{FF2B5EF4-FFF2-40B4-BE49-F238E27FC236}">
                <a16:creationId xmlns:a16="http://schemas.microsoft.com/office/drawing/2014/main" id="{4DF83BF9-9FFA-D57D-1C11-94D7E60DADE1}"/>
              </a:ext>
            </a:extLst>
          </p:cNvPr>
          <p:cNvSpPr/>
          <p:nvPr/>
        </p:nvSpPr>
        <p:spPr>
          <a:xfrm>
            <a:off x="3412936" y="5369166"/>
            <a:ext cx="144000" cy="64763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99558296-1544-3E38-05AD-D279321B15E0}"/>
              </a:ext>
            </a:extLst>
          </p:cNvPr>
          <p:cNvSpPr txBox="1"/>
          <p:nvPr/>
        </p:nvSpPr>
        <p:spPr>
          <a:xfrm>
            <a:off x="2075562" y="6538606"/>
            <a:ext cx="585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Destia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099078F8-0EBF-5DC8-F1CE-291DCC10CB9A}"/>
              </a:ext>
            </a:extLst>
          </p:cNvPr>
          <p:cNvSpPr txBox="1"/>
          <p:nvPr/>
        </p:nvSpPr>
        <p:spPr>
          <a:xfrm>
            <a:off x="9783506" y="5295827"/>
            <a:ext cx="477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Telia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A7559C66-9CCE-C3ED-18B3-5816D9DF2797}"/>
              </a:ext>
            </a:extLst>
          </p:cNvPr>
          <p:cNvSpPr txBox="1"/>
          <p:nvPr/>
        </p:nvSpPr>
        <p:spPr>
          <a:xfrm>
            <a:off x="1103161" y="4179873"/>
            <a:ext cx="740598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400"/>
            </a:lvl1pPr>
          </a:lstStyle>
          <a:p>
            <a:pPr algn="ctr"/>
            <a:r>
              <a:rPr lang="fi-FI" b="1" dirty="0">
                <a:solidFill>
                  <a:srgbClr val="0070C0"/>
                </a:solidFill>
              </a:rPr>
              <a:t>Seurantaohjelmisto</a:t>
            </a:r>
          </a:p>
        </p:txBody>
      </p:sp>
      <p:sp>
        <p:nvSpPr>
          <p:cNvPr id="56" name="Nuoli: Oikea 55">
            <a:extLst>
              <a:ext uri="{FF2B5EF4-FFF2-40B4-BE49-F238E27FC236}">
                <a16:creationId xmlns:a16="http://schemas.microsoft.com/office/drawing/2014/main" id="{AE01027D-49CB-FE8E-89BB-56092368488F}"/>
              </a:ext>
            </a:extLst>
          </p:cNvPr>
          <p:cNvSpPr/>
          <p:nvPr/>
        </p:nvSpPr>
        <p:spPr>
          <a:xfrm rot="16200000">
            <a:off x="6147191" y="6004674"/>
            <a:ext cx="144000" cy="14400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Nuoli: Oikea 67">
            <a:extLst>
              <a:ext uri="{FF2B5EF4-FFF2-40B4-BE49-F238E27FC236}">
                <a16:creationId xmlns:a16="http://schemas.microsoft.com/office/drawing/2014/main" id="{FF398556-4979-5824-F1CB-4ECE5A54AC61}"/>
              </a:ext>
            </a:extLst>
          </p:cNvPr>
          <p:cNvSpPr/>
          <p:nvPr/>
        </p:nvSpPr>
        <p:spPr>
          <a:xfrm rot="16200000">
            <a:off x="5488249" y="3993707"/>
            <a:ext cx="144000" cy="14400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Nuoli: Oikea 68">
            <a:extLst>
              <a:ext uri="{FF2B5EF4-FFF2-40B4-BE49-F238E27FC236}">
                <a16:creationId xmlns:a16="http://schemas.microsoft.com/office/drawing/2014/main" id="{4EA65365-0B8D-829D-3B16-FB703B0C0DB0}"/>
              </a:ext>
            </a:extLst>
          </p:cNvPr>
          <p:cNvSpPr/>
          <p:nvPr/>
        </p:nvSpPr>
        <p:spPr>
          <a:xfrm rot="5400000" flipV="1">
            <a:off x="2363306" y="3862301"/>
            <a:ext cx="144000" cy="14400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2" name="Suora nuoliyhdysviiva 81">
            <a:extLst>
              <a:ext uri="{FF2B5EF4-FFF2-40B4-BE49-F238E27FC236}">
                <a16:creationId xmlns:a16="http://schemas.microsoft.com/office/drawing/2014/main" id="{868AE30B-29AD-EA0A-84AD-4C20C59E884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781542" y="2499983"/>
            <a:ext cx="2734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uoli: Ylös-alas 2">
            <a:extLst>
              <a:ext uri="{FF2B5EF4-FFF2-40B4-BE49-F238E27FC236}">
                <a16:creationId xmlns:a16="http://schemas.microsoft.com/office/drawing/2014/main" id="{39748BA5-FC50-16AC-8677-8166E38EE227}"/>
              </a:ext>
            </a:extLst>
          </p:cNvPr>
          <p:cNvSpPr/>
          <p:nvPr/>
        </p:nvSpPr>
        <p:spPr>
          <a:xfrm>
            <a:off x="3405679" y="4523866"/>
            <a:ext cx="144000" cy="3564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5166348-438D-00F9-CC15-7F9364E6FD55}"/>
              </a:ext>
            </a:extLst>
          </p:cNvPr>
          <p:cNvSpPr txBox="1"/>
          <p:nvPr/>
        </p:nvSpPr>
        <p:spPr>
          <a:xfrm>
            <a:off x="5745240" y="1468141"/>
            <a:ext cx="107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Lähetys</a:t>
            </a:r>
          </a:p>
          <a:p>
            <a:r>
              <a:rPr lang="fi-FI" sz="1200" dirty="0"/>
              <a:t>operaattorille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B5A1476-981D-7120-1239-BFB547FBD8BB}"/>
              </a:ext>
            </a:extLst>
          </p:cNvPr>
          <p:cNvSpPr txBox="1"/>
          <p:nvPr/>
        </p:nvSpPr>
        <p:spPr>
          <a:xfrm>
            <a:off x="1593051" y="1493735"/>
            <a:ext cx="1034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Latauspalvelu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DB41A37-393A-7B8A-9FAD-C651117D5992}"/>
              </a:ext>
            </a:extLst>
          </p:cNvPr>
          <p:cNvSpPr txBox="1"/>
          <p:nvPr/>
        </p:nvSpPr>
        <p:spPr>
          <a:xfrm>
            <a:off x="4594327" y="1960603"/>
            <a:ext cx="2320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rgbClr val="0070C0"/>
                </a:solidFill>
              </a:rPr>
              <a:t>LESTI (Liikenteen ESTImointi)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E670671D-E8B1-13C4-BBB1-67694F504EC0}"/>
              </a:ext>
            </a:extLst>
          </p:cNvPr>
          <p:cNvSpPr txBox="1"/>
          <p:nvPr/>
        </p:nvSpPr>
        <p:spPr>
          <a:xfrm>
            <a:off x="9772384" y="2374243"/>
            <a:ext cx="1733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400"/>
            </a:lvl1pPr>
          </a:lstStyle>
          <a:p>
            <a:r>
              <a:rPr lang="fi-FI" dirty="0"/>
              <a:t>LAM- ja LML-pisteet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liikennetiedot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kausikertoimet </a:t>
            </a:r>
          </a:p>
        </p:txBody>
      </p:sp>
      <p:cxnSp>
        <p:nvCxnSpPr>
          <p:cNvPr id="53" name="Yhdistin: Kulma 52">
            <a:extLst>
              <a:ext uri="{FF2B5EF4-FFF2-40B4-BE49-F238E27FC236}">
                <a16:creationId xmlns:a16="http://schemas.microsoft.com/office/drawing/2014/main" id="{058C58A7-BF3B-6FF6-D434-6B8C90CCF1E6}"/>
              </a:ext>
            </a:extLst>
          </p:cNvPr>
          <p:cNvCxnSpPr>
            <a:cxnSpLocks/>
            <a:stCxn id="107" idx="1"/>
          </p:cNvCxnSpPr>
          <p:nvPr/>
        </p:nvCxnSpPr>
        <p:spPr>
          <a:xfrm rot="10800000" flipV="1">
            <a:off x="7394666" y="2730866"/>
            <a:ext cx="2229168" cy="3918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D4990D6-A2F3-66A1-4A2A-59FDC053B941}"/>
              </a:ext>
            </a:extLst>
          </p:cNvPr>
          <p:cNvSpPr txBox="1"/>
          <p:nvPr/>
        </p:nvSpPr>
        <p:spPr>
          <a:xfrm>
            <a:off x="4192735" y="3437508"/>
            <a:ext cx="149368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600"/>
            </a:lvl1pPr>
          </a:lstStyle>
          <a:p>
            <a:r>
              <a:rPr lang="fi-FI" sz="1200" dirty="0"/>
              <a:t>2-ajr välien laskenta-menetelmät **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5E84469B-DA98-DEE9-707A-BBF13107FB05}"/>
              </a:ext>
            </a:extLst>
          </p:cNvPr>
          <p:cNvSpPr txBox="1"/>
          <p:nvPr/>
        </p:nvSpPr>
        <p:spPr>
          <a:xfrm>
            <a:off x="7318065" y="4935721"/>
            <a:ext cx="1201163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52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Poikkeamat</a:t>
            </a:r>
          </a:p>
        </p:txBody>
      </p:sp>
      <p:sp>
        <p:nvSpPr>
          <p:cNvPr id="55" name="Nuoli: Alas 54">
            <a:extLst>
              <a:ext uri="{FF2B5EF4-FFF2-40B4-BE49-F238E27FC236}">
                <a16:creationId xmlns:a16="http://schemas.microsoft.com/office/drawing/2014/main" id="{9C283950-20DE-A5A7-0FF7-8709543A3ECE}"/>
              </a:ext>
            </a:extLst>
          </p:cNvPr>
          <p:cNvSpPr/>
          <p:nvPr/>
        </p:nvSpPr>
        <p:spPr>
          <a:xfrm rot="10800000">
            <a:off x="7747436" y="5419423"/>
            <a:ext cx="144000" cy="64763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Nuoli: Alas 46">
            <a:extLst>
              <a:ext uri="{FF2B5EF4-FFF2-40B4-BE49-F238E27FC236}">
                <a16:creationId xmlns:a16="http://schemas.microsoft.com/office/drawing/2014/main" id="{30640AFB-85F1-C7A3-C10A-7A51ADFD01B2}"/>
              </a:ext>
            </a:extLst>
          </p:cNvPr>
          <p:cNvSpPr/>
          <p:nvPr/>
        </p:nvSpPr>
        <p:spPr>
          <a:xfrm rot="10800000">
            <a:off x="7841222" y="4545588"/>
            <a:ext cx="144000" cy="2880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2C4EF961-A0F9-6D12-0399-5E62D030A222}"/>
              </a:ext>
            </a:extLst>
          </p:cNvPr>
          <p:cNvSpPr txBox="1"/>
          <p:nvPr/>
        </p:nvSpPr>
        <p:spPr>
          <a:xfrm rot="5400000">
            <a:off x="11066337" y="2940360"/>
            <a:ext cx="174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LAM-järjestelmä</a:t>
            </a:r>
          </a:p>
        </p:txBody>
      </p:sp>
      <p:cxnSp>
        <p:nvCxnSpPr>
          <p:cNvPr id="71" name="Suora nuoliyhdysviiva 70">
            <a:extLst>
              <a:ext uri="{FF2B5EF4-FFF2-40B4-BE49-F238E27FC236}">
                <a16:creationId xmlns:a16="http://schemas.microsoft.com/office/drawing/2014/main" id="{BC4C53B3-65F8-20F2-21BD-54CD9EE555CA}"/>
              </a:ext>
            </a:extLst>
          </p:cNvPr>
          <p:cNvCxnSpPr>
            <a:cxnSpLocks/>
            <a:stCxn id="36" idx="0"/>
            <a:endCxn id="108" idx="2"/>
          </p:cNvCxnSpPr>
          <p:nvPr/>
        </p:nvCxnSpPr>
        <p:spPr>
          <a:xfrm flipV="1">
            <a:off x="10658812" y="3981664"/>
            <a:ext cx="3438" cy="999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kstiruutu 78">
            <a:extLst>
              <a:ext uri="{FF2B5EF4-FFF2-40B4-BE49-F238E27FC236}">
                <a16:creationId xmlns:a16="http://schemas.microsoft.com/office/drawing/2014/main" id="{BFDF6BA1-65E3-019A-86E0-18D2C7450037}"/>
              </a:ext>
            </a:extLst>
          </p:cNvPr>
          <p:cNvSpPr txBox="1"/>
          <p:nvPr/>
        </p:nvSpPr>
        <p:spPr>
          <a:xfrm>
            <a:off x="5795203" y="3436117"/>
            <a:ext cx="152286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600"/>
            </a:lvl1pPr>
          </a:lstStyle>
          <a:p>
            <a:r>
              <a:rPr lang="fi-FI" sz="1200" dirty="0"/>
              <a:t>Ramppiliikenteen estimointi</a:t>
            </a:r>
          </a:p>
        </p:txBody>
      </p:sp>
      <p:sp>
        <p:nvSpPr>
          <p:cNvPr id="81" name="Tekstiruutu 13">
            <a:extLst>
              <a:ext uri="{FF2B5EF4-FFF2-40B4-BE49-F238E27FC236}">
                <a16:creationId xmlns:a16="http://schemas.microsoft.com/office/drawing/2014/main" id="{937A58B9-048F-A269-2430-77A03E035969}"/>
              </a:ext>
            </a:extLst>
          </p:cNvPr>
          <p:cNvSpPr txBox="1"/>
          <p:nvPr/>
        </p:nvSpPr>
        <p:spPr>
          <a:xfrm>
            <a:off x="9767067" y="5862915"/>
            <a:ext cx="176871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TomTom</a:t>
            </a:r>
          </a:p>
        </p:txBody>
      </p:sp>
      <p:sp>
        <p:nvSpPr>
          <p:cNvPr id="83" name="Tekstiruutu 82">
            <a:extLst>
              <a:ext uri="{FF2B5EF4-FFF2-40B4-BE49-F238E27FC236}">
                <a16:creationId xmlns:a16="http://schemas.microsoft.com/office/drawing/2014/main" id="{28182BD7-BEB0-3B9E-A36B-096A3EFEEEEB}"/>
              </a:ext>
            </a:extLst>
          </p:cNvPr>
          <p:cNvSpPr txBox="1"/>
          <p:nvPr/>
        </p:nvSpPr>
        <p:spPr>
          <a:xfrm>
            <a:off x="9776120" y="6177909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Ramboll</a:t>
            </a:r>
          </a:p>
        </p:txBody>
      </p:sp>
      <p:cxnSp>
        <p:nvCxnSpPr>
          <p:cNvPr id="92" name="Yhdistin: Kulma 91">
            <a:extLst>
              <a:ext uri="{FF2B5EF4-FFF2-40B4-BE49-F238E27FC236}">
                <a16:creationId xmlns:a16="http://schemas.microsoft.com/office/drawing/2014/main" id="{92A29FEA-9C6B-1BEA-78E1-0AC4761794C0}"/>
              </a:ext>
            </a:extLst>
          </p:cNvPr>
          <p:cNvCxnSpPr>
            <a:cxnSpLocks/>
            <a:stCxn id="81" idx="1"/>
            <a:endCxn id="79" idx="3"/>
          </p:cNvCxnSpPr>
          <p:nvPr/>
        </p:nvCxnSpPr>
        <p:spPr>
          <a:xfrm rot="10800000">
            <a:off x="7318065" y="3666950"/>
            <a:ext cx="2449003" cy="2349854"/>
          </a:xfrm>
          <a:prstGeom prst="bentConnector3">
            <a:avLst>
              <a:gd name="adj1" fmla="val 206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Nuoli: Alas 69">
            <a:extLst>
              <a:ext uri="{FF2B5EF4-FFF2-40B4-BE49-F238E27FC236}">
                <a16:creationId xmlns:a16="http://schemas.microsoft.com/office/drawing/2014/main" id="{3493307A-05C9-2B49-DC01-C7EA2FB34645}"/>
              </a:ext>
            </a:extLst>
          </p:cNvPr>
          <p:cNvSpPr/>
          <p:nvPr/>
        </p:nvSpPr>
        <p:spPr>
          <a:xfrm flipV="1">
            <a:off x="8250674" y="2395056"/>
            <a:ext cx="144000" cy="1685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00" name="Yhdistin: Kulma 99">
            <a:extLst>
              <a:ext uri="{FF2B5EF4-FFF2-40B4-BE49-F238E27FC236}">
                <a16:creationId xmlns:a16="http://schemas.microsoft.com/office/drawing/2014/main" id="{548279D6-3F63-B10B-E41A-C7D091EFE745}"/>
              </a:ext>
            </a:extLst>
          </p:cNvPr>
          <p:cNvCxnSpPr>
            <a:cxnSpLocks/>
            <a:stCxn id="115" idx="3"/>
            <a:endCxn id="25" idx="1"/>
          </p:cNvCxnSpPr>
          <p:nvPr/>
        </p:nvCxnSpPr>
        <p:spPr>
          <a:xfrm>
            <a:off x="7401580" y="810172"/>
            <a:ext cx="485210" cy="12743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25379D3B-F8E6-1BA2-DFB2-E2A37139E944}"/>
              </a:ext>
            </a:extLst>
          </p:cNvPr>
          <p:cNvSpPr txBox="1"/>
          <p:nvPr/>
        </p:nvSpPr>
        <p:spPr>
          <a:xfrm>
            <a:off x="0" y="6141508"/>
            <a:ext cx="188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* hg-välien laskentatapa</a:t>
            </a:r>
          </a:p>
          <a:p>
            <a:r>
              <a:rPr lang="fi-FI" sz="1000" dirty="0"/>
              <a:t>** ramppi- ja profiilimenetelmä, jatkuvat laskentapisteet sekä projektilaskennat</a:t>
            </a: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1107291B-6E1A-1CFA-335B-D869E4B4A10D}"/>
              </a:ext>
            </a:extLst>
          </p:cNvPr>
          <p:cNvSpPr/>
          <p:nvPr/>
        </p:nvSpPr>
        <p:spPr>
          <a:xfrm>
            <a:off x="1103160" y="1104842"/>
            <a:ext cx="6325128" cy="3974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2"/>
                </a:solidFill>
              </a:rPr>
              <a:t>VELHO</a:t>
            </a: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45D518AF-CBC6-DE75-6581-4E326FC2AEC7}"/>
              </a:ext>
            </a:extLst>
          </p:cNvPr>
          <p:cNvSpPr/>
          <p:nvPr/>
        </p:nvSpPr>
        <p:spPr>
          <a:xfrm>
            <a:off x="6098847" y="646758"/>
            <a:ext cx="1302733" cy="326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6" name="Tekstiruutu 115">
            <a:extLst>
              <a:ext uri="{FF2B5EF4-FFF2-40B4-BE49-F238E27FC236}">
                <a16:creationId xmlns:a16="http://schemas.microsoft.com/office/drawing/2014/main" id="{B13FB4C1-0E07-AB6C-FF7C-9EF04041936D}"/>
              </a:ext>
            </a:extLst>
          </p:cNvPr>
          <p:cNvSpPr txBox="1"/>
          <p:nvPr/>
        </p:nvSpPr>
        <p:spPr>
          <a:xfrm>
            <a:off x="6147190" y="664272"/>
            <a:ext cx="1302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Kuvatietovarasto</a:t>
            </a:r>
          </a:p>
        </p:txBody>
      </p:sp>
      <p:sp>
        <p:nvSpPr>
          <p:cNvPr id="132" name="Nuoli: Alas 131">
            <a:extLst>
              <a:ext uri="{FF2B5EF4-FFF2-40B4-BE49-F238E27FC236}">
                <a16:creationId xmlns:a16="http://schemas.microsoft.com/office/drawing/2014/main" id="{B1AAABE2-F160-4392-E318-136E51AE1D67}"/>
              </a:ext>
            </a:extLst>
          </p:cNvPr>
          <p:cNvSpPr/>
          <p:nvPr/>
        </p:nvSpPr>
        <p:spPr>
          <a:xfrm>
            <a:off x="2350663" y="3030364"/>
            <a:ext cx="144000" cy="45221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D671D3F5-50FE-4D7F-4586-6294EF87BD2B}"/>
              </a:ext>
            </a:extLst>
          </p:cNvPr>
          <p:cNvSpPr txBox="1"/>
          <p:nvPr/>
        </p:nvSpPr>
        <p:spPr>
          <a:xfrm rot="16200000">
            <a:off x="454103" y="3906874"/>
            <a:ext cx="598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rampit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A6D06849-AA5D-1A5B-0B3A-3B4E8A831D99}"/>
              </a:ext>
            </a:extLst>
          </p:cNvPr>
          <p:cNvSpPr txBox="1"/>
          <p:nvPr/>
        </p:nvSpPr>
        <p:spPr>
          <a:xfrm>
            <a:off x="1964187" y="3963400"/>
            <a:ext cx="988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1-ajr kohteet</a:t>
            </a:r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D741DD41-6EC5-B840-A192-919651686F9D}"/>
              </a:ext>
            </a:extLst>
          </p:cNvPr>
          <p:cNvSpPr/>
          <p:nvPr/>
        </p:nvSpPr>
        <p:spPr>
          <a:xfrm rot="10800000">
            <a:off x="2611908" y="1540926"/>
            <a:ext cx="144000" cy="43085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99D6136-74E1-6CF8-2153-B77414C220FF}"/>
              </a:ext>
            </a:extLst>
          </p:cNvPr>
          <p:cNvSpPr txBox="1"/>
          <p:nvPr/>
        </p:nvSpPr>
        <p:spPr>
          <a:xfrm>
            <a:off x="2725346" y="1474008"/>
            <a:ext cx="1107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Lähetyspalvelu</a:t>
            </a:r>
          </a:p>
          <a:p>
            <a:r>
              <a:rPr lang="fi-FI" sz="1200" dirty="0"/>
              <a:t>(korjaukset) </a:t>
            </a:r>
          </a:p>
        </p:txBody>
      </p:sp>
    </p:spTree>
    <p:extLst>
      <p:ext uri="{BB962C8B-B14F-4D97-AF65-F5344CB8AC3E}">
        <p14:creationId xmlns:p14="http://schemas.microsoft.com/office/powerpoint/2010/main" val="191671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iruutu 34">
            <a:extLst>
              <a:ext uri="{FF2B5EF4-FFF2-40B4-BE49-F238E27FC236}">
                <a16:creationId xmlns:a16="http://schemas.microsoft.com/office/drawing/2014/main" id="{7DD77FB8-AB70-4047-ADC4-0C8F097995D5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4B6A845-1DA5-8DA1-0AB4-1C22B14C56B7}"/>
              </a:ext>
            </a:extLst>
          </p:cNvPr>
          <p:cNvSpPr txBox="1"/>
          <p:nvPr/>
        </p:nvSpPr>
        <p:spPr>
          <a:xfrm>
            <a:off x="1731523" y="1167751"/>
            <a:ext cx="7052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Kiitos!</a:t>
            </a:r>
          </a:p>
          <a:p>
            <a:pPr algn="ctr"/>
            <a:endParaRPr lang="fi-FI" sz="3600" dirty="0"/>
          </a:p>
          <a:p>
            <a:pPr algn="ctr"/>
            <a:endParaRPr lang="fi-FI" sz="3600" dirty="0"/>
          </a:p>
          <a:p>
            <a:pPr algn="ctr"/>
            <a:r>
              <a:rPr lang="fi-FI" sz="3600" dirty="0"/>
              <a:t>Kysymyksiä</a:t>
            </a:r>
          </a:p>
          <a:p>
            <a:pPr algn="ctr"/>
            <a:endParaRPr lang="fi-FI" sz="36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BF48D0E-491A-9ED1-A2F1-E50E724CD34D}"/>
              </a:ext>
            </a:extLst>
          </p:cNvPr>
          <p:cNvSpPr txBox="1"/>
          <p:nvPr/>
        </p:nvSpPr>
        <p:spPr>
          <a:xfrm>
            <a:off x="619329" y="4813086"/>
            <a:ext cx="7052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dirty="0"/>
              <a:t>Eetu.Karhunen@fintraffic.fi</a:t>
            </a:r>
          </a:p>
          <a:p>
            <a:endParaRPr lang="fi-FI" dirty="0"/>
          </a:p>
          <a:p>
            <a:r>
              <a:rPr lang="fi-FI" dirty="0"/>
              <a:t>Mikko.Tuomivirta@fintraffic.fi</a:t>
            </a:r>
          </a:p>
          <a:p>
            <a:endParaRPr lang="fi-FI" dirty="0"/>
          </a:p>
          <a:p>
            <a:r>
              <a:rPr lang="fi-FI" dirty="0"/>
              <a:t>Kimmo.Saastamoinen@riksroad.fi</a:t>
            </a:r>
          </a:p>
        </p:txBody>
      </p:sp>
    </p:spTree>
    <p:extLst>
      <p:ext uri="{BB962C8B-B14F-4D97-AF65-F5344CB8AC3E}">
        <p14:creationId xmlns:p14="http://schemas.microsoft.com/office/powerpoint/2010/main" val="150620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b="0" i="0" dirty="0">
                <a:effectLst/>
                <a:latin typeface="+mj-lt"/>
              </a:rPr>
              <a:t>Liikennelaskelmaprosessi (LAM ja YL) ja tietojen ylläpito Tievelhoon</a:t>
            </a:r>
            <a:r>
              <a:rPr lang="fi-FI" dirty="0">
                <a:latin typeface="+mj-lt"/>
              </a:rPr>
              <a:t>, Kimmo Saastamoinen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18" y="140867"/>
            <a:ext cx="5367364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87897"/>
            <a:ext cx="11937534" cy="602923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YHA lähtötietopakettien valmistelu käynnissä.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Kaikki operointiin lähetetyt varuste- ja laiteinventointitiedot viety järjestelmään, lukuun ottamatta Uudenmaan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ELYn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inventointeja joiden vienti vielä kesken. Maanteiden hoitourakoiden kilpailutuksien lähtötietojen hakeminen kilpailutusportaalista lähenee. Aloituspäivä 1.10.2024.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Varareittikokonaisuuden osalta odotetaan konsultilta vielä viiden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ELYn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tietoja varareittien ja varareittiluokituksien osalta. Varmistetut reitit viety järjestelmään kokonaisuudessaan.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Tietorakenteet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https://ohje.velho.vaylapilvi.fi/tievelho/tietorakenne/tietorakennemuutokset/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Uuden nopeusrajoituskohdeluokan toteutus vielä kesken ja data vientejä päästään testaamaan kunnolla tämän/ensi viikon aikana.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Pumppaamot kohdeluokka validoitu tietorakenteiden osalta asiantuntijoiden toimesta. Validoinnissa huomattu rakenteisiin liittyviä uusia tarpeita, jota toteutetaan mahdollisimman pian. Ensimmäisen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ELYn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osalta saatu testipaketti datan osalta ja testidata ajettu onnistuneesti Tievelhon STG ympäristöön. Seuraavaksi lähdetään keräämään dataa muista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ELYstä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Väylän luonne kohdeluokkaan muutamia muutoksia tulossa: Tarkennusta voidaan käyttää päällekkäin samalla tieosuudella. 1 ja 2 ajorataisilla tieosuuksilla vain tietyt ominaisuudet sallittuja. Toteutetaan validointi, joka tarkastaa syöttö vaiheessa, ettei ristiriitoja synny.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Kasvillisuusrakenteisiin toteutettu tietorakennemuutoksia. Data siirrot tehdään hoidon urakoiden kilpailutusten jälkeen.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1" y="-6088"/>
            <a:ext cx="7315900" cy="534594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(jatkuu)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28506"/>
            <a:ext cx="12010238" cy="619296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Ohjeet ja viestintä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Velho uutiskirje julkaistaan lokakuun aikana.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Tiestötiedot viestintä Q4/2024 ja Q1/2025 julkaistaan syys-lokakuun vaihteessa. </a:t>
            </a:r>
          </a:p>
          <a:p>
            <a:pPr marL="457200" lvl="1" indent="0">
              <a:buNone/>
            </a:pPr>
            <a:endParaRPr lang="fi-FI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Tieosuushaun urakkarajauksessa haasteita.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Korjaus viety tuotantoon 19.09.2024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Jos datassa näkyy edelleen haasteita niin ilmoitelkaa 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/>
              </a:rPr>
              <a:t>tiestotuki@vayla.fi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osoitteeseen!</a:t>
            </a:r>
          </a:p>
          <a:p>
            <a:pPr lvl="1"/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GeoJSON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-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export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tuotannossa 19.09.2024 lähtien (tiekohdehaku).</a:t>
            </a:r>
          </a:p>
          <a:p>
            <a:pPr marL="457200" lvl="1" indent="0">
              <a:buNone/>
            </a:pPr>
            <a:endParaRPr lang="fi-FI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Integraatiot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Seuraavaksi automatisoidaan opasteet ja tienvarsimainokset. Määrittely aloitettu asiantuntijaryhmässä. Juhana lähettänyt kyselyn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ELYlle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tietorakennetarpeista ja palaute käsitelty työryhmässä. </a:t>
            </a: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Muut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Suomen Väyliin tulossa taajamerkkeihin perustuva aluemuotoinen data taajama-alueista</a:t>
            </a:r>
          </a:p>
          <a:p>
            <a:pPr lvl="1"/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652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Tievelho-vartin teemaosat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https://ohje.velho.vaylapilvi.fi/tievelho/koulutukset-ja-tilaisuudet/tievelho-vartit/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Syksyn aiheita: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7E15DB2-D342-32FE-FA24-34BB63652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292" y="1704182"/>
            <a:ext cx="8029620" cy="49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355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taustaa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FAD1EE3-160A-35FD-801C-88500D82B39E}"/>
              </a:ext>
            </a:extLst>
          </p:cNvPr>
          <p:cNvSpPr txBox="1"/>
          <p:nvPr/>
        </p:nvSpPr>
        <p:spPr>
          <a:xfrm>
            <a:off x="700392" y="906268"/>
            <a:ext cx="8404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Liikennetietopalvelut siirtyivät Fintrafficille v. 2019 (aikaisemmin Väyläviraston tehtäviä).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Liikenteen automaattinen mittaus (LAM)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Yleinen liikennelaskenta (YL).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04C4735-DA04-873D-F371-3732EC604A41}"/>
              </a:ext>
            </a:extLst>
          </p:cNvPr>
          <p:cNvSpPr txBox="1"/>
          <p:nvPr/>
        </p:nvSpPr>
        <p:spPr>
          <a:xfrm>
            <a:off x="700758" y="2247782"/>
            <a:ext cx="10577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Fintraffic on kilpailuttanut LAM- ja YL-palvelut ja rakennuttanut uudet tietojärjestelmät aikaisempien tilalle.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Tiiran on korvannut LAM-raportointijärjestelmä (</a:t>
            </a:r>
            <a:r>
              <a:rPr lang="fi-FI" dirty="0" err="1"/>
              <a:t>PowerBi</a:t>
            </a:r>
            <a:r>
              <a:rPr lang="fi-FI" dirty="0"/>
              <a:t>), joista osa raporteista on esillä myös Fintrafficin web-sivuilla. Aineiston jakelua myös </a:t>
            </a:r>
            <a:r>
              <a:rPr lang="fi-FI" dirty="0" err="1"/>
              <a:t>Digitraffic</a:t>
            </a:r>
            <a:r>
              <a:rPr lang="fi-FI" dirty="0"/>
              <a:t>-palvelun kautta.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Täysin uusi LAM-korjaussovellus rakennettu, jossa automaattisella poikkeamaetsinnällä haetaan tarkistettavat pistetiedot. Lisäksi koneoppimisen mallien perusteella tehdään korjausesitykset.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Yleinen liikennelaskenta jaettiin kahteen osaan: maastotyöhön ja tiedon prosessointiin.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Näistä maastotyöt on kilpailutettu useampaan otteeseen ja nyt viimeisin kilpailutus koski koko maan mittauksia (tästä vuodesta lähtien).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Liikennetiedon prosessointi jäi Fintrafficin asiantuntijoiden tehtäväksi.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5EDCCD2-C20A-B580-5D90-44682B39B0F6}"/>
              </a:ext>
            </a:extLst>
          </p:cNvPr>
          <p:cNvSpPr txBox="1"/>
          <p:nvPr/>
        </p:nvSpPr>
        <p:spPr>
          <a:xfrm>
            <a:off x="590145" y="5251289"/>
            <a:ext cx="11208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/>
              <a:t>Sekä LAM- että YL-ohjelmistojen kehitystyön on toteuttanut Productivity Leap Oy (Pekka Kinnunen, Timo Viinikka).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/>
              <a:t>Ohjelmistoihin liittyvissä määrittelyissä on ollut mukana Riksroad Oy (Kimmo Saastamoinen).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/>
              <a:t>Fintrafficin osalta palveluista vastaa palvelupäällikkö Eetu Karhunen ja asiantuntijatyöstä Mikko Tuomivirta.</a:t>
            </a:r>
          </a:p>
        </p:txBody>
      </p:sp>
    </p:spTree>
    <p:extLst>
      <p:ext uri="{BB962C8B-B14F-4D97-AF65-F5344CB8AC3E}">
        <p14:creationId xmlns:p14="http://schemas.microsoft.com/office/powerpoint/2010/main" val="62620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i 14">
            <a:extLst>
              <a:ext uri="{FF2B5EF4-FFF2-40B4-BE49-F238E27FC236}">
                <a16:creationId xmlns:a16="http://schemas.microsoft.com/office/drawing/2014/main" id="{D5FA098A-FFBA-1FAF-FD32-813FD0A50DC1}"/>
              </a:ext>
            </a:extLst>
          </p:cNvPr>
          <p:cNvSpPr/>
          <p:nvPr/>
        </p:nvSpPr>
        <p:spPr>
          <a:xfrm>
            <a:off x="5191778" y="3674184"/>
            <a:ext cx="5358320" cy="307880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566484D-BC08-52D8-D451-14C3AAA01A23}"/>
              </a:ext>
            </a:extLst>
          </p:cNvPr>
          <p:cNvSpPr txBox="1"/>
          <p:nvPr/>
        </p:nvSpPr>
        <p:spPr>
          <a:xfrm>
            <a:off x="904693" y="1633569"/>
            <a:ext cx="34857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/>
              <a:t>Väylävirasto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Palvelusopimus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Mahdolliset asiakaspalautteet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Konstruointikertoimien hyväksyntä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Velho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820C9A1-B8D5-FFBC-C845-35116366C9F3}"/>
              </a:ext>
            </a:extLst>
          </p:cNvPr>
          <p:cNvSpPr txBox="1"/>
          <p:nvPr/>
        </p:nvSpPr>
        <p:spPr>
          <a:xfrm>
            <a:off x="904693" y="4624689"/>
            <a:ext cx="40120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 err="1"/>
              <a:t>Ely</a:t>
            </a:r>
            <a:r>
              <a:rPr lang="fi-FI" u="sng" dirty="0"/>
              <a:t>-alueet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Kohdeluettelo, kommentointi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Liikennetiedon oikeellisuus 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hg-muutostarpeet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Mahdolliset asiakaspalautteet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4839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toimijoiden roolit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5FCE8E7-3B86-8C44-F929-C3F3C3302BE7}"/>
              </a:ext>
            </a:extLst>
          </p:cNvPr>
          <p:cNvSpPr txBox="1"/>
          <p:nvPr/>
        </p:nvSpPr>
        <p:spPr>
          <a:xfrm>
            <a:off x="5853296" y="746930"/>
            <a:ext cx="4970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/>
              <a:t>Fintraffic Tie (Palveluiden hankinnat</a:t>
            </a:r>
            <a:r>
              <a:rPr lang="fi-FI" dirty="0"/>
              <a:t>)</a:t>
            </a:r>
          </a:p>
          <a:p>
            <a:r>
              <a:rPr lang="fi-FI" sz="1600" dirty="0"/>
              <a:t>Yleinen liikennelaskenta (YL)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Otoslaskennat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Liikkumistieto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TomTom</a:t>
            </a:r>
            <a:r>
              <a:rPr lang="fi-FI" sz="1600" dirty="0"/>
              <a:t> tiedot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Jatkuvat- ja projektilaskennat</a:t>
            </a:r>
          </a:p>
          <a:p>
            <a:r>
              <a:rPr lang="fi-FI" sz="1600" dirty="0"/>
              <a:t>Liikenteen automaattinen mittaus (LAM)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i-FI" sz="1600" dirty="0"/>
              <a:t>LAM-pisteet (perinteinen tekniikka)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i-FI" sz="1600" dirty="0"/>
              <a:t>LML-pisteet (uudet laskentatekniikat)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LAM-huoltopalvelu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DEB5AE0C-B742-4A43-5A92-B66E0849DE79}"/>
              </a:ext>
            </a:extLst>
          </p:cNvPr>
          <p:cNvSpPr/>
          <p:nvPr/>
        </p:nvSpPr>
        <p:spPr>
          <a:xfrm>
            <a:off x="219511" y="982946"/>
            <a:ext cx="4519464" cy="26912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55C6A138-1E5A-3023-BB5C-42D0C28770A9}"/>
              </a:ext>
            </a:extLst>
          </p:cNvPr>
          <p:cNvSpPr/>
          <p:nvPr/>
        </p:nvSpPr>
        <p:spPr>
          <a:xfrm>
            <a:off x="268334" y="3982863"/>
            <a:ext cx="4470640" cy="26912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CE630B8-C39B-0929-0D76-E2B9AA178ED9}"/>
              </a:ext>
            </a:extLst>
          </p:cNvPr>
          <p:cNvSpPr txBox="1"/>
          <p:nvPr/>
        </p:nvSpPr>
        <p:spPr>
          <a:xfrm>
            <a:off x="6096000" y="4071955"/>
            <a:ext cx="53583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/>
              <a:t>Fintraffic Tie (Asiantuntijatyö)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Kohdesuunnittelu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Liikennetietojen päivittäminen Velhoon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i-FI" sz="1600" dirty="0"/>
              <a:t>LAM tunnuslukulaskenta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i-FI" sz="1600" dirty="0"/>
              <a:t>Konstruointi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i-FI" sz="1600" dirty="0"/>
              <a:t>Otosten estimointi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i-FI" sz="1600" dirty="0"/>
              <a:t>Muut estimoinnit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LAM-tietojen tarkistus ja korjaus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Liikenteen kehitys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C87F9685-E967-0278-741F-52D08748CCD9}"/>
              </a:ext>
            </a:extLst>
          </p:cNvPr>
          <p:cNvSpPr/>
          <p:nvPr/>
        </p:nvSpPr>
        <p:spPr>
          <a:xfrm>
            <a:off x="5094455" y="105013"/>
            <a:ext cx="5908447" cy="34553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55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7624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LAM-raportointi, Fintrafficin web-sivut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A5A2FCF-982E-E5C2-8288-0C48B5E55387}"/>
              </a:ext>
            </a:extLst>
          </p:cNvPr>
          <p:cNvSpPr txBox="1"/>
          <p:nvPr/>
        </p:nvSpPr>
        <p:spPr>
          <a:xfrm>
            <a:off x="219510" y="795359"/>
            <a:ext cx="6104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https://www.fintraffic.fi/fi/fintraffic/liikennemaarat</a:t>
            </a:r>
            <a:endParaRPr lang="fi-FI" dirty="0"/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0D5324B-BF9B-FE1F-D3B2-47ED2F90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06" y="1427564"/>
            <a:ext cx="8334460" cy="52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3B3A17-AD14-4AA1-B013-39AC95AD2306}"/>
              </a:ext>
            </a:extLst>
          </p:cNvPr>
          <p:cNvSpPr txBox="1"/>
          <p:nvPr/>
        </p:nvSpPr>
        <p:spPr>
          <a:xfrm>
            <a:off x="11277967" y="67511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24.9.2024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FE1EBD-44BD-606A-46AA-9065D0644E91}"/>
              </a:ext>
            </a:extLst>
          </p:cNvPr>
          <p:cNvSpPr txBox="1"/>
          <p:nvPr/>
        </p:nvSpPr>
        <p:spPr>
          <a:xfrm>
            <a:off x="219510" y="221399"/>
            <a:ext cx="7624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Liikennelaskenta – LAM-raportointi, Fintrafficin web-sivut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A5A2FCF-982E-E5C2-8288-0C48B5E55387}"/>
              </a:ext>
            </a:extLst>
          </p:cNvPr>
          <p:cNvSpPr txBox="1"/>
          <p:nvPr/>
        </p:nvSpPr>
        <p:spPr>
          <a:xfrm>
            <a:off x="219509" y="795359"/>
            <a:ext cx="7854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https://www.fintraffic.fi/fi/fintraffic/liikennemaarat/tieliikennemaarat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826A716-E78C-63B9-E09F-E30364F2B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29" y="1688154"/>
            <a:ext cx="82486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42112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26126</TotalTime>
  <Words>825</Words>
  <Application>Microsoft Office PowerPoint</Application>
  <PresentationFormat>Laajakuva</PresentationFormat>
  <Paragraphs>176</Paragraphs>
  <Slides>18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Exo 2</vt:lpstr>
      <vt:lpstr>Felbridge Pro</vt:lpstr>
      <vt:lpstr>Segoe UI</vt:lpstr>
      <vt:lpstr>Tahoma</vt:lpstr>
      <vt:lpstr>vayla</vt:lpstr>
      <vt:lpstr>Tievelhovartti (24.09.2024)</vt:lpstr>
      <vt:lpstr>Agenda</vt:lpstr>
      <vt:lpstr>Ajankohtaiset kuulumiset</vt:lpstr>
      <vt:lpstr>Ajankohtaiset kuulumiset (jatkuu)</vt:lpstr>
      <vt:lpstr>Seuraavat Tievelho-vartin teemaosat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920</cp:revision>
  <dcterms:created xsi:type="dcterms:W3CDTF">2021-06-10T07:52:25Z</dcterms:created>
  <dcterms:modified xsi:type="dcterms:W3CDTF">2024-09-24T11:35:12Z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