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21"/>
  </p:notesMasterIdLst>
  <p:sldIdLst>
    <p:sldId id="256" r:id="rId7"/>
    <p:sldId id="315" r:id="rId8"/>
    <p:sldId id="307" r:id="rId9"/>
    <p:sldId id="321" r:id="rId10"/>
    <p:sldId id="318" r:id="rId11"/>
    <p:sldId id="317" r:id="rId12"/>
    <p:sldId id="316" r:id="rId13"/>
    <p:sldId id="322" r:id="rId14"/>
    <p:sldId id="319" r:id="rId15"/>
    <p:sldId id="320" r:id="rId16"/>
    <p:sldId id="323" r:id="rId17"/>
    <p:sldId id="325" r:id="rId18"/>
    <p:sldId id="306" r:id="rId19"/>
    <p:sldId id="263"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4743" autoAdjust="0"/>
  </p:normalViewPr>
  <p:slideViewPr>
    <p:cSldViewPr snapToGrid="0">
      <p:cViewPr varScale="1">
        <p:scale>
          <a:sx n="114" d="100"/>
          <a:sy n="114" d="100"/>
        </p:scale>
        <p:origin x="1116"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AC96E-1DC8-4EA3-9268-8EA7D1653612}" type="datetimeFigureOut">
              <a:rPr lang="fi-FI" smtClean="0"/>
              <a:t>13.8.2024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D8B9A-264D-4165-A769-848A3FBDC0CD}" type="slidenum">
              <a:rPr lang="fi-FI" smtClean="0"/>
              <a:t>‹#›</a:t>
            </a:fld>
            <a:endParaRPr lang="fi-FI"/>
          </a:p>
        </p:txBody>
      </p:sp>
    </p:spTree>
    <p:extLst>
      <p:ext uri="{BB962C8B-B14F-4D97-AF65-F5344CB8AC3E}">
        <p14:creationId xmlns:p14="http://schemas.microsoft.com/office/powerpoint/2010/main" val="306927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tsikkodia" preserve="1" userDrawn="1">
  <p:cSld name="title_slide">
    <p:spTree>
      <p:nvGrpSpPr>
        <p:cNvPr id="1" name=""/>
        <p:cNvGrpSpPr/>
        <p:nvPr/>
      </p:nvGrpSpPr>
      <p:grpSpPr>
        <a:xfrm>
          <a:off x="0" y="0"/>
          <a:ext cx="0" cy="0"/>
          <a:chOff x="0" y="0"/>
          <a:chExt cx="0" cy="0"/>
        </a:xfrm>
      </p:grpSpPr>
      <p:sp>
        <p:nvSpPr>
          <p:cNvPr id="10" name="Otsikko 1"/>
          <p:cNvSpPr>
            <a:spLocks noGrp="1"/>
          </p:cNvSpPr>
          <p:nvPr>
            <p:ph type="ctrTitle"/>
          </p:nvPr>
        </p:nvSpPr>
        <p:spPr>
          <a:xfrm>
            <a:off x="2265770" y="5000877"/>
            <a:ext cx="9030880" cy="1297185"/>
          </a:xfrm>
        </p:spPr>
        <p:txBody>
          <a:bodyPr anchor="t">
            <a:normAutofit/>
          </a:bodyPr>
          <a:lstStyle>
            <a:lvl1pPr algn="l">
              <a:defRPr sz="4400" b="1"/>
            </a:lvl1pPr>
          </a:lstStyle>
          <a:p>
            <a:r>
              <a:rPr lang="fi-FI"/>
              <a:t>Muokkaa perustyyl. napsautt.</a:t>
            </a:r>
            <a:endParaRPr lang="fi-FI" dirty="0"/>
          </a:p>
        </p:txBody>
      </p:sp>
      <p:sp>
        <p:nvSpPr>
          <p:cNvPr id="3" name="Picture Placeholder 2"/>
          <p:cNvSpPr>
            <a:spLocks noGrp="1"/>
          </p:cNvSpPr>
          <p:nvPr>
            <p:ph type="pic" sz="quarter" idx="12" hasCustomPrompt="1"/>
          </p:nvPr>
        </p:nvSpPr>
        <p:spPr>
          <a:xfrm>
            <a:off x="0" y="-9939"/>
            <a:ext cx="5277610" cy="4701002"/>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7610" h="4701002">
                <a:moveTo>
                  <a:pt x="0" y="4701002"/>
                </a:moveTo>
                <a:cubicBezTo>
                  <a:pt x="3307" y="3137314"/>
                  <a:pt x="6615" y="1573627"/>
                  <a:pt x="9922" y="9939"/>
                </a:cubicBezTo>
                <a:lnTo>
                  <a:pt x="5277610" y="0"/>
                </a:lnTo>
                <a:lnTo>
                  <a:pt x="3458766" y="4701002"/>
                </a:lnTo>
                <a:lnTo>
                  <a:pt x="0" y="4701002"/>
                </a:lnTo>
                <a:close/>
              </a:path>
            </a:pathLst>
          </a:custGeom>
          <a:solidFill>
            <a:schemeClr val="bg1">
              <a:lumMod val="75000"/>
            </a:schemeClr>
          </a:solidFill>
        </p:spPr>
        <p:txBody>
          <a:bodyPr anchor="ctr" anchorCtr="1">
            <a:normAutofit/>
          </a:bodyPr>
          <a:lstStyle>
            <a:lvl1pPr marL="0" indent="0" algn="l">
              <a:buNone/>
              <a:defRPr sz="2000" baseline="0"/>
            </a:lvl1pPr>
          </a:lstStyle>
          <a:p>
            <a:r>
              <a:rPr lang="fi-FI" dirty="0"/>
              <a:t>Lisää 1. tämä kuva</a:t>
            </a:r>
            <a:br>
              <a:rPr lang="fi-FI" dirty="0"/>
            </a:br>
            <a:r>
              <a:rPr lang="fi-FI" dirty="0"/>
              <a:t>Kuvagalleriasta</a:t>
            </a:r>
            <a:br>
              <a:rPr lang="fi-FI" dirty="0"/>
            </a:br>
            <a:r>
              <a:rPr lang="fi-FI" dirty="0"/>
              <a:t>tai esim. omista tiedostoista</a:t>
            </a:r>
            <a:endParaRPr lang="en-US" dirty="0"/>
          </a:p>
        </p:txBody>
      </p:sp>
      <p:sp>
        <p:nvSpPr>
          <p:cNvPr id="8" name="Picture Placeholder 2"/>
          <p:cNvSpPr>
            <a:spLocks noGrp="1"/>
          </p:cNvSpPr>
          <p:nvPr>
            <p:ph type="pic" sz="quarter" idx="13" hasCustomPrompt="1"/>
          </p:nvPr>
        </p:nvSpPr>
        <p:spPr>
          <a:xfrm>
            <a:off x="3593725" y="-795"/>
            <a:ext cx="5053400" cy="4691858"/>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5245424"/>
              <a:gd name="connsiteY0" fmla="*/ 4691063 h 4701002"/>
              <a:gd name="connsiteX1" fmla="*/ 1796580 w 5245424"/>
              <a:gd name="connsiteY1" fmla="*/ 9939 h 4701002"/>
              <a:gd name="connsiteX2" fmla="*/ 3315228 w 5245424"/>
              <a:gd name="connsiteY2" fmla="*/ 0 h 4701002"/>
              <a:gd name="connsiteX3" fmla="*/ 5245424 w 5245424"/>
              <a:gd name="connsiteY3" fmla="*/ 4701002 h 4701002"/>
              <a:gd name="connsiteX4" fmla="*/ 0 w 5245424"/>
              <a:gd name="connsiteY4" fmla="*/ 4691063 h 4701002"/>
              <a:gd name="connsiteX0" fmla="*/ 0 w 5245424"/>
              <a:gd name="connsiteY0" fmla="*/ 4681919 h 4691858"/>
              <a:gd name="connsiteX1" fmla="*/ 1796580 w 5245424"/>
              <a:gd name="connsiteY1" fmla="*/ 795 h 4691858"/>
              <a:gd name="connsiteX2" fmla="*/ 3196356 w 5245424"/>
              <a:gd name="connsiteY2" fmla="*/ 0 h 4691858"/>
              <a:gd name="connsiteX3" fmla="*/ 5245424 w 5245424"/>
              <a:gd name="connsiteY3" fmla="*/ 4691858 h 4691858"/>
              <a:gd name="connsiteX4" fmla="*/ 0 w 5245424"/>
              <a:gd name="connsiteY4" fmla="*/ 4681919 h 4691858"/>
              <a:gd name="connsiteX0" fmla="*/ 0 w 5053400"/>
              <a:gd name="connsiteY0" fmla="*/ 4681919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81919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400" h="4691858">
                <a:moveTo>
                  <a:pt x="0" y="4691063"/>
                </a:moveTo>
                <a:cubicBezTo>
                  <a:pt x="741983" y="2827611"/>
                  <a:pt x="1256560" y="1465091"/>
                  <a:pt x="1796580" y="795"/>
                </a:cubicBezTo>
                <a:lnTo>
                  <a:pt x="3196356" y="0"/>
                </a:lnTo>
                <a:lnTo>
                  <a:pt x="5053400" y="4691858"/>
                </a:lnTo>
                <a:lnTo>
                  <a:pt x="0" y="4691063"/>
                </a:lnTo>
                <a:close/>
              </a:path>
            </a:pathLst>
          </a:custGeom>
          <a:solidFill>
            <a:schemeClr val="bg1">
              <a:lumMod val="75000"/>
            </a:schemeClr>
          </a:solidFill>
        </p:spPr>
        <p:txBody>
          <a:bodyPr anchor="ctr" anchorCtr="1">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r>
              <a:rPr lang="fi-FI" dirty="0"/>
              <a:t>Lisää 2. tämä kuva</a:t>
            </a:r>
            <a:br>
              <a:rPr lang="fi-FI" dirty="0"/>
            </a:br>
            <a:r>
              <a:rPr lang="fi-FI" dirty="0"/>
              <a:t>Kuvagalleriasta</a:t>
            </a:r>
            <a:br>
              <a:rPr lang="fi-FI" dirty="0"/>
            </a:br>
            <a:r>
              <a:rPr lang="fi-FI" dirty="0"/>
              <a:t>tai esim. omista tiedostoista</a:t>
            </a:r>
            <a:endParaRPr lang="en-US" dirty="0"/>
          </a:p>
        </p:txBody>
      </p:sp>
      <p:sp>
        <p:nvSpPr>
          <p:cNvPr id="9" name="Picture Placeholder 2"/>
          <p:cNvSpPr>
            <a:spLocks noGrp="1"/>
          </p:cNvSpPr>
          <p:nvPr>
            <p:ph type="pic" sz="quarter" idx="14" hasCustomPrompt="1"/>
          </p:nvPr>
        </p:nvSpPr>
        <p:spPr>
          <a:xfrm>
            <a:off x="6924312" y="0"/>
            <a:ext cx="5267688" cy="4710146"/>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10146"/>
              <a:gd name="connsiteX1" fmla="*/ 9922 w 5277610"/>
              <a:gd name="connsiteY1" fmla="*/ 9939 h 4710146"/>
              <a:gd name="connsiteX2" fmla="*/ 5277610 w 5277610"/>
              <a:gd name="connsiteY2" fmla="*/ 0 h 4710146"/>
              <a:gd name="connsiteX3" fmla="*/ 5260134 w 5277610"/>
              <a:gd name="connsiteY3" fmla="*/ 4710146 h 4710146"/>
              <a:gd name="connsiteX4" fmla="*/ 0 w 5277610"/>
              <a:gd name="connsiteY4" fmla="*/ 4701002 h 4710146"/>
              <a:gd name="connsiteX0" fmla="*/ 1846315 w 5267693"/>
              <a:gd name="connsiteY0" fmla="*/ 4701002 h 4710146"/>
              <a:gd name="connsiteX1" fmla="*/ 5 w 5267693"/>
              <a:gd name="connsiteY1" fmla="*/ 9939 h 4710146"/>
              <a:gd name="connsiteX2" fmla="*/ 5267693 w 5267693"/>
              <a:gd name="connsiteY2" fmla="*/ 0 h 4710146"/>
              <a:gd name="connsiteX3" fmla="*/ 5250217 w 5267693"/>
              <a:gd name="connsiteY3" fmla="*/ 4710146 h 4710146"/>
              <a:gd name="connsiteX4" fmla="*/ 1846315 w 5267693"/>
              <a:gd name="connsiteY4" fmla="*/ 4701002 h 4710146"/>
              <a:gd name="connsiteX0" fmla="*/ 1846316 w 5267694"/>
              <a:gd name="connsiteY0" fmla="*/ 4701002 h 4710146"/>
              <a:gd name="connsiteX1" fmla="*/ 6 w 5267694"/>
              <a:gd name="connsiteY1" fmla="*/ 9939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6 w 5267694"/>
              <a:gd name="connsiteY0" fmla="*/ 4701002 h 4710146"/>
              <a:gd name="connsiteX1" fmla="*/ 6 w 5267694"/>
              <a:gd name="connsiteY1" fmla="*/ 795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0 w 5267688"/>
              <a:gd name="connsiteY0" fmla="*/ 4701002 h 4710146"/>
              <a:gd name="connsiteX1" fmla="*/ 0 w 5267688"/>
              <a:gd name="connsiteY1" fmla="*/ 795 h 4710146"/>
              <a:gd name="connsiteX2" fmla="*/ 5267688 w 5267688"/>
              <a:gd name="connsiteY2" fmla="*/ 0 h 4710146"/>
              <a:gd name="connsiteX3" fmla="*/ 5250212 w 5267688"/>
              <a:gd name="connsiteY3" fmla="*/ 4710146 h 4710146"/>
              <a:gd name="connsiteX4" fmla="*/ 1846310 w 5267688"/>
              <a:gd name="connsiteY4" fmla="*/ 4701002 h 4710146"/>
              <a:gd name="connsiteX0" fmla="*/ 1873742 w 5267688"/>
              <a:gd name="connsiteY0" fmla="*/ 4710146 h 4710146"/>
              <a:gd name="connsiteX1" fmla="*/ 0 w 5267688"/>
              <a:gd name="connsiteY1" fmla="*/ 795 h 4710146"/>
              <a:gd name="connsiteX2" fmla="*/ 5267688 w 5267688"/>
              <a:gd name="connsiteY2" fmla="*/ 0 h 4710146"/>
              <a:gd name="connsiteX3" fmla="*/ 5250212 w 5267688"/>
              <a:gd name="connsiteY3" fmla="*/ 4710146 h 4710146"/>
              <a:gd name="connsiteX4" fmla="*/ 1873742 w 5267688"/>
              <a:gd name="connsiteY4" fmla="*/ 4710146 h 4710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688" h="4710146">
                <a:moveTo>
                  <a:pt x="1873742" y="4710146"/>
                </a:moveTo>
                <a:cubicBezTo>
                  <a:pt x="1227825" y="3055018"/>
                  <a:pt x="645917" y="1601059"/>
                  <a:pt x="0" y="795"/>
                </a:cubicBezTo>
                <a:lnTo>
                  <a:pt x="5267688" y="0"/>
                </a:lnTo>
                <a:cubicBezTo>
                  <a:pt x="5261863" y="1570049"/>
                  <a:pt x="5256037" y="3140097"/>
                  <a:pt x="5250212" y="4710146"/>
                </a:cubicBezTo>
                <a:lnTo>
                  <a:pt x="1873742" y="4710146"/>
                </a:lnTo>
                <a:close/>
              </a:path>
            </a:pathLst>
          </a:custGeom>
          <a:solidFill>
            <a:schemeClr val="bg1">
              <a:lumMod val="75000"/>
            </a:schemeClr>
          </a:solidFill>
        </p:spPr>
        <p:txBody>
          <a:bodyPr anchor="ctr" anchorCtr="1">
            <a:normAutofit/>
          </a:bodyPr>
          <a:lstStyle>
            <a:lvl1pPr marL="0" indent="0">
              <a:buFontTx/>
              <a:buNone/>
              <a:defRPr sz="2000"/>
            </a:lvl1pPr>
          </a:lstStyle>
          <a:p>
            <a:r>
              <a:rPr lang="fi-FI" dirty="0"/>
              <a:t>Lisää 3. tämä kuva </a:t>
            </a:r>
            <a:br>
              <a:rPr lang="fi-FI" dirty="0"/>
            </a:br>
            <a:r>
              <a:rPr lang="fi-FI" dirty="0"/>
              <a:t>Kuvagalleriasta</a:t>
            </a:r>
            <a:br>
              <a:rPr lang="fi-FI" dirty="0"/>
            </a:br>
            <a:r>
              <a:rPr lang="fi-FI" dirty="0"/>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3"/>
          </p:nvPr>
        </p:nvSpPr>
        <p:spPr>
          <a:xfrm>
            <a:off x="2273862" y="6321116"/>
            <a:ext cx="24761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Ilkka Aaltonen</a:t>
            </a:r>
            <a:endParaRPr lang="en-US" dirty="0"/>
          </a:p>
        </p:txBody>
      </p:sp>
      <p:sp>
        <p:nvSpPr>
          <p:cNvPr id="12" name="Date Placeholder 3"/>
          <p:cNvSpPr>
            <a:spLocks noGrp="1"/>
          </p:cNvSpPr>
          <p:nvPr>
            <p:ph type="dt" sz="half" idx="2"/>
          </p:nvPr>
        </p:nvSpPr>
        <p:spPr>
          <a:xfrm>
            <a:off x="4750017" y="6321116"/>
            <a:ext cx="17431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10.6.2021</a:t>
            </a:r>
            <a:endParaRPr lang="en-US" dirty="0"/>
          </a:p>
        </p:txBody>
      </p:sp>
      <p:sp>
        <p:nvSpPr>
          <p:cNvPr id="18" name="DConfidentiality">
            <a:extLst>
              <a:ext uri="{FF2B5EF4-FFF2-40B4-BE49-F238E27FC236}">
                <a16:creationId xmlns:a16="http://schemas.microsoft.com/office/drawing/2014/main" id="{4B964CBD-1E14-4B75-A614-71999FB674E4}"/>
              </a:ext>
            </a:extLst>
          </p:cNvPr>
          <p:cNvSpPr txBox="1">
            <a:spLocks/>
          </p:cNvSpPr>
          <p:nvPr userDrawn="1"/>
        </p:nvSpPr>
        <p:spPr>
          <a:xfrm>
            <a:off x="6523406" y="6308584"/>
            <a:ext cx="278529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9" name="DLevelofprotection">
            <a:extLst>
              <a:ext uri="{FF2B5EF4-FFF2-40B4-BE49-F238E27FC236}">
                <a16:creationId xmlns:a16="http://schemas.microsoft.com/office/drawing/2014/main" id="{25917711-D3ED-4E8C-BF82-DCF50F5F2EC2}"/>
              </a:ext>
            </a:extLst>
          </p:cNvPr>
          <p:cNvSpPr txBox="1">
            <a:spLocks/>
          </p:cNvSpPr>
          <p:nvPr userDrawn="1"/>
        </p:nvSpPr>
        <p:spPr>
          <a:xfrm>
            <a:off x="9539592" y="6146407"/>
            <a:ext cx="2403362"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1" name="DDecree">
            <a:extLst>
              <a:ext uri="{FF2B5EF4-FFF2-40B4-BE49-F238E27FC236}">
                <a16:creationId xmlns:a16="http://schemas.microsoft.com/office/drawing/2014/main" id="{F673B93A-115D-4F5C-A79F-A5F384FCDFC7}"/>
              </a:ext>
            </a:extLst>
          </p:cNvPr>
          <p:cNvSpPr txBox="1">
            <a:spLocks/>
          </p:cNvSpPr>
          <p:nvPr userDrawn="1"/>
        </p:nvSpPr>
        <p:spPr>
          <a:xfrm>
            <a:off x="9540000" y="6356098"/>
            <a:ext cx="2633844" cy="197937"/>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2" name="DSecrecy">
            <a:extLst>
              <a:ext uri="{FF2B5EF4-FFF2-40B4-BE49-F238E27FC236}">
                <a16:creationId xmlns:a16="http://schemas.microsoft.com/office/drawing/2014/main" id="{E04FEAB8-01C0-4796-B920-929F3D1A1E32}"/>
              </a:ext>
            </a:extLst>
          </p:cNvPr>
          <p:cNvSpPr txBox="1">
            <a:spLocks/>
          </p:cNvSpPr>
          <p:nvPr userDrawn="1"/>
        </p:nvSpPr>
        <p:spPr>
          <a:xfrm>
            <a:off x="9540000" y="6503588"/>
            <a:ext cx="2326280"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pic>
        <p:nvPicPr>
          <p:cNvPr id="15" name="Kuva 14">
            <a:extLst>
              <a:ext uri="{FF2B5EF4-FFF2-40B4-BE49-F238E27FC236}">
                <a16:creationId xmlns:a16="http://schemas.microsoft.com/office/drawing/2014/main" id="{D12AFC57-F9B4-42CA-9516-FFCBF2E4CA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75723155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aak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chemeClr val="accent1">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691571"/>
      </p:ext>
    </p:extLst>
  </p:cSld>
  <p:clrMapOvr>
    <a:overrideClrMapping bg1="lt1" tx1="dk1" bg2="lt2" tx2="dk2" accent1="accent1" accent2="accent2" accent3="accent3" accent4="accent4" accent5="accent5" accent6="accent6" hlink="hlink" folHlink="folHlink"/>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aak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chemeClr val="accent5">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607590"/>
      </p:ext>
    </p:extLst>
  </p:cSld>
  <p:clrMapOvr>
    <a:overrideClrMapping bg1="lt1" tx1="dk1" bg2="lt2" tx2="dk2" accent1="accent1" accent2="accent2" accent3="accent3" accent4="accent4" accent5="accent5" accent6="accent6" hlink="hlink" folHlink="folHlink"/>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aak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FF008F">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570822"/>
      </p:ext>
    </p:extLst>
  </p:cSld>
  <p:clrMapOvr>
    <a:overrideClrMapping bg1="lt1" tx1="dk1" bg2="lt2" tx2="dk2" accent1="accent1" accent2="accent2" accent3="accent3" accent4="accent4" accent5="accent5" accent6="accent6" hlink="hlink" folHlink="folHlink"/>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aak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FF5100">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13226"/>
      </p:ext>
    </p:extLst>
  </p:cSld>
  <p:clrMapOvr>
    <a:overrideClrMapping bg1="lt1" tx1="dk1" bg2="lt2" tx2="dk2" accent1="accent1" accent2="accent2" accent3="accent3" accent4="accent4" accent5="accent5" accent6="accent6" hlink="hlink" folHlink="folHlink"/>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pe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p:cNvSpPr>
            <a:spLocks noGrp="1"/>
          </p:cNvSpPr>
          <p:nvPr>
            <p:ph type="title"/>
          </p:nvPr>
        </p:nvSpPr>
        <p:spPr>
          <a:xfrm>
            <a:off x="841374" y="-7409"/>
            <a:ext cx="3987800" cy="6737351"/>
          </a:xfrm>
          <a:solidFill>
            <a:schemeClr val="accent3">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4" name="Text Placeholder"/>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895070"/>
      </p:ext>
    </p:extLst>
  </p:cSld>
  <p:clrMapOvr>
    <a:overrideClrMapping bg1="lt1" tx1="dk1" bg2="lt2" tx2="dk2" accent1="accent1" accent2="accent2" accent3="accent3" accent4="accent4" accent5="accent5" accent6="accent6" hlink="hlink" folHlink="folHlink"/>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e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00B0CC">
              <a:alpha val="75000"/>
            </a:srgbClr>
          </a:solidFill>
          <a:ln>
            <a:noFill/>
          </a:ln>
        </p:spPr>
        <p:txBody>
          <a:bodyPr lIns="396000" tIns="1188000" rIns="396000" anchor="t" anchorCtr="0">
            <a:normAutofit/>
          </a:bodyPr>
          <a:lstStyle>
            <a:lvl1pPr>
              <a:defRPr sz="3600" b="1" i="0">
                <a:solidFill>
                  <a:schemeClr val="bg1"/>
                </a:solidFill>
                <a:latin typeface="+mn-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2"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096961"/>
      </p:ext>
    </p:extLst>
  </p:cSld>
  <p:clrMapOvr>
    <a:overrideClrMapping bg1="lt1" tx1="dk1" bg2="lt2" tx2="dk2" accent1="accent1" accent2="accent2" accent3="accent3" accent4="accent4" accent5="accent5" accent6="accent6" hlink="hlink" folHlink="folHlink"/>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e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chemeClr val="accent2">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562948"/>
      </p:ext>
    </p:extLst>
  </p:cSld>
  <p:clrMapOvr>
    <a:overrideClrMapping bg1="lt1" tx1="dk1" bg2="lt2" tx2="dk2" accent1="accent1" accent2="accent2" accent3="accent3" accent4="accent4" accent5="accent5" accent6="accent6" hlink="hlink" folHlink="folHlink"/>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e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chemeClr val="accent1">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221925"/>
      </p:ext>
    </p:extLst>
  </p:cSld>
  <p:clrMapOvr>
    <a:overrideClrMapping bg1="lt1" tx1="dk1" bg2="lt2" tx2="dk2" accent1="accent1" accent2="accent2" accent3="accent3" accent4="accent4" accent5="accent5" accent6="accent6" hlink="hlink" folHlink="folHlink"/>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e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chemeClr val="accent5">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133012"/>
      </p:ext>
    </p:extLst>
  </p:cSld>
  <p:clrMapOvr>
    <a:overrideClrMapping bg1="lt1" tx1="dk1" bg2="lt2" tx2="dk2" accent1="accent1" accent2="accent2" accent3="accent3" accent4="accent4" accent5="accent5" accent6="accent6" hlink="hlink" folHlink="folHlink"/>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pe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FF008F">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016718"/>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slide_1">
    <p:spTree>
      <p:nvGrpSpPr>
        <p:cNvPr id="1" name=""/>
        <p:cNvGrpSpPr/>
        <p:nvPr/>
      </p:nvGrpSpPr>
      <p:grpSpPr>
        <a:xfrm>
          <a:off x="0" y="0"/>
          <a:ext cx="0" cy="0"/>
          <a:chOff x="0" y="0"/>
          <a:chExt cx="0" cy="0"/>
        </a:xfrm>
      </p:grpSpPr>
      <p:sp>
        <p:nvSpPr>
          <p:cNvPr id="7" name="Otsikko 1"/>
          <p:cNvSpPr>
            <a:spLocks noGrp="1"/>
          </p:cNvSpPr>
          <p:nvPr>
            <p:ph type="ctrTitle"/>
          </p:nvPr>
        </p:nvSpPr>
        <p:spPr>
          <a:xfrm>
            <a:off x="2265770" y="5000877"/>
            <a:ext cx="9030880" cy="1297185"/>
          </a:xfrm>
        </p:spPr>
        <p:txBody>
          <a:bodyPr anchor="t">
            <a:normAutofit/>
          </a:bodyPr>
          <a:lstStyle>
            <a:lvl1pPr algn="l">
              <a:defRPr sz="4400" b="1"/>
            </a:lvl1pPr>
          </a:lstStyle>
          <a:p>
            <a:r>
              <a:rPr lang="fi-FI"/>
              <a:t>Muokkaa perustyyl. napsautt.</a:t>
            </a:r>
            <a:endParaRPr lang="fi-FI" dirty="0"/>
          </a:p>
        </p:txBody>
      </p:sp>
      <p:sp>
        <p:nvSpPr>
          <p:cNvPr id="10" name="Picture Placeholder 9"/>
          <p:cNvSpPr>
            <a:spLocks noGrp="1"/>
          </p:cNvSpPr>
          <p:nvPr>
            <p:ph type="pic" sz="quarter" idx="12" hasCustomPrompt="1"/>
          </p:nvPr>
        </p:nvSpPr>
        <p:spPr>
          <a:xfrm>
            <a:off x="0" y="-9939"/>
            <a:ext cx="12192000" cy="4720085"/>
          </a:xfrm>
          <a:custGeom>
            <a:avLst/>
            <a:gdLst>
              <a:gd name="connsiteX0" fmla="*/ 12192000 w 12192000"/>
              <a:gd name="connsiteY0" fmla="*/ 9939 h 4720085"/>
              <a:gd name="connsiteX1" fmla="*/ 12174524 w 12192000"/>
              <a:gd name="connsiteY1" fmla="*/ 4720085 h 4720085"/>
              <a:gd name="connsiteX2" fmla="*/ 8798054 w 12192000"/>
              <a:gd name="connsiteY2" fmla="*/ 4720085 h 4720085"/>
              <a:gd name="connsiteX3" fmla="*/ 6924312 w 12192000"/>
              <a:gd name="connsiteY3" fmla="*/ 10734 h 4720085"/>
              <a:gd name="connsiteX4" fmla="*/ 6790081 w 12192000"/>
              <a:gd name="connsiteY4" fmla="*/ 9144 h 4720085"/>
              <a:gd name="connsiteX5" fmla="*/ 8647125 w 12192000"/>
              <a:gd name="connsiteY5" fmla="*/ 4701002 h 4720085"/>
              <a:gd name="connsiteX6" fmla="*/ 3593725 w 12192000"/>
              <a:gd name="connsiteY6" fmla="*/ 4691063 h 4720085"/>
              <a:gd name="connsiteX7" fmla="*/ 5390305 w 12192000"/>
              <a:gd name="connsiteY7" fmla="*/ 9939 h 4720085"/>
              <a:gd name="connsiteX8" fmla="*/ 5277610 w 12192000"/>
              <a:gd name="connsiteY8" fmla="*/ 0 h 4720085"/>
              <a:gd name="connsiteX9" fmla="*/ 3458767 w 12192000"/>
              <a:gd name="connsiteY9" fmla="*/ 4701002 h 4720085"/>
              <a:gd name="connsiteX10" fmla="*/ 0 w 12192000"/>
              <a:gd name="connsiteY10" fmla="*/ 4701002 h 4720085"/>
              <a:gd name="connsiteX11" fmla="*/ 9922 w 12192000"/>
              <a:gd name="connsiteY11" fmla="*/ 9939 h 472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720085">
                <a:moveTo>
                  <a:pt x="12192000" y="9939"/>
                </a:moveTo>
                <a:cubicBezTo>
                  <a:pt x="12186175" y="1579988"/>
                  <a:pt x="12180349" y="3150036"/>
                  <a:pt x="12174524" y="4720085"/>
                </a:cubicBezTo>
                <a:lnTo>
                  <a:pt x="8798054" y="4720085"/>
                </a:lnTo>
                <a:cubicBezTo>
                  <a:pt x="8152137" y="3064957"/>
                  <a:pt x="7570229" y="1610998"/>
                  <a:pt x="6924312" y="10734"/>
                </a:cubicBezTo>
                <a:close/>
                <a:moveTo>
                  <a:pt x="6790081" y="9144"/>
                </a:moveTo>
                <a:lnTo>
                  <a:pt x="8647125" y="4701002"/>
                </a:lnTo>
                <a:lnTo>
                  <a:pt x="3593725" y="4691063"/>
                </a:lnTo>
                <a:cubicBezTo>
                  <a:pt x="4353996" y="2818467"/>
                  <a:pt x="4850285" y="1474235"/>
                  <a:pt x="5390305" y="9939"/>
                </a:cubicBezTo>
                <a:close/>
                <a:moveTo>
                  <a:pt x="5277610" y="0"/>
                </a:moveTo>
                <a:lnTo>
                  <a:pt x="3458767" y="4701002"/>
                </a:lnTo>
                <a:lnTo>
                  <a:pt x="0" y="4701002"/>
                </a:lnTo>
                <a:cubicBezTo>
                  <a:pt x="3307" y="3137314"/>
                  <a:pt x="6615" y="1573627"/>
                  <a:pt x="9922" y="9939"/>
                </a:cubicBezTo>
                <a:close/>
              </a:path>
            </a:pathLst>
          </a:custGeom>
          <a:solidFill>
            <a:schemeClr val="bg1">
              <a:lumMod val="75000"/>
            </a:schemeClr>
          </a:solidFill>
        </p:spPr>
        <p:txBody>
          <a:bodyPr wrap="square" anchor="ctr" anchorCtr="1">
            <a:noAutofit/>
          </a:bodyPr>
          <a:lstStyle>
            <a:lvl1pPr marL="0" indent="0">
              <a:buFontTx/>
              <a:buNone/>
              <a:defRPr/>
            </a:lvl1pPr>
          </a:lstStyle>
          <a:p>
            <a:r>
              <a:rPr lang="fi-FI" dirty="0"/>
              <a:t>Lisää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6" name="Rectangle 5"/>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p:cNvSpPr>
            <a:spLocks noGrp="1"/>
          </p:cNvSpPr>
          <p:nvPr>
            <p:ph type="ftr" sz="quarter" idx="3"/>
          </p:nvPr>
        </p:nvSpPr>
        <p:spPr>
          <a:xfrm>
            <a:off x="2273862" y="6321116"/>
            <a:ext cx="24761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Ilkka Aaltonen</a:t>
            </a:r>
            <a:endParaRPr lang="en-US" dirty="0"/>
          </a:p>
        </p:txBody>
      </p:sp>
      <p:sp>
        <p:nvSpPr>
          <p:cNvPr id="8" name="Date Placeholder 3"/>
          <p:cNvSpPr>
            <a:spLocks noGrp="1"/>
          </p:cNvSpPr>
          <p:nvPr>
            <p:ph type="dt" sz="half" idx="2"/>
          </p:nvPr>
        </p:nvSpPr>
        <p:spPr>
          <a:xfrm>
            <a:off x="4750017" y="6321116"/>
            <a:ext cx="16507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10.6.2021</a:t>
            </a:r>
            <a:endParaRPr lang="en-US"/>
          </a:p>
        </p:txBody>
      </p:sp>
      <p:sp>
        <p:nvSpPr>
          <p:cNvPr id="11" name="DConfidentiality">
            <a:extLst>
              <a:ext uri="{FF2B5EF4-FFF2-40B4-BE49-F238E27FC236}">
                <a16:creationId xmlns:a16="http://schemas.microsoft.com/office/drawing/2014/main" id="{EEA14B14-60C4-4BB2-AAE3-DF41B480ACC8}"/>
              </a:ext>
            </a:extLst>
          </p:cNvPr>
          <p:cNvSpPr txBox="1">
            <a:spLocks/>
          </p:cNvSpPr>
          <p:nvPr userDrawn="1"/>
        </p:nvSpPr>
        <p:spPr>
          <a:xfrm>
            <a:off x="6523406" y="6308584"/>
            <a:ext cx="278529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DLevelofprotection">
            <a:extLst>
              <a:ext uri="{FF2B5EF4-FFF2-40B4-BE49-F238E27FC236}">
                <a16:creationId xmlns:a16="http://schemas.microsoft.com/office/drawing/2014/main" id="{5DD3C21F-DA3E-4BE7-AAC4-310C4E77212E}"/>
              </a:ext>
            </a:extLst>
          </p:cNvPr>
          <p:cNvSpPr txBox="1">
            <a:spLocks/>
          </p:cNvSpPr>
          <p:nvPr userDrawn="1"/>
        </p:nvSpPr>
        <p:spPr>
          <a:xfrm>
            <a:off x="9539592" y="6146407"/>
            <a:ext cx="2403362"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3" name="DDecree">
            <a:extLst>
              <a:ext uri="{FF2B5EF4-FFF2-40B4-BE49-F238E27FC236}">
                <a16:creationId xmlns:a16="http://schemas.microsoft.com/office/drawing/2014/main" id="{E78352A8-ED6D-4F6E-BFE7-FD1EC319D79A}"/>
              </a:ext>
            </a:extLst>
          </p:cNvPr>
          <p:cNvSpPr txBox="1">
            <a:spLocks/>
          </p:cNvSpPr>
          <p:nvPr userDrawn="1"/>
        </p:nvSpPr>
        <p:spPr>
          <a:xfrm>
            <a:off x="9540000" y="6356098"/>
            <a:ext cx="2633844" cy="197937"/>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4" name="DSecrecy">
            <a:extLst>
              <a:ext uri="{FF2B5EF4-FFF2-40B4-BE49-F238E27FC236}">
                <a16:creationId xmlns:a16="http://schemas.microsoft.com/office/drawing/2014/main" id="{8E73515E-696E-4CE4-8D36-10D1C0A0DD9C}"/>
              </a:ext>
            </a:extLst>
          </p:cNvPr>
          <p:cNvSpPr txBox="1">
            <a:spLocks/>
          </p:cNvSpPr>
          <p:nvPr userDrawn="1"/>
        </p:nvSpPr>
        <p:spPr>
          <a:xfrm>
            <a:off x="9540000" y="6503588"/>
            <a:ext cx="2326280"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pic>
        <p:nvPicPr>
          <p:cNvPr id="5" name="Kuva 4" descr="Väyläviraston logo">
            <a:extLst>
              <a:ext uri="{FF2B5EF4-FFF2-40B4-BE49-F238E27FC236}">
                <a16:creationId xmlns:a16="http://schemas.microsoft.com/office/drawing/2014/main" id="{33C3268B-385E-41BC-B0E9-2A8D21E50A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27060229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pe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33486" y="0"/>
            <a:ext cx="3987800" cy="6737351"/>
          </a:xfrm>
          <a:solidFill>
            <a:srgbClr val="FF5100">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277712"/>
      </p:ext>
    </p:extLst>
  </p:cSld>
  <p:clrMapOvr>
    <a:overrideClrMapping bg1="lt1" tx1="dk1" bg2="lt2" tx2="dk2" accent1="accent1" accent2="accent2" accent3="accent3" accent4="accent4" accent5="accent5" accent6="accent6" hlink="hlink" folHlink="folHlink"/>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eve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3"/>
          </a:solidFill>
        </p:spPr>
        <p:txBody>
          <a:bodyPr lIns="396000" tIns="1188000" rIns="396000" bIns="46800"/>
          <a:lstStyle>
            <a:lvl1pPr marL="0" indent="0">
              <a:buNone/>
              <a:defRPr sz="3600" b="1" i="0">
                <a:solidFill>
                  <a:schemeClr val="bg1"/>
                </a:solidFill>
                <a:latin typeface="+mn-lt"/>
                <a:ea typeface="Tahoma" panose="020B0604030504040204" pitchFamily="34" charset="0"/>
                <a:cs typeface="Tahoma" panose="020B0604030504040204" pitchFamily="34" charset="0"/>
              </a:defRPr>
            </a:lvl1pPr>
            <a:lvl2pPr marL="457200" indent="0">
              <a:buNone/>
              <a:defRPr>
                <a:solidFill>
                  <a:schemeClr val="bg1"/>
                </a:solidFill>
                <a:latin typeface="+mn-lt"/>
                <a:ea typeface="Tahoma" panose="020B0604030504040204" pitchFamily="34" charset="0"/>
                <a:cs typeface="Tahoma" panose="020B0604030504040204" pitchFamily="34" charset="0"/>
              </a:defRPr>
            </a:lvl2pPr>
            <a:lvl3pPr marL="914400" indent="0">
              <a:buNone/>
              <a:defRPr>
                <a:solidFill>
                  <a:schemeClr val="bg1"/>
                </a:solidFill>
                <a:latin typeface="+mn-lt"/>
                <a:ea typeface="Tahoma" panose="020B0604030504040204" pitchFamily="34" charset="0"/>
                <a:cs typeface="Tahoma" panose="020B0604030504040204" pitchFamily="34" charset="0"/>
              </a:defRPr>
            </a:lvl3pPr>
            <a:lvl4pPr marL="1371600" indent="0">
              <a:buNone/>
              <a:defRPr>
                <a:solidFill>
                  <a:schemeClr val="bg1"/>
                </a:solidFill>
                <a:latin typeface="+mn-lt"/>
                <a:ea typeface="Tahoma" panose="020B0604030504040204" pitchFamily="34" charset="0"/>
                <a:cs typeface="Tahoma" panose="020B0604030504040204" pitchFamily="34" charset="0"/>
              </a:defRPr>
            </a:lvl4pPr>
            <a:lvl5pPr marL="1828800" indent="0">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798611"/>
      </p:ext>
    </p:extLst>
  </p:cSld>
  <p:clrMapOvr>
    <a:overrideClrMapping bg1="lt1" tx1="dk1" bg2="lt2" tx2="dk2" accent1="accent1" accent2="accent2" accent3="accent3" accent4="accent4" accent5="accent5" accent6="accent6" hlink="hlink" folHlink="folHlink"/>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eve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00B0CC"/>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971632"/>
      </p:ext>
    </p:extLst>
  </p:cSld>
  <p:clrMapOvr>
    <a:overrideClrMapping bg1="lt1" tx1="dk1" bg2="lt2" tx2="dk2" accent1="accent1" accent2="accent2" accent3="accent3" accent4="accent4" accent5="accent5" accent6="accent6" hlink="hlink" folHlink="folHlink"/>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eve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2"/>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801374"/>
      </p:ext>
    </p:extLst>
  </p:cSld>
  <p:clrMapOvr>
    <a:overrideClrMapping bg1="lt1" tx1="dk1" bg2="lt2" tx2="dk2" accent1="accent1" accent2="accent2" accent3="accent3" accent4="accent4" accent5="accent5" accent6="accent6" hlink="hlink" folHlink="folHlink"/>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eve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1"/>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055128"/>
      </p:ext>
    </p:extLst>
  </p:cSld>
  <p:clrMapOvr>
    <a:overrideClrMapping bg1="lt1" tx1="dk1" bg2="lt2" tx2="dk2" accent1="accent1" accent2="accent2" accent3="accent3" accent4="accent4" accent5="accent5" accent6="accent6" hlink="hlink" folHlink="folHlink"/>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eve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5"/>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BD6BE8DE-05CB-44A2-BC08-E6E6BFEDFB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496760066"/>
      </p:ext>
    </p:extLst>
  </p:cSld>
  <p:clrMapOvr>
    <a:overrideClrMapping bg1="lt1" tx1="dk1" bg2="lt2" tx2="dk2" accent1="accent1" accent2="accent2" accent3="accent3" accent4="accent4" accent5="accent5" accent6="accent6" hlink="hlink" folHlink="folHlink"/>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vea_palkki_kuva_kelta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6"/>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337619"/>
      </p:ext>
    </p:extLst>
  </p:cSld>
  <p:clrMapOvr>
    <a:overrideClrMapping bg1="lt1" tx1="dk1" bg2="lt2" tx2="dk2" accent1="accent1" accent2="accent2" accent3="accent3" accent4="accent4" accent5="accent5" accent6="accent6" hlink="hlink" folHlink="folHlink"/>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vea_palkki_kuva_vihreä">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4"/>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382886"/>
      </p:ext>
    </p:extLst>
  </p:cSld>
  <p:clrMapOvr>
    <a:overrideClrMapping bg1="lt1" tx1="dk1" bg2="lt2" tx2="dk2" accent1="accent1" accent2="accent2" accent3="accent3" accent4="accent4" accent5="accent5" accent6="accent6" hlink="hlink" folHlink="folHlink"/>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ve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008F"/>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688241"/>
      </p:ext>
    </p:extLst>
  </p:cSld>
  <p:clrMapOvr>
    <a:overrideClrMapping bg1="lt1" tx1="dk1" bg2="lt2" tx2="dk2" accent1="accent1" accent2="accent2" accent3="accent3" accent4="accent4" accent5="accent5" accent6="accent6" hlink="hlink" folHlink="folHlink"/>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ve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6" name="Text Placeholder 3"/>
          <p:cNvSpPr>
            <a:spLocks noGrp="1"/>
          </p:cNvSpPr>
          <p:nvPr>
            <p:ph type="body" sz="quarter" idx="15"/>
          </p:nvPr>
        </p:nvSpPr>
        <p:spPr>
          <a:xfrm>
            <a:off x="0" y="-15875"/>
            <a:ext cx="5155670" cy="6737350"/>
          </a:xfrm>
          <a:solidFill>
            <a:srgbClr val="FF5100"/>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010059"/>
      </p:ext>
    </p:extLst>
  </p:cSld>
  <p:clrMapOvr>
    <a:overrideClrMapping bg1="lt1" tx1="dk1" bg2="lt2" tx2="dk2" accent1="accent1" accent2="accent2" accent3="accent3" accent4="accent4" accent5="accent5" accent6="accent6" hlink="hlink" folHlink="folHlink"/>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_slide_2">
    <p:spTree>
      <p:nvGrpSpPr>
        <p:cNvPr id="1" name=""/>
        <p:cNvGrpSpPr/>
        <p:nvPr/>
      </p:nvGrpSpPr>
      <p:grpSpPr>
        <a:xfrm>
          <a:off x="0" y="0"/>
          <a:ext cx="0" cy="0"/>
          <a:chOff x="0" y="0"/>
          <a:chExt cx="0" cy="0"/>
        </a:xfrm>
      </p:grpSpPr>
      <p:sp>
        <p:nvSpPr>
          <p:cNvPr id="10" name="Text Placeholder 27"/>
          <p:cNvSpPr>
            <a:spLocks noGrp="1"/>
          </p:cNvSpPr>
          <p:nvPr>
            <p:ph type="body" sz="quarter" idx="11"/>
          </p:nvPr>
        </p:nvSpPr>
        <p:spPr>
          <a:xfrm>
            <a:off x="623888" y="752474"/>
            <a:ext cx="3919537" cy="4054955"/>
          </a:xfrm>
        </p:spPr>
        <p:txBody>
          <a:bodyPr/>
          <a:lstStyle>
            <a:lvl1pPr marL="0" indent="0">
              <a:buFontTx/>
              <a:buNone/>
              <a:defRPr b="1" i="0">
                <a:latin typeface="+mn-lt"/>
                <a:ea typeface="Tahoma" panose="020B0604030504040204" pitchFamily="34" charset="0"/>
                <a:cs typeface="Tahoma" panose="020B0604030504040204" pitchFamily="34" charset="0"/>
              </a:defRPr>
            </a:lvl1pPr>
            <a:lvl2pPr marL="457200" indent="0">
              <a:buFontTx/>
              <a:buNone/>
              <a:defRPr b="0" i="0">
                <a:latin typeface="+mn-lt"/>
                <a:ea typeface="Tahoma" panose="020B0604030504040204" pitchFamily="34" charset="0"/>
                <a:cs typeface="Tahoma" panose="020B0604030504040204" pitchFamily="34" charset="0"/>
              </a:defRPr>
            </a:lvl2pPr>
            <a:lvl3pPr>
              <a:defRPr>
                <a:latin typeface="Exo 2" charset="0"/>
                <a:ea typeface="Exo 2" charset="0"/>
                <a:cs typeface="Exo 2" charset="0"/>
              </a:defRPr>
            </a:lvl3pPr>
            <a:lvl4pPr>
              <a:defRPr>
                <a:latin typeface="Exo 2" charset="0"/>
                <a:ea typeface="Exo 2" charset="0"/>
                <a:cs typeface="Exo 2" charset="0"/>
              </a:defRPr>
            </a:lvl4pPr>
            <a:lvl5pPr>
              <a:defRPr>
                <a:latin typeface="Exo 2" charset="0"/>
                <a:ea typeface="Exo 2" charset="0"/>
                <a:cs typeface="Exo 2" charset="0"/>
              </a:defRPr>
            </a:lvl5pPr>
          </a:lstStyle>
          <a:p>
            <a:pPr lvl="0"/>
            <a:r>
              <a:rPr lang="fi-FI"/>
              <a:t>Muokkaa tekstin perustyylejä</a:t>
            </a:r>
          </a:p>
          <a:p>
            <a:pPr lvl="1"/>
            <a:r>
              <a:rPr lang="fi-FI"/>
              <a:t>toinen taso</a:t>
            </a:r>
          </a:p>
        </p:txBody>
      </p:sp>
      <p:sp>
        <p:nvSpPr>
          <p:cNvPr id="11" name="Picture Placeholder 2"/>
          <p:cNvSpPr>
            <a:spLocks noGrp="1"/>
          </p:cNvSpPr>
          <p:nvPr>
            <p:ph type="pic" sz="quarter" idx="12" hasCustomPrompt="1"/>
          </p:nvPr>
        </p:nvSpPr>
        <p:spPr>
          <a:xfrm>
            <a:off x="5433135" y="0"/>
            <a:ext cx="6758866" cy="6737350"/>
          </a:xfrm>
          <a:solidFill>
            <a:schemeClr val="bg1">
              <a:lumMod val="75000"/>
            </a:schemeClr>
          </a:solidFill>
          <a:ln>
            <a:noFill/>
          </a:ln>
        </p:spPr>
        <p:txBody>
          <a:bodyPr anchor="ctr" anchorCtr="1"/>
          <a:lstStyle>
            <a:lvl1pPr marL="0" marR="0" indent="0" algn="l" defTabSz="914400" rtl="0" eaLnBrk="1" fontAlgn="auto" latinLnBrk="0" hangingPunct="1">
              <a:lnSpc>
                <a:spcPct val="90000"/>
              </a:lnSpc>
              <a:spcBef>
                <a:spcPts val="1000"/>
              </a:spcBef>
              <a:spcAft>
                <a:spcPts val="0"/>
              </a:spcAft>
              <a:buClrTx/>
              <a:buSzTx/>
              <a:buFontTx/>
              <a:buNone/>
              <a:tabLst/>
              <a:defRPr>
                <a:ln>
                  <a:noFill/>
                </a:ln>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fi-FI" dirty="0"/>
              <a:t>Lisää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2" name="Rectangle 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Kuva 7" descr="Väyläviraston logo">
            <a:extLst>
              <a:ext uri="{FF2B5EF4-FFF2-40B4-BE49-F238E27FC236}">
                <a16:creationId xmlns:a16="http://schemas.microsoft.com/office/drawing/2014/main" id="{9B1DFFF8-D476-44B3-90F4-D2B5A632F2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840362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evea_palkki_v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3"/>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4" name="Rectangle 13"/>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162524"/>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evea_palkki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00B0CC"/>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888497"/>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evea_palkki_k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30" y="9323"/>
            <a:ext cx="5155670" cy="6737350"/>
          </a:xfrm>
          <a:solidFill>
            <a:schemeClr val="accent2"/>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345590"/>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evea_palkki_t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1"/>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808984"/>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evea_palkki_lila">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30" y="0"/>
            <a:ext cx="5155670" cy="6737350"/>
          </a:xfrm>
          <a:solidFill>
            <a:schemeClr val="accent5"/>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498071"/>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evea_palkki_kelta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6"/>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022191"/>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evea_palkki_vihrea">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4"/>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275271"/>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evea_palkki_pinkki">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008F"/>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588349"/>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evea_palkki_puna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5100"/>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349801"/>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austa_valkoinen">
    <p:spTree>
      <p:nvGrpSpPr>
        <p:cNvPr id="1" name=""/>
        <p:cNvGrpSpPr/>
        <p:nvPr/>
      </p:nvGrpSpPr>
      <p:grpSpPr>
        <a:xfrm>
          <a:off x="0" y="0"/>
          <a:ext cx="0" cy="0"/>
          <a:chOff x="0" y="0"/>
          <a:chExt cx="0" cy="0"/>
        </a:xfrm>
      </p:grpSpPr>
      <p:pic>
        <p:nvPicPr>
          <p:cNvPr id="6" name="Kuva 5" descr="Väyläviraston logo">
            <a:extLst>
              <a:ext uri="{FF2B5EF4-FFF2-40B4-BE49-F238E27FC236}">
                <a16:creationId xmlns:a16="http://schemas.microsoft.com/office/drawing/2014/main" id="{B3D212B4-2A4C-43AA-9CF7-1BD656D533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759"/>
          <a:stretch/>
        </p:blipFill>
        <p:spPr>
          <a:xfrm>
            <a:off x="0" y="0"/>
            <a:ext cx="12192000" cy="6737350"/>
          </a:xfrm>
          <a:prstGeom prst="rect">
            <a:avLst/>
          </a:prstGeom>
        </p:spPr>
      </p:pic>
      <p:sp>
        <p:nvSpPr>
          <p:cNvPr id="5" name="Rectangle 4"/>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20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_slide">
    <p:spTree>
      <p:nvGrpSpPr>
        <p:cNvPr id="1" name=""/>
        <p:cNvGrpSpPr/>
        <p:nvPr/>
      </p:nvGrpSpPr>
      <p:grpSpPr>
        <a:xfrm>
          <a:off x="0" y="0"/>
          <a:ext cx="0" cy="0"/>
          <a:chOff x="0" y="0"/>
          <a:chExt cx="0" cy="0"/>
        </a:xfrm>
      </p:grpSpPr>
      <p:sp>
        <p:nvSpPr>
          <p:cNvPr id="14" name="Picture Placeholder 2"/>
          <p:cNvSpPr>
            <a:spLocks noGrp="1"/>
          </p:cNvSpPr>
          <p:nvPr>
            <p:ph type="pic" sz="quarter" idx="12" hasCustomPrompt="1"/>
          </p:nvPr>
        </p:nvSpPr>
        <p:spPr>
          <a:xfrm>
            <a:off x="12526" y="18720"/>
            <a:ext cx="5989319" cy="3299205"/>
          </a:xfrm>
          <a:solidFill>
            <a:schemeClr val="bg1">
              <a:lumMod val="75000"/>
            </a:schemeClr>
          </a:solidFill>
        </p:spPr>
        <p:txBody>
          <a:bodyPr tIns="756000" bIns="468000" anchor="b" anchorCtr="1"/>
          <a:lstStyle>
            <a:lvl1pPr marL="0" indent="0">
              <a:buFontTx/>
              <a:buNone/>
              <a:defRPr sz="2000"/>
            </a:lvl1pPr>
          </a:lstStyle>
          <a:p>
            <a:r>
              <a:rPr lang="fi-FI" dirty="0"/>
              <a:t>Lisää 1.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5" name="Text Placeholder 4"/>
          <p:cNvSpPr>
            <a:spLocks noGrp="1"/>
          </p:cNvSpPr>
          <p:nvPr>
            <p:ph type="body" sz="quarter" idx="16"/>
          </p:nvPr>
        </p:nvSpPr>
        <p:spPr>
          <a:xfrm>
            <a:off x="0" y="374808"/>
            <a:ext cx="5989319" cy="877888"/>
          </a:xfrm>
        </p:spPr>
        <p:txBody>
          <a:bodyPr anchor="ctr" anchorCtr="1"/>
          <a:lstStyle/>
          <a:p>
            <a:pPr lvl="0"/>
            <a:r>
              <a:rPr lang="fi-FI"/>
              <a:t>Muokkaa tekstin perustyylejä</a:t>
            </a:r>
          </a:p>
        </p:txBody>
      </p:sp>
      <p:sp>
        <p:nvSpPr>
          <p:cNvPr id="18" name="Picture Placeholder 2"/>
          <p:cNvSpPr>
            <a:spLocks noGrp="1"/>
          </p:cNvSpPr>
          <p:nvPr>
            <p:ph type="pic" sz="quarter" idx="13" hasCustomPrompt="1"/>
          </p:nvPr>
        </p:nvSpPr>
        <p:spPr>
          <a:xfrm>
            <a:off x="6129862" y="18720"/>
            <a:ext cx="6074664" cy="3299205"/>
          </a:xfrm>
          <a:solidFill>
            <a:schemeClr val="bg1">
              <a:lumMod val="75000"/>
            </a:schemeClr>
          </a:solidFill>
        </p:spPr>
        <p:txBody>
          <a:bodyPr tIns="756000" bIns="468000" anchor="b" anchorCtr="1">
            <a:normAutofit/>
          </a:bodyPr>
          <a:lstStyle>
            <a:lvl1pPr marL="0" indent="0">
              <a:buFontTx/>
              <a:buNone/>
              <a:defRPr sz="2000"/>
            </a:lvl1pPr>
          </a:lstStyle>
          <a:p>
            <a:r>
              <a:rPr lang="fi-FI" dirty="0"/>
              <a:t>Lisää 2.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5" name="Text Placeholder 4"/>
          <p:cNvSpPr>
            <a:spLocks noGrp="1"/>
          </p:cNvSpPr>
          <p:nvPr>
            <p:ph type="body" sz="quarter" idx="17"/>
          </p:nvPr>
        </p:nvSpPr>
        <p:spPr>
          <a:xfrm>
            <a:off x="6117336" y="374808"/>
            <a:ext cx="5989319" cy="877888"/>
          </a:xfrm>
        </p:spPr>
        <p:txBody>
          <a:bodyPr anchor="ctr" anchorCtr="1"/>
          <a:lstStyle/>
          <a:p>
            <a:pPr lvl="0"/>
            <a:r>
              <a:rPr lang="fi-FI"/>
              <a:t>Muokkaa tekstin perustyylejä</a:t>
            </a:r>
          </a:p>
        </p:txBody>
      </p:sp>
      <p:sp>
        <p:nvSpPr>
          <p:cNvPr id="12" name="Picture Placeholder 2"/>
          <p:cNvSpPr>
            <a:spLocks noGrp="1"/>
          </p:cNvSpPr>
          <p:nvPr>
            <p:ph type="pic" sz="quarter" idx="14" hasCustomPrompt="1"/>
          </p:nvPr>
        </p:nvSpPr>
        <p:spPr>
          <a:xfrm>
            <a:off x="12526" y="3425619"/>
            <a:ext cx="5989319" cy="3299205"/>
          </a:xfrm>
          <a:solidFill>
            <a:schemeClr val="bg1">
              <a:lumMod val="75000"/>
            </a:schemeClr>
          </a:solidFill>
        </p:spPr>
        <p:txBody>
          <a:bodyPr tIns="756000" bIns="468000" anchor="b" anchorCtr="1"/>
          <a:lstStyle>
            <a:lvl1pPr marL="0" indent="0">
              <a:buFontTx/>
              <a:buNone/>
              <a:defRPr sz="2000"/>
            </a:lvl1pPr>
          </a:lstStyle>
          <a:p>
            <a:r>
              <a:rPr lang="fi-FI" dirty="0"/>
              <a:t>Lisää 3.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6" name="Text Placeholder 4"/>
          <p:cNvSpPr>
            <a:spLocks noGrp="1"/>
          </p:cNvSpPr>
          <p:nvPr>
            <p:ph type="body" sz="quarter" idx="18"/>
          </p:nvPr>
        </p:nvSpPr>
        <p:spPr>
          <a:xfrm>
            <a:off x="0" y="3812953"/>
            <a:ext cx="5989319" cy="877888"/>
          </a:xfrm>
        </p:spPr>
        <p:txBody>
          <a:bodyPr anchor="ctr" anchorCtr="1"/>
          <a:lstStyle/>
          <a:p>
            <a:pPr lvl="0"/>
            <a:r>
              <a:rPr lang="fi-FI"/>
              <a:t>Muokkaa tekstin perustyylejä</a:t>
            </a:r>
          </a:p>
        </p:txBody>
      </p:sp>
      <p:sp>
        <p:nvSpPr>
          <p:cNvPr id="13" name="Picture Placeholder 2"/>
          <p:cNvSpPr>
            <a:spLocks noGrp="1"/>
          </p:cNvSpPr>
          <p:nvPr>
            <p:ph type="pic" sz="quarter" idx="15" hasCustomPrompt="1"/>
          </p:nvPr>
        </p:nvSpPr>
        <p:spPr>
          <a:xfrm>
            <a:off x="6129862" y="3425619"/>
            <a:ext cx="6074664" cy="3299205"/>
          </a:xfrm>
          <a:solidFill>
            <a:schemeClr val="bg1">
              <a:lumMod val="75000"/>
            </a:schemeClr>
          </a:solidFill>
        </p:spPr>
        <p:txBody>
          <a:bodyPr tIns="756000" bIns="468000" anchor="b" anchorCtr="1"/>
          <a:lstStyle>
            <a:lvl1pPr marL="0" indent="0">
              <a:buFontTx/>
              <a:buNone/>
              <a:defRPr sz="2000"/>
            </a:lvl1pPr>
          </a:lstStyle>
          <a:p>
            <a:r>
              <a:rPr lang="fi-FI" dirty="0"/>
              <a:t>Lisää 4.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7" name="Text Placeholder 4"/>
          <p:cNvSpPr>
            <a:spLocks noGrp="1"/>
          </p:cNvSpPr>
          <p:nvPr>
            <p:ph type="body" sz="quarter" idx="19"/>
          </p:nvPr>
        </p:nvSpPr>
        <p:spPr>
          <a:xfrm>
            <a:off x="6117336" y="3812953"/>
            <a:ext cx="5989319" cy="877888"/>
          </a:xfrm>
        </p:spPr>
        <p:txBody>
          <a:bodyPr anchor="ctr" anchorCtr="1"/>
          <a:lstStyle/>
          <a:p>
            <a:pPr lvl="0"/>
            <a:r>
              <a:rPr lang="fi-FI"/>
              <a:t>Muokkaa tekstin perustyylejä</a:t>
            </a:r>
          </a:p>
        </p:txBody>
      </p:sp>
      <p:sp>
        <p:nvSpPr>
          <p:cNvPr id="19" name="Rectangle 18"/>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131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austa_k_sininen">
    <p:spTree>
      <p:nvGrpSpPr>
        <p:cNvPr id="1" name=""/>
        <p:cNvGrpSpPr/>
        <p:nvPr/>
      </p:nvGrpSpPr>
      <p:grpSpPr>
        <a:xfrm>
          <a:off x="0" y="0"/>
          <a:ext cx="0" cy="0"/>
          <a:chOff x="0" y="0"/>
          <a:chExt cx="0" cy="0"/>
        </a:xfrm>
      </p:grpSpPr>
      <p:pic>
        <p:nvPicPr>
          <p:cNvPr id="4" name="Kuva 3" descr="Väyläviraston logo">
            <a:extLst>
              <a:ext uri="{FF2B5EF4-FFF2-40B4-BE49-F238E27FC236}">
                <a16:creationId xmlns:a16="http://schemas.microsoft.com/office/drawing/2014/main" id="{4B3A6A6C-65F3-42AD-AF0D-BCD705177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9400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and_two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1" y="1905000"/>
            <a:ext cx="4947604"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kstin paikkamerkki 3"/>
          <p:cNvSpPr>
            <a:spLocks noGrp="1"/>
          </p:cNvSpPr>
          <p:nvPr>
            <p:ph type="body" sz="quarter" idx="14"/>
          </p:nvPr>
        </p:nvSpPr>
        <p:spPr>
          <a:xfrm>
            <a:off x="5996197" y="1909763"/>
            <a:ext cx="5357602" cy="3997325"/>
          </a:xfrm>
        </p:spPr>
        <p:txBody>
          <a:bodyPr/>
          <a:lstStyle>
            <a:lvl1pPr>
              <a:defRPr sz="240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090549"/>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_vayla">
    <p:spTree>
      <p:nvGrpSpPr>
        <p:cNvPr id="1" name=""/>
        <p:cNvGrpSpPr/>
        <p:nvPr/>
      </p:nvGrpSpPr>
      <p:grpSpPr>
        <a:xfrm>
          <a:off x="0" y="0"/>
          <a:ext cx="0" cy="0"/>
          <a:chOff x="0" y="0"/>
          <a:chExt cx="0" cy="0"/>
        </a:xfrm>
      </p:grpSpPr>
      <p:sp>
        <p:nvSpPr>
          <p:cNvPr id="8" name="Dian numeron paikkamerkki 7"/>
          <p:cNvSpPr>
            <a:spLocks noGrp="1"/>
          </p:cNvSpPr>
          <p:nvPr>
            <p:ph type="sldNum" sz="quarter" idx="12"/>
          </p:nvPr>
        </p:nvSpPr>
        <p:spPr/>
        <p:txBody>
          <a:bodyPr/>
          <a:lstStyle>
            <a:lvl1pPr>
              <a:defRPr>
                <a:solidFill>
                  <a:srgbClr val="898989"/>
                </a:solidFill>
              </a:defRPr>
            </a:lvl1pPr>
          </a:lstStyle>
          <a:p>
            <a:fld id="{6BD4A0EF-951A-4343-A672-F31B58E6828E}" type="slidenum">
              <a:rPr lang="en-US" smtClean="0"/>
              <a:pPr/>
              <a:t>‹#›</a:t>
            </a:fld>
            <a:endParaRPr lang="en-US" dirty="0"/>
          </a:p>
        </p:txBody>
      </p:sp>
    </p:spTree>
    <p:extLst>
      <p:ext uri="{BB962C8B-B14F-4D97-AF65-F5344CB8AC3E}">
        <p14:creationId xmlns:p14="http://schemas.microsoft.com/office/powerpoint/2010/main" val="81090216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lopetusdia">
    <p:spTree>
      <p:nvGrpSpPr>
        <p:cNvPr id="1" name=""/>
        <p:cNvGrpSpPr/>
        <p:nvPr/>
      </p:nvGrpSpPr>
      <p:grpSpPr>
        <a:xfrm>
          <a:off x="0" y="0"/>
          <a:ext cx="0" cy="0"/>
          <a:chOff x="0" y="0"/>
          <a:chExt cx="0" cy="0"/>
        </a:xfrm>
      </p:grpSpPr>
      <p:pic>
        <p:nvPicPr>
          <p:cNvPr id="6" name="Picture 5" descr="Esityksen loppudia">
            <a:extLst>
              <a:ext uri="{FF2B5EF4-FFF2-40B4-BE49-F238E27FC236}">
                <a16:creationId xmlns:a16="http://schemas.microsoft.com/office/drawing/2014/main" id="{8011D531-C477-E90E-BB81-1C49976BFEA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948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tsikko ja sisältö" preserve="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5"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7"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21"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Tree>
    <p:extLst>
      <p:ext uri="{BB962C8B-B14F-4D97-AF65-F5344CB8AC3E}">
        <p14:creationId xmlns:p14="http://schemas.microsoft.com/office/powerpoint/2010/main" val="273159895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_and_content_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99612" cy="1325563"/>
          </a:xfrm>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4"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8"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9"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pic>
        <p:nvPicPr>
          <p:cNvPr id="12" name="Kuva 11" descr="Väyläviraston logo">
            <a:extLst>
              <a:ext uri="{FF2B5EF4-FFF2-40B4-BE49-F238E27FC236}">
                <a16:creationId xmlns:a16="http://schemas.microsoft.com/office/drawing/2014/main" id="{21EF0740-5842-4D4A-BA64-488A09065B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000" y="349200"/>
            <a:ext cx="1728000" cy="1440000"/>
          </a:xfrm>
          <a:prstGeom prst="rect">
            <a:avLst/>
          </a:prstGeom>
        </p:spPr>
      </p:pic>
    </p:spTree>
    <p:extLst>
      <p:ext uri="{BB962C8B-B14F-4D97-AF65-F5344CB8AC3E}">
        <p14:creationId xmlns:p14="http://schemas.microsoft.com/office/powerpoint/2010/main" val="1453016698"/>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ak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15875"/>
            <a:ext cx="12192000" cy="6721475"/>
          </a:xfrm>
        </p:spPr>
        <p:txBody>
          <a:bodyPr wrap="none" tIns="1224000" anchor="t" anchorCtr="1"/>
          <a:lstStyle>
            <a:lvl1pPr marL="0" indent="0">
              <a:buFontTx/>
              <a:buNone/>
              <a:defRPr lang="fi-FI" b="0" i="0" smtClean="0">
                <a:effectLst/>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p>
        </p:txBody>
      </p:sp>
      <p:sp>
        <p:nvSpPr>
          <p:cNvPr id="9" name="Title 1"/>
          <p:cNvSpPr>
            <a:spLocks noGrp="1"/>
          </p:cNvSpPr>
          <p:nvPr>
            <p:ph type="title"/>
          </p:nvPr>
        </p:nvSpPr>
        <p:spPr>
          <a:xfrm>
            <a:off x="0" y="2076397"/>
            <a:ext cx="12192000" cy="2526600"/>
          </a:xfrm>
          <a:solidFill>
            <a:schemeClr val="accent3">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153872"/>
      </p:ext>
    </p:extLst>
  </p:cSld>
  <p:clrMapOvr>
    <a:overrideClrMapping bg1="lt1" tx1="dk1" bg2="lt2" tx2="dk2" accent1="accent1" accent2="accent2" accent3="accent3" accent4="accent4" accent5="accent5" accent6="accent6" hlink="hlink" folHlink="folHlink"/>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aak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8" name="Title 1"/>
          <p:cNvSpPr>
            <a:spLocks noGrp="1"/>
          </p:cNvSpPr>
          <p:nvPr>
            <p:ph type="title"/>
          </p:nvPr>
        </p:nvSpPr>
        <p:spPr>
          <a:xfrm>
            <a:off x="0" y="2076397"/>
            <a:ext cx="12192000" cy="2526600"/>
          </a:xfrm>
          <a:solidFill>
            <a:srgbClr val="00B0CC">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80941"/>
      </p:ext>
    </p:extLst>
  </p:cSld>
  <p:clrMapOvr>
    <a:overrideClrMapping bg1="lt1" tx1="dk1" bg2="lt2" tx2="dk2" accent1="accent1" accent2="accent2" accent3="accent3" accent4="accent4" accent5="accent5" accent6="accent6" hlink="hlink" folHlink="folHlink"/>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aak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chemeClr val="accent2">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176187"/>
      </p:ext>
    </p:extLst>
  </p:cSld>
  <p:clrMapOvr>
    <a:overrideClrMapping bg1="lt1" tx1="dk1" bg2="lt2" tx2="dk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Footer Placeholder 4"/>
          <p:cNvSpPr>
            <a:spLocks noGrp="1"/>
          </p:cNvSpPr>
          <p:nvPr>
            <p:ph type="ftr" sz="quarter" idx="3"/>
          </p:nvPr>
        </p:nvSpPr>
        <p:spPr>
          <a:xfrm>
            <a:off x="838200" y="6356350"/>
            <a:ext cx="22124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Ilkka Aaltonen</a:t>
            </a:r>
            <a:endParaRPr lang="en-US" dirty="0"/>
          </a:p>
        </p:txBody>
      </p:sp>
      <p:sp>
        <p:nvSpPr>
          <p:cNvPr id="4" name="Date Placeholder 3"/>
          <p:cNvSpPr>
            <a:spLocks noGrp="1"/>
          </p:cNvSpPr>
          <p:nvPr>
            <p:ph type="dt" sz="half" idx="2"/>
          </p:nvPr>
        </p:nvSpPr>
        <p:spPr>
          <a:xfrm>
            <a:off x="305541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10.6.2021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900040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4" r:id="rId4"/>
    <p:sldLayoutId id="2147483665" r:id="rId5"/>
    <p:sldLayoutId id="2147483744" r:id="rId6"/>
    <p:sldLayoutId id="2147483669" r:id="rId7"/>
    <p:sldLayoutId id="2147483724" r:id="rId8"/>
    <p:sldLayoutId id="2147483671" r:id="rId9"/>
    <p:sldLayoutId id="2147483672" r:id="rId10"/>
    <p:sldLayoutId id="2147483673" r:id="rId11"/>
    <p:sldLayoutId id="2147483676" r:id="rId12"/>
    <p:sldLayoutId id="2147483677" r:id="rId13"/>
    <p:sldLayoutId id="2147483678" r:id="rId14"/>
    <p:sldLayoutId id="2147483679" r:id="rId15"/>
    <p:sldLayoutId id="2147483680" r:id="rId16"/>
    <p:sldLayoutId id="2147483681" r:id="rId17"/>
    <p:sldLayoutId id="2147483682" r:id="rId18"/>
    <p:sldLayoutId id="2147483685" r:id="rId19"/>
    <p:sldLayoutId id="2147483686" r:id="rId20"/>
    <p:sldLayoutId id="2147483743"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05" r:id="rId39"/>
    <p:sldLayoutId id="2147483708" r:id="rId40"/>
    <p:sldLayoutId id="2147483745" r:id="rId41"/>
    <p:sldLayoutId id="2147483746" r:id="rId42"/>
    <p:sldLayoutId id="2147483751" r:id="rId4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ohje.velho.vaylapilvi.fi/tievelho/tietorakenne/tietorakennemuutokset/"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tiestotuki@vayla.fi" TargetMode="External"/><Relationship Id="rId2" Type="http://schemas.openxmlformats.org/officeDocument/2006/relationships/hyperlink" Target="https://ohje.velho.vaylapilvi.fi/" TargetMode="Externa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mailto:velhotuki@vayla.fi"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ohje.velho.vaylapilvi.fi/tievelho/tietorakenne/tietorakennemuutokset/" TargetMode="External"/><Relationship Id="rId2" Type="http://schemas.openxmlformats.org/officeDocument/2006/relationships/hyperlink" Target="https://ohje.velho.vaylapilvi.fi/tievelho/koulutukset-ja-tilaisuudet/tievelhon-tietojen-yllapidon-tukiklinikka/" TargetMode="Externa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ohje.velho.vaylapilvi.fi/tievelho/tietorakenne/tietokuvaus-ominaisuustietokuvaukset/" TargetMode="External"/><Relationship Id="rId2" Type="http://schemas.openxmlformats.org/officeDocument/2006/relationships/hyperlink" Target="https://ohje.velho.vaylapilvi.fi/tievelho/tietorakenne/ominaisuudet/tiealueen-poikkileikkaus/" TargetMode="External"/><Relationship Id="rId1" Type="http://schemas.openxmlformats.org/officeDocument/2006/relationships/slideLayout" Target="../slideLayouts/slideLayout5.xml"/><Relationship Id="rId4" Type="http://schemas.openxmlformats.org/officeDocument/2006/relationships/hyperlink" Target="https://ohje.velho.vaylapilvi.fi/tilu-tievelho-integraation-ensimmainen-osakokonaisuus-tuotantoon-2-8-202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ohje.velho.vaylapilvi.fi/tievelho/koulutukset-ja-tilaisuudet/tievelho-vartit/"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5590" b="15590"/>
          <a:stretch>
            <a:fillRect/>
          </a:stretch>
        </p:blipFill>
        <p:spPr/>
      </p:pic>
      <p:sp>
        <p:nvSpPr>
          <p:cNvPr id="3" name="Otsikko 2"/>
          <p:cNvSpPr>
            <a:spLocks noGrp="1"/>
          </p:cNvSpPr>
          <p:nvPr>
            <p:ph type="ctrTitle"/>
          </p:nvPr>
        </p:nvSpPr>
        <p:spPr>
          <a:xfrm>
            <a:off x="2291341" y="5393047"/>
            <a:ext cx="6568134" cy="621860"/>
          </a:xfrm>
        </p:spPr>
        <p:txBody>
          <a:bodyPr>
            <a:normAutofit/>
          </a:bodyPr>
          <a:lstStyle/>
          <a:p>
            <a:r>
              <a:rPr lang="fi-FI" sz="3600" dirty="0"/>
              <a:t>Tievelhovartti </a:t>
            </a:r>
            <a:r>
              <a:rPr lang="fi-FI" sz="3100" dirty="0"/>
              <a:t>(13.08.2024)</a:t>
            </a:r>
          </a:p>
        </p:txBody>
      </p:sp>
      <p:sp>
        <p:nvSpPr>
          <p:cNvPr id="5" name="Alatunnisteen paikkamerkki 4"/>
          <p:cNvSpPr>
            <a:spLocks noGrp="1"/>
          </p:cNvSpPr>
          <p:nvPr>
            <p:ph type="ftr" sz="quarter" idx="3"/>
          </p:nvPr>
        </p:nvSpPr>
        <p:spPr/>
        <p:txBody>
          <a:bodyPr/>
          <a:lstStyle/>
          <a:p>
            <a:r>
              <a:rPr lang="fi-FI" dirty="0"/>
              <a:t>Ilkka Aaltonen</a:t>
            </a:r>
          </a:p>
        </p:txBody>
      </p:sp>
      <p:sp>
        <p:nvSpPr>
          <p:cNvPr id="4" name="Päivämäärän paikkamerkki 3"/>
          <p:cNvSpPr>
            <a:spLocks noGrp="1"/>
          </p:cNvSpPr>
          <p:nvPr>
            <p:ph type="dt" sz="half" idx="2"/>
          </p:nvPr>
        </p:nvSpPr>
        <p:spPr/>
        <p:txBody>
          <a:bodyPr/>
          <a:lstStyle/>
          <a:p>
            <a:r>
              <a:rPr lang="fi-FI" dirty="0"/>
              <a:t>13.08.2024</a:t>
            </a:r>
          </a:p>
        </p:txBody>
      </p:sp>
    </p:spTree>
    <p:extLst>
      <p:ext uri="{BB962C8B-B14F-4D97-AF65-F5344CB8AC3E}">
        <p14:creationId xmlns:p14="http://schemas.microsoft.com/office/powerpoint/2010/main" val="18464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4295BE-0DAB-EB49-DBDF-1EBC4E92A0A2}"/>
              </a:ext>
            </a:extLst>
          </p:cNvPr>
          <p:cNvSpPr>
            <a:spLocks noGrp="1"/>
          </p:cNvSpPr>
          <p:nvPr>
            <p:ph type="title"/>
          </p:nvPr>
        </p:nvSpPr>
        <p:spPr>
          <a:xfrm>
            <a:off x="1106648" y="148016"/>
            <a:ext cx="10515600" cy="859668"/>
          </a:xfrm>
        </p:spPr>
        <p:txBody>
          <a:bodyPr/>
          <a:lstStyle/>
          <a:p>
            <a:r>
              <a:rPr lang="fi-FI" dirty="0"/>
              <a:t>Tievelhon kehittäminen (osa-alue B)</a:t>
            </a:r>
          </a:p>
        </p:txBody>
      </p:sp>
      <p:sp>
        <p:nvSpPr>
          <p:cNvPr id="3" name="Tekstin paikkamerkki 2">
            <a:extLst>
              <a:ext uri="{FF2B5EF4-FFF2-40B4-BE49-F238E27FC236}">
                <a16:creationId xmlns:a16="http://schemas.microsoft.com/office/drawing/2014/main" id="{6DE0011A-6509-FD23-1401-894DAFB6133F}"/>
              </a:ext>
            </a:extLst>
          </p:cNvPr>
          <p:cNvSpPr>
            <a:spLocks noGrp="1"/>
          </p:cNvSpPr>
          <p:nvPr>
            <p:ph type="body" sz="quarter" idx="13"/>
          </p:nvPr>
        </p:nvSpPr>
        <p:spPr>
          <a:xfrm>
            <a:off x="809625" y="1589919"/>
            <a:ext cx="10487025" cy="4690231"/>
          </a:xfrm>
        </p:spPr>
        <p:txBody>
          <a:bodyPr>
            <a:normAutofit/>
          </a:bodyPr>
          <a:lstStyle/>
          <a:p>
            <a:pPr marL="0" indent="0">
              <a:buNone/>
            </a:pPr>
            <a:r>
              <a:rPr lang="fi-FI" sz="2000" b="1" dirty="0"/>
              <a:t>Tieosoitemuutoshallinta</a:t>
            </a:r>
          </a:p>
          <a:p>
            <a:r>
              <a:rPr lang="fi-FI" sz="2000" dirty="0"/>
              <a:t>Kehitetään olemassa olevia kohteiden käsittelyyn liittyviä automaattikäsittelyjä</a:t>
            </a:r>
          </a:p>
          <a:p>
            <a:r>
              <a:rPr lang="fi-FI" sz="2000" dirty="0"/>
              <a:t>Automatisoidaan tieosoitemuutoshallinta siten, että siirtyminen dynaamiseen tieverkon hallintaan mahdollistuu vuoden 2025 alkupuolella</a:t>
            </a:r>
          </a:p>
          <a:p>
            <a:endParaRPr lang="fi-FI" sz="2000" dirty="0"/>
          </a:p>
          <a:p>
            <a:pPr marL="0" indent="0">
              <a:buNone/>
            </a:pPr>
            <a:r>
              <a:rPr lang="fi-FI" sz="2000" b="1" dirty="0"/>
              <a:t>Tietorakennemuutokset</a:t>
            </a:r>
          </a:p>
          <a:p>
            <a:r>
              <a:rPr lang="fi-FI" sz="2000" dirty="0"/>
              <a:t>Tehdään pienimuotoisia tietorakennemuutoksia toiminnan tarpeista</a:t>
            </a:r>
          </a:p>
          <a:p>
            <a:r>
              <a:rPr lang="fi-FI" sz="2000" dirty="0"/>
              <a:t>Nopeusrajoituksiin liittyvän uuden kohdeluokan tuotantoon vienti</a:t>
            </a:r>
          </a:p>
          <a:p>
            <a:r>
              <a:rPr lang="fi-FI" sz="2000" dirty="0">
                <a:latin typeface="Calibri" panose="020F0502020204030204" pitchFamily="34" charset="0"/>
                <a:ea typeface="Calibri" panose="020F0502020204030204" pitchFamily="34" charset="0"/>
                <a:cs typeface="Calibri" panose="020F0502020204030204" pitchFamily="34" charset="0"/>
              </a:rPr>
              <a:t>Muutokset: </a:t>
            </a:r>
            <a:r>
              <a:rPr lang="fi-FI" sz="2000" dirty="0">
                <a:latin typeface="Calibri" panose="020F0502020204030204" pitchFamily="34" charset="0"/>
                <a:ea typeface="Calibri" panose="020F0502020204030204" pitchFamily="34" charset="0"/>
                <a:cs typeface="Calibri" panose="020F0502020204030204" pitchFamily="34" charset="0"/>
                <a:hlinkClick r:id="rId2"/>
              </a:rPr>
              <a:t>https://ohje.velho.vaylapilvi.fi/tievelho/tietorakenne/tietorakennemuutokset/</a:t>
            </a:r>
            <a:endParaRPr lang="fi-FI" sz="2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i-FI" sz="2000" dirty="0"/>
          </a:p>
          <a:p>
            <a:endParaRPr lang="fi-FI" sz="2000" b="1" dirty="0"/>
          </a:p>
          <a:p>
            <a:pPr marL="0" indent="0">
              <a:buNone/>
            </a:pPr>
            <a:endParaRPr lang="fi-FI" dirty="0"/>
          </a:p>
        </p:txBody>
      </p:sp>
      <p:sp>
        <p:nvSpPr>
          <p:cNvPr id="4" name="Dian numeron paikkamerkki 3">
            <a:extLst>
              <a:ext uri="{FF2B5EF4-FFF2-40B4-BE49-F238E27FC236}">
                <a16:creationId xmlns:a16="http://schemas.microsoft.com/office/drawing/2014/main" id="{14A695E0-92CD-4692-B33C-D1F5C1AA3321}"/>
              </a:ext>
            </a:extLst>
          </p:cNvPr>
          <p:cNvSpPr>
            <a:spLocks noGrp="1"/>
          </p:cNvSpPr>
          <p:nvPr>
            <p:ph type="sldNum" sz="quarter" idx="4"/>
          </p:nvPr>
        </p:nvSpPr>
        <p:spPr/>
        <p:txBody>
          <a:bodyPr/>
          <a:lstStyle/>
          <a:p>
            <a:fld id="{6BD4A0EF-951A-4343-A672-F31B58E6828E}" type="slidenum">
              <a:rPr lang="en-US" smtClean="0"/>
              <a:t>10</a:t>
            </a:fld>
            <a:endParaRPr lang="en-US"/>
          </a:p>
        </p:txBody>
      </p:sp>
    </p:spTree>
    <p:extLst>
      <p:ext uri="{BB962C8B-B14F-4D97-AF65-F5344CB8AC3E}">
        <p14:creationId xmlns:p14="http://schemas.microsoft.com/office/powerpoint/2010/main" val="1761571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804581-ED03-9F9F-11E2-F8C20D52520F}"/>
              </a:ext>
            </a:extLst>
          </p:cNvPr>
          <p:cNvSpPr>
            <a:spLocks noGrp="1"/>
          </p:cNvSpPr>
          <p:nvPr>
            <p:ph type="title"/>
          </p:nvPr>
        </p:nvSpPr>
        <p:spPr>
          <a:xfrm>
            <a:off x="838200" y="71510"/>
            <a:ext cx="10515600" cy="1325563"/>
          </a:xfrm>
        </p:spPr>
        <p:txBody>
          <a:bodyPr/>
          <a:lstStyle/>
          <a:p>
            <a:r>
              <a:rPr lang="fi-FI" dirty="0"/>
              <a:t>Tievelhon kehittämisen asiantuntijatuki (osa-alue D)</a:t>
            </a:r>
          </a:p>
        </p:txBody>
      </p:sp>
      <p:sp>
        <p:nvSpPr>
          <p:cNvPr id="3" name="Tekstin paikkamerkki 2">
            <a:extLst>
              <a:ext uri="{FF2B5EF4-FFF2-40B4-BE49-F238E27FC236}">
                <a16:creationId xmlns:a16="http://schemas.microsoft.com/office/drawing/2014/main" id="{E476A2B3-51F1-1F4B-4D59-59D8454C429B}"/>
              </a:ext>
            </a:extLst>
          </p:cNvPr>
          <p:cNvSpPr>
            <a:spLocks noGrp="1"/>
          </p:cNvSpPr>
          <p:nvPr>
            <p:ph type="body" sz="quarter" idx="13"/>
          </p:nvPr>
        </p:nvSpPr>
        <p:spPr>
          <a:xfrm>
            <a:off x="838200" y="1397074"/>
            <a:ext cx="10487025" cy="4517952"/>
          </a:xfrm>
        </p:spPr>
        <p:txBody>
          <a:bodyPr>
            <a:normAutofit fontScale="92500" lnSpcReduction="10000"/>
          </a:bodyPr>
          <a:lstStyle/>
          <a:p>
            <a:pPr marL="0" indent="0" algn="l">
              <a:buNone/>
            </a:pPr>
            <a:r>
              <a:rPr lang="fi-FI" b="1" i="0" dirty="0">
                <a:solidFill>
                  <a:srgbClr val="172B4D"/>
                </a:solidFill>
                <a:effectLst/>
                <a:latin typeface="-apple-system"/>
              </a:rPr>
              <a:t>Määrittelytyö</a:t>
            </a:r>
            <a:endParaRPr lang="fi-FI" b="0" i="0" dirty="0">
              <a:solidFill>
                <a:srgbClr val="172B4D"/>
              </a:solidFill>
              <a:effectLst/>
              <a:latin typeface="-apple-system"/>
            </a:endParaRPr>
          </a:p>
          <a:p>
            <a:pPr marL="742950" lvl="1" indent="-285750" algn="l">
              <a:buFont typeface="Arial" panose="020B0604020202020204" pitchFamily="34" charset="0"/>
              <a:buChar char="•"/>
            </a:pPr>
            <a:r>
              <a:rPr lang="fi-FI" b="0" i="0" dirty="0">
                <a:solidFill>
                  <a:srgbClr val="172B4D"/>
                </a:solidFill>
                <a:effectLst/>
                <a:latin typeface="-apple-system"/>
              </a:rPr>
              <a:t>Tiealueen poikkileikkauksen jatkomäärittelyt</a:t>
            </a:r>
          </a:p>
          <a:p>
            <a:pPr marL="1143000" lvl="2" indent="-228600" algn="l">
              <a:buFont typeface="Arial" panose="020B0604020202020204" pitchFamily="34" charset="0"/>
              <a:buChar char="•"/>
            </a:pPr>
            <a:r>
              <a:rPr lang="fi-FI" b="0" i="0" dirty="0">
                <a:solidFill>
                  <a:srgbClr val="172B4D"/>
                </a:solidFill>
                <a:effectLst/>
                <a:latin typeface="-apple-system"/>
              </a:rPr>
              <a:t>2-ajorataisuuden määrittelyjen tarkennukset</a:t>
            </a:r>
          </a:p>
          <a:p>
            <a:pPr marL="1143000" lvl="2" indent="-228600" algn="l">
              <a:buFont typeface="Arial" panose="020B0604020202020204" pitchFamily="34" charset="0"/>
              <a:buChar char="•"/>
            </a:pPr>
            <a:r>
              <a:rPr lang="fi-FI" b="0" i="0" dirty="0">
                <a:solidFill>
                  <a:srgbClr val="172B4D"/>
                </a:solidFill>
                <a:effectLst/>
                <a:latin typeface="-apple-system"/>
              </a:rPr>
              <a:t>tiealueen poikkileikkauksen kohdeluokkien jatkomäärittelyt ja ohjeistuksien luominen</a:t>
            </a:r>
          </a:p>
          <a:p>
            <a:pPr marL="742950" lvl="1" indent="-285750" algn="l">
              <a:buFont typeface="Arial" panose="020B0604020202020204" pitchFamily="34" charset="0"/>
              <a:buChar char="•"/>
            </a:pPr>
            <a:r>
              <a:rPr lang="fi-FI" b="0" i="0" dirty="0">
                <a:solidFill>
                  <a:srgbClr val="172B4D"/>
                </a:solidFill>
                <a:effectLst/>
                <a:latin typeface="-apple-system"/>
              </a:rPr>
              <a:t>Mitatun geometrian määrittelytyön jatkaminen (?)</a:t>
            </a:r>
          </a:p>
          <a:p>
            <a:pPr marL="742950" lvl="1" indent="-285750" algn="l">
              <a:buFont typeface="Arial" panose="020B0604020202020204" pitchFamily="34" charset="0"/>
              <a:buChar char="•"/>
            </a:pPr>
            <a:r>
              <a:rPr lang="fi-FI" b="0" i="0" dirty="0">
                <a:solidFill>
                  <a:srgbClr val="172B4D"/>
                </a:solidFill>
                <a:effectLst/>
                <a:latin typeface="-apple-system"/>
              </a:rPr>
              <a:t>Muu jatkuva määrittelytyö (uudet kohdeluokat ja tietorakennemuutokset)</a:t>
            </a:r>
          </a:p>
          <a:p>
            <a:pPr marL="0" indent="0" algn="l">
              <a:buNone/>
            </a:pPr>
            <a:r>
              <a:rPr lang="fi-FI" b="1" i="0" dirty="0">
                <a:solidFill>
                  <a:srgbClr val="172B4D"/>
                </a:solidFill>
                <a:effectLst/>
                <a:latin typeface="-apple-system"/>
              </a:rPr>
              <a:t>Ohjesivujen päivitystyö, kehittäminen ja jatkuva ylläpito</a:t>
            </a:r>
            <a:endParaRPr lang="fi-FI" b="0" i="0" dirty="0">
              <a:solidFill>
                <a:srgbClr val="172B4D"/>
              </a:solidFill>
              <a:effectLst/>
              <a:latin typeface="-apple-system"/>
            </a:endParaRPr>
          </a:p>
          <a:p>
            <a:pPr marL="742950" lvl="1" indent="-285750" algn="l">
              <a:buFont typeface="Arial" panose="020B0604020202020204" pitchFamily="34" charset="0"/>
              <a:buChar char="•"/>
            </a:pPr>
            <a:r>
              <a:rPr lang="fi-FI" b="0" i="0" dirty="0">
                <a:solidFill>
                  <a:srgbClr val="172B4D"/>
                </a:solidFill>
                <a:effectLst/>
                <a:latin typeface="-apple-system"/>
              </a:rPr>
              <a:t>Ohjesivujen käyttäjälähtöisyyden ja saavutettavuuden kehittäminen</a:t>
            </a:r>
          </a:p>
          <a:p>
            <a:pPr marL="1143000" lvl="2" indent="-228600" algn="l">
              <a:buFont typeface="Arial" panose="020B0604020202020204" pitchFamily="34" charset="0"/>
              <a:buChar char="•"/>
            </a:pPr>
            <a:r>
              <a:rPr lang="fi-FI" b="0" i="0" dirty="0">
                <a:solidFill>
                  <a:srgbClr val="172B4D"/>
                </a:solidFill>
                <a:effectLst/>
                <a:latin typeface="-apple-system"/>
              </a:rPr>
              <a:t>Siirtymien ja navigoinnin kehittäminen</a:t>
            </a:r>
          </a:p>
          <a:p>
            <a:pPr marL="1143000" lvl="2" indent="-228600" algn="l">
              <a:buFont typeface="Arial" panose="020B0604020202020204" pitchFamily="34" charset="0"/>
              <a:buChar char="•"/>
            </a:pPr>
            <a:r>
              <a:rPr lang="fi-FI" b="0" i="0" dirty="0">
                <a:solidFill>
                  <a:srgbClr val="172B4D"/>
                </a:solidFill>
                <a:effectLst/>
                <a:latin typeface="-apple-system"/>
              </a:rPr>
              <a:t>Kuvamateriaalien selkeyttäminen </a:t>
            </a:r>
          </a:p>
          <a:p>
            <a:pPr marL="742950" lvl="1" indent="-285750" algn="l">
              <a:buFont typeface="Arial" panose="020B0604020202020204" pitchFamily="34" charset="0"/>
              <a:buChar char="•"/>
            </a:pPr>
            <a:r>
              <a:rPr lang="fi-FI" b="0" i="0" dirty="0">
                <a:solidFill>
                  <a:srgbClr val="172B4D"/>
                </a:solidFill>
                <a:effectLst/>
                <a:latin typeface="-apple-system"/>
              </a:rPr>
              <a:t>Sisällön tuotanto, mm. Tietorakenne-sivun sisällön tuottaminen</a:t>
            </a:r>
          </a:p>
          <a:p>
            <a:pPr marL="0" indent="0" algn="l">
              <a:buNone/>
            </a:pPr>
            <a:r>
              <a:rPr lang="fi-FI" b="1" i="0" dirty="0">
                <a:solidFill>
                  <a:srgbClr val="172B4D"/>
                </a:solidFill>
                <a:effectLst/>
                <a:latin typeface="-apple-system"/>
              </a:rPr>
              <a:t>Tievelhon karttakäyttöliittymä</a:t>
            </a:r>
            <a:endParaRPr lang="fi-FI" b="0" i="0" dirty="0">
              <a:solidFill>
                <a:srgbClr val="172B4D"/>
              </a:solidFill>
              <a:effectLst/>
              <a:latin typeface="-apple-system"/>
            </a:endParaRPr>
          </a:p>
          <a:p>
            <a:pPr marL="742950" lvl="1" indent="-285750" algn="l">
              <a:buFont typeface="Arial" panose="020B0604020202020204" pitchFamily="34" charset="0"/>
              <a:buChar char="•"/>
            </a:pPr>
            <a:r>
              <a:rPr lang="fi-FI" b="0" i="0" dirty="0">
                <a:solidFill>
                  <a:srgbClr val="172B4D"/>
                </a:solidFill>
                <a:effectLst/>
                <a:latin typeface="-apple-system"/>
              </a:rPr>
              <a:t>Käyttäjätarinat ja työnkulkujen kuvaukset kehityksen pohjaksi</a:t>
            </a:r>
          </a:p>
          <a:p>
            <a:endParaRPr lang="fi-FI" dirty="0"/>
          </a:p>
        </p:txBody>
      </p:sp>
      <p:sp>
        <p:nvSpPr>
          <p:cNvPr id="4" name="Dian numeron paikkamerkki 3">
            <a:extLst>
              <a:ext uri="{FF2B5EF4-FFF2-40B4-BE49-F238E27FC236}">
                <a16:creationId xmlns:a16="http://schemas.microsoft.com/office/drawing/2014/main" id="{CED3B47E-7442-F4B4-E62B-2B99F6E779BD}"/>
              </a:ext>
            </a:extLst>
          </p:cNvPr>
          <p:cNvSpPr>
            <a:spLocks noGrp="1"/>
          </p:cNvSpPr>
          <p:nvPr>
            <p:ph type="sldNum" sz="quarter" idx="4"/>
          </p:nvPr>
        </p:nvSpPr>
        <p:spPr/>
        <p:txBody>
          <a:bodyPr/>
          <a:lstStyle/>
          <a:p>
            <a:fld id="{6BD4A0EF-951A-4343-A672-F31B58E6828E}" type="slidenum">
              <a:rPr lang="en-US" smtClean="0"/>
              <a:t>11</a:t>
            </a:fld>
            <a:endParaRPr lang="en-US"/>
          </a:p>
        </p:txBody>
      </p:sp>
    </p:spTree>
    <p:extLst>
      <p:ext uri="{BB962C8B-B14F-4D97-AF65-F5344CB8AC3E}">
        <p14:creationId xmlns:p14="http://schemas.microsoft.com/office/powerpoint/2010/main" val="2210964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4295BE-0DAB-EB49-DBDF-1EBC4E92A0A2}"/>
              </a:ext>
            </a:extLst>
          </p:cNvPr>
          <p:cNvSpPr>
            <a:spLocks noGrp="1"/>
          </p:cNvSpPr>
          <p:nvPr>
            <p:ph type="title"/>
          </p:nvPr>
        </p:nvSpPr>
        <p:spPr>
          <a:xfrm>
            <a:off x="1100748" y="262317"/>
            <a:ext cx="10515600" cy="859668"/>
          </a:xfrm>
        </p:spPr>
        <p:txBody>
          <a:bodyPr>
            <a:normAutofit fontScale="90000"/>
          </a:bodyPr>
          <a:lstStyle/>
          <a:p>
            <a:r>
              <a:rPr lang="fi-FI" dirty="0"/>
              <a:t>Tiestötietojärjestelmien ja Projektivelhon operaattori ja laatukonsultointi (osa-alue E)</a:t>
            </a:r>
          </a:p>
        </p:txBody>
      </p:sp>
      <p:sp>
        <p:nvSpPr>
          <p:cNvPr id="3" name="Tekstin paikkamerkki 2">
            <a:extLst>
              <a:ext uri="{FF2B5EF4-FFF2-40B4-BE49-F238E27FC236}">
                <a16:creationId xmlns:a16="http://schemas.microsoft.com/office/drawing/2014/main" id="{6DE0011A-6509-FD23-1401-894DAFB6133F}"/>
              </a:ext>
            </a:extLst>
          </p:cNvPr>
          <p:cNvSpPr>
            <a:spLocks noGrp="1"/>
          </p:cNvSpPr>
          <p:nvPr>
            <p:ph type="body" sz="quarter" idx="13"/>
          </p:nvPr>
        </p:nvSpPr>
        <p:spPr>
          <a:xfrm>
            <a:off x="809625" y="1589919"/>
            <a:ext cx="10487025" cy="4690231"/>
          </a:xfrm>
        </p:spPr>
        <p:txBody>
          <a:bodyPr>
            <a:normAutofit/>
          </a:bodyPr>
          <a:lstStyle/>
          <a:p>
            <a:pPr marL="0" indent="0">
              <a:buNone/>
            </a:pPr>
            <a:r>
              <a:rPr lang="fi-FI" sz="2000" b="1" dirty="0"/>
              <a:t>Tuki käyttäjille jatkuu kuten tähän asti</a:t>
            </a:r>
          </a:p>
          <a:p>
            <a:r>
              <a:rPr lang="fi-FI" sz="2000" dirty="0"/>
              <a:t>Aineistojen käsittelyä, vientejä ja päivityksiä, käyttäjätukea ja tietopalveluita, teknistä tukea, ohjeistusta ja koulutusta, laatukonsultointia, kehittämisen tukea ja testausta jne. </a:t>
            </a:r>
          </a:p>
          <a:p>
            <a:pPr marL="0" indent="0">
              <a:buNone/>
            </a:pPr>
            <a:endParaRPr lang="fi-FI" sz="2000" b="1" dirty="0"/>
          </a:p>
          <a:p>
            <a:pPr marL="0" indent="0">
              <a:buNone/>
            </a:pPr>
            <a:r>
              <a:rPr lang="fi-FI" sz="2000" b="1" dirty="0"/>
              <a:t>Syksyllä fokuksessa:</a:t>
            </a:r>
          </a:p>
          <a:p>
            <a:r>
              <a:rPr lang="fi-FI" sz="2000" dirty="0"/>
              <a:t>Kaksi tärkeää kohdeluokkapäivityksiin liittyvää deadlinea 1.10: </a:t>
            </a:r>
            <a:r>
              <a:rPr lang="fi-FI" sz="2000" dirty="0" err="1"/>
              <a:t>YHA:n</a:t>
            </a:r>
            <a:r>
              <a:rPr lang="fi-FI" sz="2000" dirty="0"/>
              <a:t> kuntotietopaketit sekä uusien hoitourakoiden kilpailutustiedot!</a:t>
            </a:r>
          </a:p>
          <a:p>
            <a:r>
              <a:rPr lang="fi-FI" sz="2000" dirty="0"/>
              <a:t>Tieosoiteverkkotyöt, jotta uusi verkko julkaisuvalmis loppuvuodesta</a:t>
            </a:r>
          </a:p>
          <a:p>
            <a:r>
              <a:rPr lang="fi-FI" sz="2000" dirty="0"/>
              <a:t>Dynaamisen verkon käyttöönoton tukeminen</a:t>
            </a:r>
          </a:p>
          <a:p>
            <a:r>
              <a:rPr lang="fi-FI" sz="2000" dirty="0"/>
              <a:t>Tievelhon lisäksi työt muihin tiestötietojärjestelmiin ja Projektivelhoon liittyen</a:t>
            </a:r>
          </a:p>
          <a:p>
            <a:pPr marL="0" indent="0">
              <a:buNone/>
            </a:pPr>
            <a:endParaRPr lang="fi-FI" dirty="0"/>
          </a:p>
        </p:txBody>
      </p:sp>
      <p:sp>
        <p:nvSpPr>
          <p:cNvPr id="4" name="Dian numeron paikkamerkki 3">
            <a:extLst>
              <a:ext uri="{FF2B5EF4-FFF2-40B4-BE49-F238E27FC236}">
                <a16:creationId xmlns:a16="http://schemas.microsoft.com/office/drawing/2014/main" id="{14A695E0-92CD-4692-B33C-D1F5C1AA332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4A0EF-951A-4343-A672-F31B58E6828E}" type="slidenum">
              <a:rPr kumimoji="0" lang="en-US" sz="1200" b="1" i="0" u="none" strike="noStrike" kern="1200" cap="none" spc="0" normalizeH="0" baseline="0" noProof="0" smtClean="0">
                <a:ln>
                  <a:noFill/>
                </a:ln>
                <a:solidFill>
                  <a:srgbClr val="000000">
                    <a:tint val="75000"/>
                  </a:srgb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a:ln>
                <a:noFill/>
              </a:ln>
              <a:solidFill>
                <a:srgbClr val="000000">
                  <a:tint val="75000"/>
                </a:srgbClr>
              </a:solidFill>
              <a:effectLst/>
              <a:uLnTx/>
              <a:uFillTx/>
              <a:latin typeface="Tahoma"/>
              <a:ea typeface="+mn-ea"/>
              <a:cs typeface="+mn-cs"/>
            </a:endParaRPr>
          </a:p>
        </p:txBody>
      </p:sp>
    </p:spTree>
    <p:extLst>
      <p:ext uri="{BB962C8B-B14F-4D97-AF65-F5344CB8AC3E}">
        <p14:creationId xmlns:p14="http://schemas.microsoft.com/office/powerpoint/2010/main" val="194396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E5AB38-47E0-422C-9979-8B400F719F22}"/>
              </a:ext>
            </a:extLst>
          </p:cNvPr>
          <p:cNvSpPr>
            <a:spLocks noGrp="1"/>
          </p:cNvSpPr>
          <p:nvPr>
            <p:ph type="title"/>
          </p:nvPr>
        </p:nvSpPr>
        <p:spPr>
          <a:xfrm>
            <a:off x="1576430" y="298013"/>
            <a:ext cx="8498747" cy="577850"/>
          </a:xfrm>
        </p:spPr>
        <p:txBody>
          <a:bodyPr>
            <a:normAutofit fontScale="90000"/>
          </a:bodyPr>
          <a:lstStyle/>
          <a:p>
            <a:r>
              <a:rPr lang="fi-FI" dirty="0">
                <a:latin typeface="Calibri" panose="020F0502020204030204" pitchFamily="34" charset="0"/>
                <a:cs typeface="Calibri" panose="020F0502020204030204" pitchFamily="34" charset="0"/>
              </a:rPr>
              <a:t>Käyttäjähallinta, käyttäjätuki ja palaute</a:t>
            </a:r>
          </a:p>
        </p:txBody>
      </p:sp>
      <p:sp>
        <p:nvSpPr>
          <p:cNvPr id="3" name="Tekstin paikkamerkki 2">
            <a:extLst>
              <a:ext uri="{FF2B5EF4-FFF2-40B4-BE49-F238E27FC236}">
                <a16:creationId xmlns:a16="http://schemas.microsoft.com/office/drawing/2014/main" id="{3515FB06-9963-47CD-A577-52CB59FF8B93}"/>
              </a:ext>
            </a:extLst>
          </p:cNvPr>
          <p:cNvSpPr>
            <a:spLocks noGrp="1"/>
          </p:cNvSpPr>
          <p:nvPr>
            <p:ph type="body" sz="quarter" idx="13"/>
          </p:nvPr>
        </p:nvSpPr>
        <p:spPr>
          <a:xfrm>
            <a:off x="838200" y="1191238"/>
            <a:ext cx="10487025" cy="4723788"/>
          </a:xfrm>
        </p:spPr>
        <p:txBody>
          <a:bodyPr/>
          <a:lstStyle/>
          <a:p>
            <a:r>
              <a:rPr lang="fi-FI" dirty="0">
                <a:latin typeface="Calibri" panose="020F0502020204030204" pitchFamily="34" charset="0"/>
                <a:cs typeface="Calibri" panose="020F0502020204030204" pitchFamily="34" charset="0"/>
              </a:rPr>
              <a:t>Velho ohjeet: </a:t>
            </a:r>
            <a:r>
              <a:rPr lang="fi-FI" dirty="0">
                <a:solidFill>
                  <a:srgbClr val="172B4D"/>
                </a:solidFill>
                <a:latin typeface="Calibri" panose="020F0502020204030204" pitchFamily="34" charset="0"/>
                <a:cs typeface="Calibri" panose="020F0502020204030204" pitchFamily="34" charset="0"/>
                <a:hlinkClick r:id="rId2"/>
              </a:rPr>
              <a:t>https://ohje.velho.vaylapilvi.fi/</a:t>
            </a:r>
            <a:endParaRPr lang="fi-FI" dirty="0">
              <a:solidFill>
                <a:srgbClr val="172B4D"/>
              </a:solidFill>
              <a:latin typeface="Calibri" panose="020F0502020204030204" pitchFamily="34" charset="0"/>
              <a:cs typeface="Calibri" panose="020F0502020204030204" pitchFamily="34" charset="0"/>
            </a:endParaRPr>
          </a:p>
          <a:p>
            <a:r>
              <a:rPr lang="fi-FI" dirty="0">
                <a:latin typeface="Calibri" panose="020F0502020204030204" pitchFamily="34" charset="0"/>
                <a:cs typeface="Calibri" panose="020F0502020204030204" pitchFamily="34" charset="0"/>
              </a:rPr>
              <a:t>Operointi: </a:t>
            </a:r>
            <a:r>
              <a:rPr lang="fi-FI" dirty="0">
                <a:latin typeface="Calibri" panose="020F0502020204030204" pitchFamily="34" charset="0"/>
                <a:cs typeface="Calibri" panose="020F0502020204030204" pitchFamily="34" charset="0"/>
                <a:hlinkClick r:id="rId3"/>
              </a:rPr>
              <a:t>tiestotuki@vayla.fi</a:t>
            </a:r>
            <a:r>
              <a:rPr lang="fi-FI" dirty="0">
                <a:latin typeface="Calibri" panose="020F0502020204030204" pitchFamily="34" charset="0"/>
                <a:cs typeface="Calibri" panose="020F0502020204030204" pitchFamily="34" charset="0"/>
              </a:rPr>
              <a:t> </a:t>
            </a:r>
          </a:p>
          <a:p>
            <a:r>
              <a:rPr lang="fi-FI" dirty="0">
                <a:latin typeface="Calibri" panose="020F0502020204030204" pitchFamily="34" charset="0"/>
                <a:cs typeface="Calibri" panose="020F0502020204030204" pitchFamily="34" charset="0"/>
              </a:rPr>
              <a:t>Tievelhon osalta kaikki henkilöt, joilla on extranet tunnukset pääsevät käyttämään järjestelmää. Projektivelhon osalta Sami Mäkelällä on käyttäjähallinta</a:t>
            </a:r>
          </a:p>
          <a:p>
            <a:r>
              <a:rPr lang="fi-FI" dirty="0">
                <a:latin typeface="Calibri" panose="020F0502020204030204" pitchFamily="34" charset="0"/>
                <a:cs typeface="Calibri" panose="020F0502020204030204" pitchFamily="34" charset="0"/>
              </a:rPr>
              <a:t>Palautetta voi antaa </a:t>
            </a:r>
            <a:r>
              <a:rPr lang="fi-FI" dirty="0">
                <a:latin typeface="Calibri" panose="020F0502020204030204" pitchFamily="34" charset="0"/>
                <a:cs typeface="Calibri" panose="020F0502020204030204" pitchFamily="34" charset="0"/>
                <a:hlinkClick r:id="rId4"/>
              </a:rPr>
              <a:t>velhotuki@vayla.fi</a:t>
            </a:r>
            <a:r>
              <a:rPr lang="fi-FI" dirty="0">
                <a:latin typeface="Calibri" panose="020F0502020204030204" pitchFamily="34" charset="0"/>
                <a:cs typeface="Calibri" panose="020F0502020204030204" pitchFamily="34" charset="0"/>
              </a:rPr>
              <a:t> osoitteeseen tai suoraan käyttöliittymästä</a:t>
            </a:r>
          </a:p>
          <a:p>
            <a:endParaRPr lang="fi-FI" dirty="0">
              <a:latin typeface="Calibri" panose="020F0502020204030204" pitchFamily="34" charset="0"/>
              <a:cs typeface="Calibri" panose="020F0502020204030204" pitchFamily="34" charset="0"/>
            </a:endParaRPr>
          </a:p>
        </p:txBody>
      </p:sp>
      <p:sp>
        <p:nvSpPr>
          <p:cNvPr id="4" name="Dian numeron paikkamerkki 3">
            <a:extLst>
              <a:ext uri="{FF2B5EF4-FFF2-40B4-BE49-F238E27FC236}">
                <a16:creationId xmlns:a16="http://schemas.microsoft.com/office/drawing/2014/main" id="{8AF5069F-C99B-48EF-8C1C-0ED868F6A899}"/>
              </a:ext>
            </a:extLst>
          </p:cNvPr>
          <p:cNvSpPr>
            <a:spLocks noGrp="1"/>
          </p:cNvSpPr>
          <p:nvPr>
            <p:ph type="sldNum" sz="quarter" idx="4"/>
          </p:nvPr>
        </p:nvSpPr>
        <p:spPr/>
        <p:txBody>
          <a:bodyPr/>
          <a:lstStyle/>
          <a:p>
            <a:fld id="{6BD4A0EF-951A-4343-A672-F31B58E6828E}" type="slidenum">
              <a:rPr lang="en-US" smtClean="0"/>
              <a:t>13</a:t>
            </a:fld>
            <a:endParaRPr lang="en-US"/>
          </a:p>
        </p:txBody>
      </p:sp>
      <p:pic>
        <p:nvPicPr>
          <p:cNvPr id="6" name="Kuva 5">
            <a:extLst>
              <a:ext uri="{FF2B5EF4-FFF2-40B4-BE49-F238E27FC236}">
                <a16:creationId xmlns:a16="http://schemas.microsoft.com/office/drawing/2014/main" id="{0DCEE93A-32F3-4E04-8E17-01F2371A750F}"/>
              </a:ext>
            </a:extLst>
          </p:cNvPr>
          <p:cNvPicPr>
            <a:picLocks noChangeAspect="1"/>
          </p:cNvPicPr>
          <p:nvPr/>
        </p:nvPicPr>
        <p:blipFill>
          <a:blip r:embed="rId5"/>
          <a:stretch>
            <a:fillRect/>
          </a:stretch>
        </p:blipFill>
        <p:spPr>
          <a:xfrm>
            <a:off x="1165371" y="3744085"/>
            <a:ext cx="2124371" cy="2086266"/>
          </a:xfrm>
          <a:prstGeom prst="rect">
            <a:avLst/>
          </a:prstGeom>
        </p:spPr>
      </p:pic>
    </p:spTree>
    <p:extLst>
      <p:ext uri="{BB962C8B-B14F-4D97-AF65-F5344CB8AC3E}">
        <p14:creationId xmlns:p14="http://schemas.microsoft.com/office/powerpoint/2010/main" val="2479259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70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a:extLst>
              <a:ext uri="{FF2B5EF4-FFF2-40B4-BE49-F238E27FC236}">
                <a16:creationId xmlns:a16="http://schemas.microsoft.com/office/drawing/2014/main" id="{B2A925E6-9935-B05B-DF95-809EF546AF56}"/>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681" b="8681"/>
          <a:stretch>
            <a:fillRect/>
          </a:stretch>
        </p:blipFill>
        <p:spPr/>
      </p:pic>
      <p:sp>
        <p:nvSpPr>
          <p:cNvPr id="6" name="Otsikko 5">
            <a:extLst>
              <a:ext uri="{FF2B5EF4-FFF2-40B4-BE49-F238E27FC236}">
                <a16:creationId xmlns:a16="http://schemas.microsoft.com/office/drawing/2014/main" id="{9A520147-F4BD-A64F-12FA-A8FBD6F4155B}"/>
              </a:ext>
            </a:extLst>
          </p:cNvPr>
          <p:cNvSpPr>
            <a:spLocks noGrp="1"/>
          </p:cNvSpPr>
          <p:nvPr>
            <p:ph type="title"/>
          </p:nvPr>
        </p:nvSpPr>
        <p:spPr/>
        <p:txBody>
          <a:bodyPr/>
          <a:lstStyle/>
          <a:p>
            <a:r>
              <a:rPr lang="fi-FI" dirty="0"/>
              <a:t>Agenda</a:t>
            </a:r>
          </a:p>
        </p:txBody>
      </p:sp>
      <p:sp>
        <p:nvSpPr>
          <p:cNvPr id="8" name="Tekstin paikkamerkki 7">
            <a:extLst>
              <a:ext uri="{FF2B5EF4-FFF2-40B4-BE49-F238E27FC236}">
                <a16:creationId xmlns:a16="http://schemas.microsoft.com/office/drawing/2014/main" id="{7C7D44AF-CA13-B13B-12E3-5091AF578AC8}"/>
              </a:ext>
            </a:extLst>
          </p:cNvPr>
          <p:cNvSpPr>
            <a:spLocks noGrp="1"/>
          </p:cNvSpPr>
          <p:nvPr>
            <p:ph type="body" sz="quarter" idx="15"/>
          </p:nvPr>
        </p:nvSpPr>
        <p:spPr/>
        <p:txBody>
          <a:bodyPr/>
          <a:lstStyle/>
          <a:p>
            <a:r>
              <a:rPr lang="fi-FI" dirty="0"/>
              <a:t>Ajankohtaiset kuulumiset</a:t>
            </a:r>
          </a:p>
          <a:p>
            <a:r>
              <a:rPr lang="fi-FI" dirty="0"/>
              <a:t>Osa-aluekohtaiset </a:t>
            </a:r>
            <a:r>
              <a:rPr lang="fi-FI"/>
              <a:t>syksyn tavoitteet</a:t>
            </a:r>
            <a:endParaRPr lang="fi-FI" dirty="0"/>
          </a:p>
        </p:txBody>
      </p:sp>
      <p:sp>
        <p:nvSpPr>
          <p:cNvPr id="4" name="Alatunnisteen paikkamerkki 3">
            <a:extLst>
              <a:ext uri="{FF2B5EF4-FFF2-40B4-BE49-F238E27FC236}">
                <a16:creationId xmlns:a16="http://schemas.microsoft.com/office/drawing/2014/main" id="{2BADA76D-61D3-7B0C-1C92-1712D18A541E}"/>
              </a:ext>
            </a:extLst>
          </p:cNvPr>
          <p:cNvSpPr>
            <a:spLocks noGrp="1"/>
          </p:cNvSpPr>
          <p:nvPr>
            <p:ph type="ftr" sz="quarter" idx="4294967295"/>
          </p:nvPr>
        </p:nvSpPr>
        <p:spPr>
          <a:xfrm>
            <a:off x="0" y="6321425"/>
            <a:ext cx="2476500" cy="365125"/>
          </a:xfrm>
        </p:spPr>
        <p:txBody>
          <a:bodyPr/>
          <a:lstStyle/>
          <a:p>
            <a:r>
              <a:rPr lang="en-US"/>
              <a:t>Ilkka Aaltonen</a:t>
            </a:r>
            <a:endParaRPr lang="en-US" dirty="0"/>
          </a:p>
        </p:txBody>
      </p:sp>
      <p:sp>
        <p:nvSpPr>
          <p:cNvPr id="5" name="Päivämäärän paikkamerkki 4">
            <a:extLst>
              <a:ext uri="{FF2B5EF4-FFF2-40B4-BE49-F238E27FC236}">
                <a16:creationId xmlns:a16="http://schemas.microsoft.com/office/drawing/2014/main" id="{C7061F8A-7F47-BDDC-1BE5-E4EB05925F87}"/>
              </a:ext>
            </a:extLst>
          </p:cNvPr>
          <p:cNvSpPr>
            <a:spLocks noGrp="1"/>
          </p:cNvSpPr>
          <p:nvPr>
            <p:ph type="dt" sz="half" idx="4294967295"/>
          </p:nvPr>
        </p:nvSpPr>
        <p:spPr>
          <a:xfrm>
            <a:off x="0" y="6321425"/>
            <a:ext cx="1651000" cy="365125"/>
          </a:xfrm>
        </p:spPr>
        <p:txBody>
          <a:bodyPr/>
          <a:lstStyle/>
          <a:p>
            <a:r>
              <a:rPr lang="fi-FI"/>
              <a:t>10.6.2021</a:t>
            </a:r>
            <a:endParaRPr lang="en-US"/>
          </a:p>
        </p:txBody>
      </p:sp>
    </p:spTree>
    <p:extLst>
      <p:ext uri="{BB962C8B-B14F-4D97-AF65-F5344CB8AC3E}">
        <p14:creationId xmlns:p14="http://schemas.microsoft.com/office/powerpoint/2010/main" val="303587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06D4C5-C1A1-451C-9D75-E35FED2827EB}"/>
              </a:ext>
            </a:extLst>
          </p:cNvPr>
          <p:cNvSpPr>
            <a:spLocks noGrp="1"/>
          </p:cNvSpPr>
          <p:nvPr>
            <p:ph type="title"/>
          </p:nvPr>
        </p:nvSpPr>
        <p:spPr>
          <a:xfrm>
            <a:off x="3412318" y="140867"/>
            <a:ext cx="5367364" cy="393569"/>
          </a:xfrm>
        </p:spPr>
        <p:txBody>
          <a:bodyPr>
            <a:normAutofit fontScale="90000"/>
          </a:bodyPr>
          <a:lstStyle/>
          <a:p>
            <a:pPr algn="l"/>
            <a:r>
              <a:rPr lang="fi-FI" i="0" dirty="0">
                <a:effectLst/>
                <a:latin typeface="Calibri" panose="020F0502020204030204" pitchFamily="34" charset="0"/>
                <a:cs typeface="Calibri" panose="020F0502020204030204" pitchFamily="34" charset="0"/>
              </a:rPr>
              <a:t>Ajankohtaiset kuulumiset</a:t>
            </a:r>
          </a:p>
        </p:txBody>
      </p:sp>
      <p:sp>
        <p:nvSpPr>
          <p:cNvPr id="3" name="Tekstin paikkamerkki 2">
            <a:extLst>
              <a:ext uri="{FF2B5EF4-FFF2-40B4-BE49-F238E27FC236}">
                <a16:creationId xmlns:a16="http://schemas.microsoft.com/office/drawing/2014/main" id="{829AACDF-3AAD-4B63-8455-3A91155F0553}"/>
              </a:ext>
            </a:extLst>
          </p:cNvPr>
          <p:cNvSpPr>
            <a:spLocks noGrp="1"/>
          </p:cNvSpPr>
          <p:nvPr>
            <p:ph type="body" sz="quarter" idx="13"/>
          </p:nvPr>
        </p:nvSpPr>
        <p:spPr>
          <a:xfrm>
            <a:off x="0" y="687897"/>
            <a:ext cx="11937534" cy="6029236"/>
          </a:xfrm>
        </p:spPr>
        <p:txBody>
          <a:bodyPr>
            <a:normAutofit fontScale="92500" lnSpcReduction="20000"/>
          </a:bodyPr>
          <a:lstStyle/>
          <a:p>
            <a:pPr marL="457200" lvl="1" indent="0">
              <a:buNone/>
            </a:pPr>
            <a:r>
              <a:rPr lang="fi-FI" sz="2000" b="1" dirty="0">
                <a:latin typeface="Calibri" panose="020F0502020204030204" pitchFamily="34" charset="0"/>
                <a:ea typeface="Calibri" panose="020F0502020204030204" pitchFamily="34" charset="0"/>
                <a:cs typeface="Calibri" panose="020F0502020204030204" pitchFamily="34" charset="0"/>
              </a:rPr>
              <a:t>Data</a:t>
            </a:r>
          </a:p>
          <a:p>
            <a:pPr lvl="1"/>
            <a:r>
              <a:rPr lang="fi-FI" sz="2000" dirty="0" err="1">
                <a:latin typeface="Calibri" panose="020F0502020204030204" pitchFamily="34" charset="0"/>
                <a:ea typeface="Calibri" panose="020F0502020204030204" pitchFamily="34" charset="0"/>
                <a:cs typeface="Calibri" panose="020F0502020204030204" pitchFamily="34" charset="0"/>
              </a:rPr>
              <a:t>YHAn</a:t>
            </a:r>
            <a:r>
              <a:rPr lang="fi-FI" sz="2000" dirty="0">
                <a:latin typeface="Calibri" panose="020F0502020204030204" pitchFamily="34" charset="0"/>
                <a:ea typeface="Calibri" panose="020F0502020204030204" pitchFamily="34" charset="0"/>
                <a:cs typeface="Calibri" panose="020F0502020204030204" pitchFamily="34" charset="0"/>
              </a:rPr>
              <a:t> kuntotietopaketit viety tuotantoon aikataulussa 14.06.2024.</a:t>
            </a:r>
            <a:endParaRPr lang="fi-FI"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lvl="1"/>
            <a:r>
              <a:rPr lang="fi-FI" sz="2000" dirty="0">
                <a:latin typeface="Calibri" panose="020F0502020204030204" pitchFamily="34" charset="0"/>
                <a:ea typeface="Calibri" panose="020F0502020204030204" pitchFamily="34" charset="0"/>
                <a:cs typeface="Calibri" panose="020F0502020204030204" pitchFamily="34" charset="0"/>
              </a:rPr>
              <a:t>Varareittitietoja viety kaikille kolmelle kohdeluokalla, tietoja kuitenkin vielä puuttuu ja niitä viedään järjestelmään kun seuraavat paketit valmistuvat. </a:t>
            </a:r>
          </a:p>
          <a:p>
            <a:pPr marL="457200" lvl="1" indent="0">
              <a:buNone/>
            </a:pPr>
            <a:r>
              <a:rPr lang="fi-FI"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Luokittelu:</a:t>
            </a:r>
          </a:p>
          <a:p>
            <a:pPr marL="457200" lvl="1" indent="0">
              <a:buNone/>
            </a:pPr>
            <a:endParaRPr lang="fi-FI"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lvl="1" indent="0">
              <a:buNone/>
            </a:pPr>
            <a:endParaRPr lang="fi-FI"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lvl="1" indent="0">
              <a:buNone/>
            </a:pPr>
            <a:endParaRPr lang="fi-FI"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lvl="1" indent="0">
              <a:buNone/>
            </a:pPr>
            <a:endParaRPr lang="fi-FI"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lvl="1" indent="0">
              <a:buNone/>
            </a:pPr>
            <a:endParaRPr lang="fi-FI"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lvl="1" indent="0">
              <a:buNone/>
            </a:pPr>
            <a:endParaRPr lang="fi-FI"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lvl="1"/>
            <a:r>
              <a:rPr lang="fi-FI" sz="2000" dirty="0">
                <a:latin typeface="Calibri" panose="020F0502020204030204" pitchFamily="34" charset="0"/>
                <a:ea typeface="Calibri" panose="020F0502020204030204" pitchFamily="34" charset="0"/>
                <a:cs typeface="Calibri" panose="020F0502020204030204" pitchFamily="34" charset="0"/>
              </a:rPr>
              <a:t>PVK ja PTM mittaustietoja viedään parhaillaan järjestelmään</a:t>
            </a:r>
          </a:p>
          <a:p>
            <a:pPr lvl="1"/>
            <a:r>
              <a:rPr lang="fi-FI" sz="2000" dirty="0">
                <a:latin typeface="Calibri" panose="020F0502020204030204" pitchFamily="34" charset="0"/>
                <a:ea typeface="Calibri" panose="020F0502020204030204" pitchFamily="34" charset="0"/>
                <a:cs typeface="Calibri" panose="020F0502020204030204" pitchFamily="34" charset="0"/>
              </a:rPr>
              <a:t>Varuste- ja laiteinventointitietoja viedään parhaillaan järjestelmään.</a:t>
            </a:r>
          </a:p>
          <a:p>
            <a:pPr lvl="1"/>
            <a:r>
              <a:rPr lang="fi-FI" sz="2000" dirty="0">
                <a:latin typeface="Calibri" panose="020F0502020204030204" pitchFamily="34" charset="0"/>
                <a:ea typeface="Calibri" panose="020F0502020204030204" pitchFamily="34" charset="0"/>
                <a:cs typeface="Calibri" panose="020F0502020204030204" pitchFamily="34" charset="0"/>
              </a:rPr>
              <a:t>Tukiklinikka materiaaleissa lisää dataan liittyvää: </a:t>
            </a:r>
            <a:r>
              <a:rPr lang="fi-FI" sz="2000" dirty="0">
                <a:latin typeface="Calibri" panose="020F0502020204030204" pitchFamily="34" charset="0"/>
                <a:ea typeface="Calibri" panose="020F0502020204030204" pitchFamily="34" charset="0"/>
                <a:cs typeface="Calibri" panose="020F0502020204030204" pitchFamily="34" charset="0"/>
                <a:hlinkClick r:id="rId2"/>
              </a:rPr>
              <a:t>https://ohje.velho.vaylapilvi.fi/tievelho/koulutukset-ja-tilaisuudet/tievelhon-tietojen-yllapidon-tukiklinikka/</a:t>
            </a:r>
            <a:r>
              <a:rPr lang="fi-FI" sz="2000" dirty="0">
                <a:latin typeface="Calibri" panose="020F0502020204030204" pitchFamily="34" charset="0"/>
                <a:ea typeface="Calibri" panose="020F0502020204030204" pitchFamily="34" charset="0"/>
                <a:cs typeface="Calibri" panose="020F0502020204030204" pitchFamily="34" charset="0"/>
              </a:rPr>
              <a:t> .</a:t>
            </a:r>
          </a:p>
          <a:p>
            <a:pPr lvl="1"/>
            <a:endParaRPr lang="fi-FI" sz="2000"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r>
              <a:rPr lang="fi-FI" sz="2000" b="1" dirty="0">
                <a:latin typeface="Calibri" panose="020F0502020204030204" pitchFamily="34" charset="0"/>
                <a:ea typeface="Calibri" panose="020F0502020204030204" pitchFamily="34" charset="0"/>
                <a:cs typeface="Calibri" panose="020F0502020204030204" pitchFamily="34" charset="0"/>
              </a:rPr>
              <a:t>Tietorakenteet</a:t>
            </a:r>
          </a:p>
          <a:p>
            <a:pPr lvl="1"/>
            <a:r>
              <a:rPr lang="fi-FI" sz="2000" dirty="0">
                <a:latin typeface="Calibri" panose="020F0502020204030204" pitchFamily="34" charset="0"/>
                <a:ea typeface="Calibri" panose="020F0502020204030204" pitchFamily="34" charset="0"/>
                <a:cs typeface="Calibri" panose="020F0502020204030204" pitchFamily="34" charset="0"/>
              </a:rPr>
              <a:t>Muutokset: </a:t>
            </a:r>
            <a:r>
              <a:rPr lang="fi-FI" sz="2000" dirty="0">
                <a:latin typeface="Calibri" panose="020F0502020204030204" pitchFamily="34" charset="0"/>
                <a:ea typeface="Calibri" panose="020F0502020204030204" pitchFamily="34" charset="0"/>
                <a:cs typeface="Calibri" panose="020F0502020204030204" pitchFamily="34" charset="0"/>
                <a:hlinkClick r:id="rId3"/>
              </a:rPr>
              <a:t>https://ohje.velho.vaylapilvi.fi/tievelho/tietorakenne/tietorakennemuutokset/</a:t>
            </a:r>
            <a:endParaRPr lang="fi-FI" sz="2000" dirty="0">
              <a:latin typeface="Calibri" panose="020F0502020204030204" pitchFamily="34" charset="0"/>
              <a:ea typeface="Calibri" panose="020F0502020204030204" pitchFamily="34" charset="0"/>
              <a:cs typeface="Calibri" panose="020F0502020204030204" pitchFamily="34" charset="0"/>
            </a:endParaRPr>
          </a:p>
          <a:p>
            <a:pPr lvl="1"/>
            <a:r>
              <a:rPr lang="fi-FI" sz="2000" dirty="0">
                <a:latin typeface="Calibri" panose="020F0502020204030204" pitchFamily="34" charset="0"/>
                <a:ea typeface="Calibri" panose="020F0502020204030204" pitchFamily="34" charset="0"/>
                <a:cs typeface="Calibri" panose="020F0502020204030204" pitchFamily="34" charset="0"/>
              </a:rPr>
              <a:t>Varusteisiin liittyvät tietorakennemuutokset toteutettu kaikki (lukuun ottamatta liikennemerkit).</a:t>
            </a:r>
          </a:p>
          <a:p>
            <a:pPr lvl="1"/>
            <a:r>
              <a:rPr lang="fi-FI" sz="2000" dirty="0">
                <a:latin typeface="Calibri" panose="020F0502020204030204" pitchFamily="34" charset="0"/>
                <a:ea typeface="Calibri" panose="020F0502020204030204" pitchFamily="34" charset="0"/>
                <a:cs typeface="Calibri" panose="020F0502020204030204" pitchFamily="34" charset="0"/>
              </a:rPr>
              <a:t>Uusi kohdeluokka ajantasaisista nopeusrajoitustiedoista toteutettu ja tuotantoon vienti seuraavien viikkojen aikana. Tulee sisältämään myös historiatiedon.</a:t>
            </a:r>
          </a:p>
          <a:p>
            <a:pPr lvl="1"/>
            <a:r>
              <a:rPr lang="fi-FI" sz="2000" dirty="0">
                <a:latin typeface="Calibri" panose="020F0502020204030204" pitchFamily="34" charset="0"/>
                <a:ea typeface="Calibri" panose="020F0502020204030204" pitchFamily="34" charset="0"/>
                <a:cs typeface="Calibri" panose="020F0502020204030204" pitchFamily="34" charset="0"/>
              </a:rPr>
              <a:t>Pumppaamot näkyvät jo tuotannossa, mutta data puuttuu vielä kohdeluokalta.</a:t>
            </a:r>
          </a:p>
          <a:p>
            <a:pPr marL="457200" lvl="1" indent="0">
              <a:buNone/>
            </a:pPr>
            <a:endParaRPr lang="fi-FI" sz="1600"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lvl="1" indent="0">
              <a:buNone/>
            </a:pPr>
            <a:endParaRPr lang="fi-FI" dirty="0">
              <a:latin typeface="Calibri" panose="020F0502020204030204" pitchFamily="34" charset="0"/>
              <a:ea typeface="Calibri" panose="020F0502020204030204" pitchFamily="34" charset="0"/>
              <a:cs typeface="Calibri" panose="020F0502020204030204" pitchFamily="34" charset="0"/>
            </a:endParaRPr>
          </a:p>
        </p:txBody>
      </p:sp>
      <p:sp>
        <p:nvSpPr>
          <p:cNvPr id="4" name="Dian numeron paikkamerkki 3">
            <a:extLst>
              <a:ext uri="{FF2B5EF4-FFF2-40B4-BE49-F238E27FC236}">
                <a16:creationId xmlns:a16="http://schemas.microsoft.com/office/drawing/2014/main" id="{08A088F4-BA4E-446E-A519-333A0B57B7F7}"/>
              </a:ext>
            </a:extLst>
          </p:cNvPr>
          <p:cNvSpPr>
            <a:spLocks noGrp="1"/>
          </p:cNvSpPr>
          <p:nvPr>
            <p:ph type="sldNum" sz="quarter" idx="4"/>
          </p:nvPr>
        </p:nvSpPr>
        <p:spPr/>
        <p:txBody>
          <a:bodyPr/>
          <a:lstStyle/>
          <a:p>
            <a:fld id="{6BD4A0EF-951A-4343-A672-F31B58E6828E}" type="slidenum">
              <a:rPr lang="en-US" smtClean="0"/>
              <a:t>3</a:t>
            </a:fld>
            <a:endParaRPr lang="en-US" dirty="0"/>
          </a:p>
        </p:txBody>
      </p:sp>
      <p:pic>
        <p:nvPicPr>
          <p:cNvPr id="6" name="Kuva 5">
            <a:extLst>
              <a:ext uri="{FF2B5EF4-FFF2-40B4-BE49-F238E27FC236}">
                <a16:creationId xmlns:a16="http://schemas.microsoft.com/office/drawing/2014/main" id="{38226B02-D18A-8846-6515-9A7B61313D94}"/>
              </a:ext>
            </a:extLst>
          </p:cNvPr>
          <p:cNvPicPr>
            <a:picLocks noChangeAspect="1"/>
          </p:cNvPicPr>
          <p:nvPr/>
        </p:nvPicPr>
        <p:blipFill>
          <a:blip r:embed="rId4"/>
          <a:stretch>
            <a:fillRect/>
          </a:stretch>
        </p:blipFill>
        <p:spPr>
          <a:xfrm>
            <a:off x="557615" y="2544323"/>
            <a:ext cx="3880606" cy="1010511"/>
          </a:xfrm>
          <a:prstGeom prst="rect">
            <a:avLst/>
          </a:prstGeom>
        </p:spPr>
      </p:pic>
      <p:pic>
        <p:nvPicPr>
          <p:cNvPr id="8" name="Kuva 7">
            <a:extLst>
              <a:ext uri="{FF2B5EF4-FFF2-40B4-BE49-F238E27FC236}">
                <a16:creationId xmlns:a16="http://schemas.microsoft.com/office/drawing/2014/main" id="{F34BC6DE-D809-BEA6-5A6C-4ADFE46DF525}"/>
              </a:ext>
            </a:extLst>
          </p:cNvPr>
          <p:cNvPicPr>
            <a:picLocks noChangeAspect="1"/>
          </p:cNvPicPr>
          <p:nvPr/>
        </p:nvPicPr>
        <p:blipFill>
          <a:blip r:embed="rId5"/>
          <a:stretch>
            <a:fillRect/>
          </a:stretch>
        </p:blipFill>
        <p:spPr>
          <a:xfrm>
            <a:off x="557615" y="2134224"/>
            <a:ext cx="3816990" cy="466725"/>
          </a:xfrm>
          <a:prstGeom prst="rect">
            <a:avLst/>
          </a:prstGeom>
        </p:spPr>
      </p:pic>
    </p:spTree>
    <p:extLst>
      <p:ext uri="{BB962C8B-B14F-4D97-AF65-F5344CB8AC3E}">
        <p14:creationId xmlns:p14="http://schemas.microsoft.com/office/powerpoint/2010/main" val="214369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F7F068-CCD6-8AE4-5CF7-564E73951806}"/>
              </a:ext>
            </a:extLst>
          </p:cNvPr>
          <p:cNvSpPr>
            <a:spLocks noGrp="1"/>
          </p:cNvSpPr>
          <p:nvPr>
            <p:ph type="title"/>
          </p:nvPr>
        </p:nvSpPr>
        <p:spPr>
          <a:xfrm>
            <a:off x="838200" y="365126"/>
            <a:ext cx="10515600" cy="792556"/>
          </a:xfrm>
        </p:spPr>
        <p:txBody>
          <a:bodyPr/>
          <a:lstStyle/>
          <a:p>
            <a:r>
              <a:rPr lang="fi-FI" dirty="0"/>
              <a:t>Ajankohtaiset kuulumiset (jatkuu)</a:t>
            </a:r>
          </a:p>
        </p:txBody>
      </p:sp>
      <p:sp>
        <p:nvSpPr>
          <p:cNvPr id="3" name="Tekstin paikkamerkki 2">
            <a:extLst>
              <a:ext uri="{FF2B5EF4-FFF2-40B4-BE49-F238E27FC236}">
                <a16:creationId xmlns:a16="http://schemas.microsoft.com/office/drawing/2014/main" id="{70B46349-F02B-3817-E56F-00DCEA79CD61}"/>
              </a:ext>
            </a:extLst>
          </p:cNvPr>
          <p:cNvSpPr>
            <a:spLocks noGrp="1"/>
          </p:cNvSpPr>
          <p:nvPr>
            <p:ph type="body" sz="quarter" idx="13"/>
          </p:nvPr>
        </p:nvSpPr>
        <p:spPr>
          <a:xfrm>
            <a:off x="838200" y="1442906"/>
            <a:ext cx="10487025" cy="4472119"/>
          </a:xfrm>
        </p:spPr>
        <p:txBody>
          <a:bodyPr>
            <a:normAutofit fontScale="92500" lnSpcReduction="10000"/>
          </a:bodyPr>
          <a:lstStyle/>
          <a:p>
            <a:pPr marL="457200" lvl="1" indent="0">
              <a:buNone/>
            </a:pPr>
            <a:r>
              <a:rPr lang="fi-FI" sz="2400" b="1" dirty="0">
                <a:latin typeface="Calibri" panose="020F0502020204030204" pitchFamily="34" charset="0"/>
                <a:ea typeface="Calibri" panose="020F0502020204030204" pitchFamily="34" charset="0"/>
                <a:cs typeface="Calibri" panose="020F0502020204030204" pitchFamily="34" charset="0"/>
              </a:rPr>
              <a:t>Ohjeet ja viestintä</a:t>
            </a:r>
          </a:p>
          <a:p>
            <a:pPr lvl="1"/>
            <a:r>
              <a:rPr lang="fi-FI" sz="2400" dirty="0">
                <a:latin typeface="Calibri" panose="020F0502020204030204" pitchFamily="34" charset="0"/>
                <a:ea typeface="Calibri" panose="020F0502020204030204" pitchFamily="34" charset="0"/>
                <a:cs typeface="Calibri" panose="020F0502020204030204" pitchFamily="34" charset="0"/>
              </a:rPr>
              <a:t>Tiealueen poikkileikkaus määrittely/ohje työn alla: </a:t>
            </a:r>
            <a:r>
              <a:rPr lang="fi-FI" sz="2400" dirty="0">
                <a:latin typeface="Calibri" panose="020F0502020204030204" pitchFamily="34" charset="0"/>
                <a:ea typeface="Calibri" panose="020F0502020204030204" pitchFamily="34" charset="0"/>
                <a:cs typeface="Calibri" panose="020F0502020204030204" pitchFamily="34" charset="0"/>
                <a:hlinkClick r:id="rId2"/>
              </a:rPr>
              <a:t>https://ohje.velho.vaylapilvi.fi/tievelho/tietorakenne/ominaisuudet/tiealueen-poikkileikkaus/</a:t>
            </a:r>
            <a:r>
              <a:rPr lang="fi-FI" sz="2400" dirty="0">
                <a:latin typeface="Calibri" panose="020F0502020204030204" pitchFamily="34" charset="0"/>
                <a:ea typeface="Calibri" panose="020F0502020204030204" pitchFamily="34" charset="0"/>
                <a:cs typeface="Calibri" panose="020F0502020204030204" pitchFamily="34" charset="0"/>
              </a:rPr>
              <a:t> </a:t>
            </a:r>
          </a:p>
          <a:p>
            <a:pPr lvl="1"/>
            <a:r>
              <a:rPr lang="fi-FI" sz="2400" dirty="0">
                <a:latin typeface="Calibri" panose="020F0502020204030204" pitchFamily="34" charset="0"/>
                <a:ea typeface="Calibri" panose="020F0502020204030204" pitchFamily="34" charset="0"/>
                <a:cs typeface="Calibri" panose="020F0502020204030204" pitchFamily="34" charset="0"/>
              </a:rPr>
              <a:t>Ominaisuustietokuvaukset päivitetty ohjesivuille: </a:t>
            </a:r>
            <a:r>
              <a:rPr lang="fi-FI" sz="1800" dirty="0">
                <a:hlinkClick r:id="rId3" tooltip="https://ohje.velho.vaylapilvi.fi/tievelho/tietorakenne/tietokuvaus-ominaisuustietokuvaukset/"/>
              </a:rPr>
              <a:t>https://ohje.velho.vaylapilvi.fi/tievelho/tietorakenne/tietokuvaus-ominaisuustietokuvaukset/</a:t>
            </a:r>
            <a:r>
              <a:rPr lang="fi-FI" sz="1800" dirty="0"/>
              <a:t> </a:t>
            </a:r>
            <a:endParaRPr lang="fi-FI" sz="2400"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r>
              <a:rPr lang="fi-FI" sz="2400"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Käyttöliittymä</a:t>
            </a:r>
          </a:p>
          <a:p>
            <a:pPr lvl="1"/>
            <a:r>
              <a:rPr lang="fi-FI"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Tieosuushaun ensimmäinen versio viety tuotantoon 13.06.2024.</a:t>
            </a:r>
          </a:p>
          <a:p>
            <a:pPr lvl="1"/>
            <a:r>
              <a:rPr lang="fi-FI"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Tiekohdehakuun tulossa perusmetatiedoilla hakeminen. </a:t>
            </a:r>
            <a:r>
              <a:rPr lang="fi-FI" sz="24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Esim</a:t>
            </a:r>
            <a:r>
              <a:rPr lang="fi-FI"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kohteen alku pvm </a:t>
            </a:r>
            <a:r>
              <a:rPr lang="fi-FI" sz="24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jne</a:t>
            </a:r>
            <a:r>
              <a:rPr lang="fi-FI"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p>
          <a:p>
            <a:pPr marL="457200" lvl="1" indent="0">
              <a:buNone/>
            </a:pPr>
            <a:r>
              <a:rPr lang="fi-FI" sz="2400"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Integraatiot</a:t>
            </a:r>
          </a:p>
          <a:p>
            <a:pPr lvl="1"/>
            <a:r>
              <a:rPr lang="fi-FI"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Tievelho TILU integraatio tuotannossa katu- ja yksityistieliittymien osalta: </a:t>
            </a:r>
            <a:r>
              <a:rPr lang="fi-FI"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hlinkClick r:id="rId4"/>
              </a:rPr>
              <a:t>https://ohje.velho.vaylapilvi.fi/tilu-tievelho-integraation-ensimmainen-osakokonaisuus-tuotantoon-2-8-2024/</a:t>
            </a:r>
            <a:r>
              <a:rPr lang="fi-FI"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 </a:t>
            </a:r>
          </a:p>
          <a:p>
            <a:pPr lvl="1"/>
            <a:r>
              <a:rPr lang="fi-FI"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Seuraavaksi automatisoidaan opasteet ja tienvarsimainokset.</a:t>
            </a:r>
          </a:p>
          <a:p>
            <a:endParaRPr lang="fi-FI" dirty="0"/>
          </a:p>
        </p:txBody>
      </p:sp>
      <p:sp>
        <p:nvSpPr>
          <p:cNvPr id="4" name="Dian numeron paikkamerkki 3">
            <a:extLst>
              <a:ext uri="{FF2B5EF4-FFF2-40B4-BE49-F238E27FC236}">
                <a16:creationId xmlns:a16="http://schemas.microsoft.com/office/drawing/2014/main" id="{03626614-0A5F-47AA-6D71-3D2D291B8D03}"/>
              </a:ext>
            </a:extLst>
          </p:cNvPr>
          <p:cNvSpPr>
            <a:spLocks noGrp="1"/>
          </p:cNvSpPr>
          <p:nvPr>
            <p:ph type="sldNum" sz="quarter" idx="4"/>
          </p:nvPr>
        </p:nvSpPr>
        <p:spPr/>
        <p:txBody>
          <a:bodyPr/>
          <a:lstStyle/>
          <a:p>
            <a:fld id="{6BD4A0EF-951A-4343-A672-F31B58E6828E}" type="slidenum">
              <a:rPr lang="en-US" smtClean="0"/>
              <a:t>4</a:t>
            </a:fld>
            <a:endParaRPr lang="en-US"/>
          </a:p>
        </p:txBody>
      </p:sp>
    </p:spTree>
    <p:extLst>
      <p:ext uri="{BB962C8B-B14F-4D97-AF65-F5344CB8AC3E}">
        <p14:creationId xmlns:p14="http://schemas.microsoft.com/office/powerpoint/2010/main" val="327415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53347B-F915-FAA5-9574-751EC28F55E1}"/>
              </a:ext>
            </a:extLst>
          </p:cNvPr>
          <p:cNvSpPr>
            <a:spLocks noGrp="1"/>
          </p:cNvSpPr>
          <p:nvPr>
            <p:ph type="title"/>
          </p:nvPr>
        </p:nvSpPr>
        <p:spPr>
          <a:xfrm>
            <a:off x="3044504" y="356736"/>
            <a:ext cx="5638101" cy="800945"/>
          </a:xfrm>
        </p:spPr>
        <p:txBody>
          <a:bodyPr/>
          <a:lstStyle/>
          <a:p>
            <a:r>
              <a:rPr lang="fi-FI" dirty="0"/>
              <a:t>Datan hyödyntäminen</a:t>
            </a:r>
          </a:p>
        </p:txBody>
      </p:sp>
      <p:sp>
        <p:nvSpPr>
          <p:cNvPr id="3" name="Tekstin paikkamerkki 2">
            <a:extLst>
              <a:ext uri="{FF2B5EF4-FFF2-40B4-BE49-F238E27FC236}">
                <a16:creationId xmlns:a16="http://schemas.microsoft.com/office/drawing/2014/main" id="{0DDCB1BD-D052-E255-F826-DF11B275CAF3}"/>
              </a:ext>
            </a:extLst>
          </p:cNvPr>
          <p:cNvSpPr>
            <a:spLocks noGrp="1"/>
          </p:cNvSpPr>
          <p:nvPr>
            <p:ph type="body" sz="quarter" idx="13"/>
          </p:nvPr>
        </p:nvSpPr>
        <p:spPr>
          <a:xfrm>
            <a:off x="838200" y="1157682"/>
            <a:ext cx="10487025" cy="4757344"/>
          </a:xfrm>
        </p:spPr>
        <p:txBody>
          <a:bodyPr>
            <a:normAutofit fontScale="92500" lnSpcReduction="20000"/>
          </a:bodyPr>
          <a:lstStyle/>
          <a:p>
            <a:pPr marL="0" indent="0">
              <a:buNone/>
            </a:pPr>
            <a:r>
              <a:rPr lang="fi-FI" sz="2200" dirty="0">
                <a:effectLst/>
                <a:latin typeface="Calibri" panose="020F0502020204030204" pitchFamily="34" charset="0"/>
                <a:ea typeface="Calibri" panose="020F0502020204030204" pitchFamily="34" charset="0"/>
              </a:rPr>
              <a:t>Tässä on kooste viimeaikaisista muutoksista, jotka olemme </a:t>
            </a:r>
            <a:r>
              <a:rPr lang="fi-FI" sz="2200" dirty="0" err="1">
                <a:effectLst/>
                <a:latin typeface="Calibri" panose="020F0502020204030204" pitchFamily="34" charset="0"/>
                <a:ea typeface="Calibri" panose="020F0502020204030204" pitchFamily="34" charset="0"/>
              </a:rPr>
              <a:t>PTP:ssä</a:t>
            </a:r>
            <a:r>
              <a:rPr lang="fi-FI" sz="2200" dirty="0">
                <a:effectLst/>
                <a:latin typeface="Calibri" panose="020F0502020204030204" pitchFamily="34" charset="0"/>
                <a:ea typeface="Calibri" panose="020F0502020204030204" pitchFamily="34" charset="0"/>
              </a:rPr>
              <a:t> toteuttaneet Tievelhon </a:t>
            </a:r>
            <a:r>
              <a:rPr lang="fi-FI" sz="2200" dirty="0">
                <a:latin typeface="Calibri" panose="020F0502020204030204" pitchFamily="34" charset="0"/>
                <a:ea typeface="Calibri" panose="020F0502020204030204" pitchFamily="34" charset="0"/>
              </a:rPr>
              <a:t>tietojen </a:t>
            </a:r>
            <a:r>
              <a:rPr lang="fi-FI" sz="2200" dirty="0">
                <a:effectLst/>
                <a:latin typeface="Calibri" panose="020F0502020204030204" pitchFamily="34" charset="0"/>
                <a:ea typeface="Calibri" panose="020F0502020204030204" pitchFamily="34" charset="0"/>
              </a:rPr>
              <a:t>luokittelujen pohjalta. Avoimet versiot löytyvät Suomen Väylistä ja </a:t>
            </a:r>
            <a:r>
              <a:rPr lang="fi-FI" sz="2200" dirty="0" err="1">
                <a:effectLst/>
                <a:latin typeface="Calibri" panose="020F0502020204030204" pitchFamily="34" charset="0"/>
                <a:ea typeface="Calibri" panose="020F0502020204030204" pitchFamily="34" charset="0"/>
              </a:rPr>
              <a:t>VäyläMapista</a:t>
            </a:r>
            <a:r>
              <a:rPr lang="fi-FI" sz="2200" dirty="0">
                <a:effectLst/>
                <a:latin typeface="Calibri" panose="020F0502020204030204" pitchFamily="34" charset="0"/>
                <a:ea typeface="Calibri" panose="020F0502020204030204" pitchFamily="34" charset="0"/>
              </a:rPr>
              <a:t>, </a:t>
            </a:r>
            <a:r>
              <a:rPr lang="fi-FI" sz="2200" dirty="0" err="1">
                <a:effectLst/>
                <a:latin typeface="Calibri" panose="020F0502020204030204" pitchFamily="34" charset="0"/>
                <a:ea typeface="Calibri" panose="020F0502020204030204" pitchFamily="34" charset="0"/>
              </a:rPr>
              <a:t>AVA:lta</a:t>
            </a:r>
            <a:r>
              <a:rPr lang="fi-FI" sz="2200" dirty="0">
                <a:effectLst/>
                <a:latin typeface="Calibri" panose="020F0502020204030204" pitchFamily="34" charset="0"/>
                <a:ea typeface="Calibri" panose="020F0502020204030204" pitchFamily="34" charset="0"/>
              </a:rPr>
              <a:t> ja avoimista rajapinnoista. Rajatut versiot löytyvät </a:t>
            </a:r>
            <a:r>
              <a:rPr lang="fi-FI" sz="2200" dirty="0" err="1">
                <a:effectLst/>
                <a:latin typeface="Calibri" panose="020F0502020204030204" pitchFamily="34" charset="0"/>
                <a:ea typeface="Calibri" panose="020F0502020204030204" pitchFamily="34" charset="0"/>
              </a:rPr>
              <a:t>VäyläMapista</a:t>
            </a:r>
            <a:r>
              <a:rPr lang="fi-FI" sz="2200" dirty="0">
                <a:effectLst/>
                <a:latin typeface="Calibri" panose="020F0502020204030204" pitchFamily="34" charset="0"/>
                <a:ea typeface="Calibri" panose="020F0502020204030204" pitchFamily="34" charset="0"/>
              </a:rPr>
              <a:t> ja Paljusta. </a:t>
            </a:r>
          </a:p>
          <a:p>
            <a:pPr marL="0" indent="0">
              <a:buNone/>
            </a:pPr>
            <a:r>
              <a:rPr lang="fi-FI" sz="1800" dirty="0">
                <a:effectLst/>
                <a:latin typeface="Calibri" panose="020F0502020204030204" pitchFamily="34" charset="0"/>
                <a:ea typeface="Calibri" panose="020F0502020204030204" pitchFamily="34" charset="0"/>
              </a:rPr>
              <a:t> </a:t>
            </a:r>
          </a:p>
          <a:p>
            <a:pPr marL="0" indent="0">
              <a:buNone/>
            </a:pPr>
            <a:r>
              <a:rPr lang="fi-FI" sz="1800" b="1" dirty="0">
                <a:effectLst/>
                <a:latin typeface="Calibri" panose="020F0502020204030204" pitchFamily="34" charset="0"/>
                <a:ea typeface="Calibri" panose="020F0502020204030204" pitchFamily="34" charset="0"/>
              </a:rPr>
              <a:t>Uudet kohdeluokat</a:t>
            </a:r>
            <a:r>
              <a:rPr lang="fi-FI" sz="1800" dirty="0">
                <a:effectLst/>
                <a:latin typeface="Calibri" panose="020F0502020204030204" pitchFamily="34" charset="0"/>
                <a:ea typeface="Calibri" panose="020F0502020204030204" pitchFamily="34" charset="0"/>
              </a:rPr>
              <a:t>:</a:t>
            </a:r>
          </a:p>
          <a:p>
            <a:r>
              <a:rPr lang="fi-FI" sz="1800" dirty="0">
                <a:effectLst/>
                <a:latin typeface="Calibri" panose="020F0502020204030204" pitchFamily="34" charset="0"/>
                <a:ea typeface="Calibri" panose="020F0502020204030204" pitchFamily="34" charset="0"/>
              </a:rPr>
              <a:t>Inventointitapahtuma (avoin &amp; rajattu versio)</a:t>
            </a:r>
          </a:p>
          <a:p>
            <a:r>
              <a:rPr lang="fi-FI" sz="1800" dirty="0">
                <a:effectLst/>
                <a:latin typeface="Calibri" panose="020F0502020204030204" pitchFamily="34" charset="0"/>
                <a:ea typeface="Calibri" panose="020F0502020204030204" pitchFamily="34" charset="0"/>
              </a:rPr>
              <a:t>Varareittiluokitus (vain rajattu versio)</a:t>
            </a:r>
          </a:p>
          <a:p>
            <a:r>
              <a:rPr lang="fi-FI" sz="1800" dirty="0">
                <a:effectLst/>
                <a:latin typeface="Calibri" panose="020F0502020204030204" pitchFamily="34" charset="0"/>
                <a:ea typeface="Calibri" panose="020F0502020204030204" pitchFamily="34" charset="0"/>
              </a:rPr>
              <a:t>Suodatinrakenteet (vain rajattu versio)</a:t>
            </a:r>
          </a:p>
          <a:p>
            <a:pPr marL="0" indent="0">
              <a:buNone/>
            </a:pPr>
            <a:endParaRPr lang="fi-FI" sz="1800" dirty="0">
              <a:effectLst/>
              <a:latin typeface="Calibri" panose="020F0502020204030204" pitchFamily="34" charset="0"/>
              <a:ea typeface="Calibri" panose="020F0502020204030204" pitchFamily="34" charset="0"/>
            </a:endParaRPr>
          </a:p>
          <a:p>
            <a:pPr marL="0" indent="0">
              <a:buNone/>
            </a:pPr>
            <a:r>
              <a:rPr lang="fi-FI" sz="1800" b="1" dirty="0">
                <a:effectLst/>
                <a:latin typeface="Calibri" panose="020F0502020204030204" pitchFamily="34" charset="0"/>
                <a:ea typeface="Calibri" panose="020F0502020204030204" pitchFamily="34" charset="0"/>
              </a:rPr>
              <a:t>Muutoksia ominaisuustietojen avoimuudessa:</a:t>
            </a:r>
            <a:endParaRPr lang="fi-FI" sz="1800" dirty="0">
              <a:effectLst/>
              <a:latin typeface="Calibri" panose="020F0502020204030204" pitchFamily="34" charset="0"/>
              <a:ea typeface="Calibri" panose="020F0502020204030204" pitchFamily="34" charset="0"/>
            </a:endParaRPr>
          </a:p>
          <a:p>
            <a:r>
              <a:rPr lang="fi-FI" sz="1800" dirty="0">
                <a:effectLst/>
                <a:latin typeface="Calibri" panose="020F0502020204030204" pitchFamily="34" charset="0"/>
                <a:ea typeface="Calibri" panose="020F0502020204030204" pitchFamily="34" charset="0"/>
              </a:rPr>
              <a:t>Nopeusrajoituspäätökset: julkaistu takaisin avoimeen dataan, rajattu </a:t>
            </a:r>
            <a:r>
              <a:rPr lang="fi-FI" sz="1800" i="1" dirty="0">
                <a:effectLst/>
                <a:latin typeface="Calibri" panose="020F0502020204030204" pitchFamily="34" charset="0"/>
                <a:ea typeface="Calibri" panose="020F0502020204030204" pitchFamily="34" charset="0"/>
              </a:rPr>
              <a:t>"asiatunnus" </a:t>
            </a:r>
            <a:endParaRPr lang="fi-FI" sz="1800" dirty="0">
              <a:effectLst/>
              <a:latin typeface="Calibri" panose="020F0502020204030204" pitchFamily="34" charset="0"/>
              <a:ea typeface="Calibri" panose="020F0502020204030204" pitchFamily="34" charset="0"/>
            </a:endParaRPr>
          </a:p>
          <a:p>
            <a:r>
              <a:rPr lang="fi-FI" sz="1800" dirty="0">
                <a:effectLst/>
                <a:latin typeface="Calibri" panose="020F0502020204030204" pitchFamily="34" charset="0"/>
                <a:ea typeface="Calibri" panose="020F0502020204030204" pitchFamily="34" charset="0"/>
              </a:rPr>
              <a:t>Talvinopeusrajoituspäätökset: julkaistu takaisin avoimeen dataan, rajattu </a:t>
            </a:r>
            <a:r>
              <a:rPr lang="fi-FI" sz="1800" i="1" dirty="0">
                <a:effectLst/>
                <a:latin typeface="Calibri" panose="020F0502020204030204" pitchFamily="34" charset="0"/>
                <a:ea typeface="Calibri" panose="020F0502020204030204" pitchFamily="34" charset="0"/>
              </a:rPr>
              <a:t>"asiatunnus" </a:t>
            </a:r>
            <a:endParaRPr lang="fi-FI" sz="1800" dirty="0">
              <a:effectLst/>
              <a:latin typeface="Calibri" panose="020F0502020204030204" pitchFamily="34" charset="0"/>
              <a:ea typeface="Calibri" panose="020F0502020204030204" pitchFamily="34" charset="0"/>
            </a:endParaRPr>
          </a:p>
          <a:p>
            <a:r>
              <a:rPr lang="fi-FI" sz="1800" dirty="0">
                <a:effectLst/>
                <a:latin typeface="Calibri" panose="020F0502020204030204" pitchFamily="34" charset="0"/>
                <a:ea typeface="Calibri" panose="020F0502020204030204" pitchFamily="34" charset="0"/>
              </a:rPr>
              <a:t>Maanteiden hoitourakka: rajattu</a:t>
            </a:r>
            <a:r>
              <a:rPr lang="fi-FI" sz="1800" i="1" dirty="0">
                <a:effectLst/>
                <a:latin typeface="Calibri" panose="020F0502020204030204" pitchFamily="34" charset="0"/>
                <a:ea typeface="Calibri" panose="020F0502020204030204" pitchFamily="34" charset="0"/>
              </a:rPr>
              <a:t> "asiatunnus" , "linkki asiakirjaan"</a:t>
            </a:r>
            <a:endParaRPr lang="fi-FI" sz="1800" dirty="0">
              <a:effectLst/>
              <a:latin typeface="Calibri" panose="020F0502020204030204" pitchFamily="34" charset="0"/>
              <a:ea typeface="Calibri" panose="020F0502020204030204" pitchFamily="34" charset="0"/>
            </a:endParaRPr>
          </a:p>
          <a:p>
            <a:r>
              <a:rPr lang="fi-FI" sz="1800" dirty="0">
                <a:effectLst/>
                <a:latin typeface="Calibri" panose="020F0502020204030204" pitchFamily="34" charset="0"/>
                <a:ea typeface="Calibri" panose="020F0502020204030204" pitchFamily="34" charset="0"/>
              </a:rPr>
              <a:t>Muu urakka: rajattu</a:t>
            </a:r>
            <a:r>
              <a:rPr lang="fi-FI" sz="1800" i="1" dirty="0">
                <a:effectLst/>
                <a:latin typeface="Calibri" panose="020F0502020204030204" pitchFamily="34" charset="0"/>
                <a:ea typeface="Calibri" panose="020F0502020204030204" pitchFamily="34" charset="0"/>
              </a:rPr>
              <a:t> "asiatunnus" , "linkki asiakirjaan"</a:t>
            </a:r>
            <a:endParaRPr lang="fi-FI" sz="1800" dirty="0">
              <a:effectLst/>
              <a:latin typeface="Calibri" panose="020F0502020204030204" pitchFamily="34" charset="0"/>
              <a:ea typeface="Calibri" panose="020F0502020204030204" pitchFamily="34" charset="0"/>
            </a:endParaRPr>
          </a:p>
          <a:p>
            <a:r>
              <a:rPr lang="fi-FI" sz="1800" dirty="0">
                <a:effectLst/>
                <a:latin typeface="Calibri" panose="020F0502020204030204" pitchFamily="34" charset="0"/>
                <a:ea typeface="Calibri" panose="020F0502020204030204" pitchFamily="34" charset="0"/>
              </a:rPr>
              <a:t>Palvelusopimus: rajattu</a:t>
            </a:r>
            <a:r>
              <a:rPr lang="fi-FI" sz="1800" i="1" dirty="0">
                <a:effectLst/>
                <a:latin typeface="Calibri" panose="020F0502020204030204" pitchFamily="34" charset="0"/>
                <a:ea typeface="Calibri" panose="020F0502020204030204" pitchFamily="34" charset="0"/>
              </a:rPr>
              <a:t> "asiatunnus" , "linkki asiakirjaan"</a:t>
            </a:r>
            <a:endParaRPr lang="fi-FI" sz="1800" dirty="0">
              <a:effectLst/>
              <a:latin typeface="Calibri" panose="020F0502020204030204" pitchFamily="34" charset="0"/>
              <a:ea typeface="Calibri" panose="020F0502020204030204" pitchFamily="34" charset="0"/>
            </a:endParaRPr>
          </a:p>
          <a:p>
            <a:r>
              <a:rPr lang="fi-FI" sz="1800" dirty="0">
                <a:effectLst/>
                <a:latin typeface="Calibri" panose="020F0502020204030204" pitchFamily="34" charset="0"/>
                <a:ea typeface="Calibri" panose="020F0502020204030204" pitchFamily="34" charset="0"/>
              </a:rPr>
              <a:t>Alikulkupaikat: avattu </a:t>
            </a:r>
            <a:r>
              <a:rPr lang="fi-FI" sz="1800" i="1" dirty="0">
                <a:effectLst/>
                <a:latin typeface="Calibri" panose="020F0502020204030204" pitchFamily="34" charset="0"/>
                <a:ea typeface="Calibri" panose="020F0502020204030204" pitchFamily="34" charset="0"/>
              </a:rPr>
              <a:t>"nimi"</a:t>
            </a:r>
            <a:endParaRPr lang="fi-FI" sz="1800" dirty="0">
              <a:effectLst/>
              <a:latin typeface="Calibri" panose="020F0502020204030204" pitchFamily="34" charset="0"/>
              <a:ea typeface="Calibri" panose="020F0502020204030204" pitchFamily="34" charset="0"/>
            </a:endParaRPr>
          </a:p>
          <a:p>
            <a:pPr marL="0" indent="0">
              <a:buNone/>
            </a:pPr>
            <a:endParaRPr lang="fi-FI" dirty="0"/>
          </a:p>
        </p:txBody>
      </p:sp>
      <p:sp>
        <p:nvSpPr>
          <p:cNvPr id="4" name="Dian numeron paikkamerkki 3">
            <a:extLst>
              <a:ext uri="{FF2B5EF4-FFF2-40B4-BE49-F238E27FC236}">
                <a16:creationId xmlns:a16="http://schemas.microsoft.com/office/drawing/2014/main" id="{D9394401-AF8F-8227-5AB2-4BC2CF1B469E}"/>
              </a:ext>
            </a:extLst>
          </p:cNvPr>
          <p:cNvSpPr>
            <a:spLocks noGrp="1"/>
          </p:cNvSpPr>
          <p:nvPr>
            <p:ph type="sldNum" sz="quarter" idx="4"/>
          </p:nvPr>
        </p:nvSpPr>
        <p:spPr/>
        <p:txBody>
          <a:bodyPr/>
          <a:lstStyle/>
          <a:p>
            <a:fld id="{6BD4A0EF-951A-4343-A672-F31B58E6828E}" type="slidenum">
              <a:rPr lang="en-US" smtClean="0"/>
              <a:t>5</a:t>
            </a:fld>
            <a:endParaRPr lang="en-US"/>
          </a:p>
        </p:txBody>
      </p:sp>
    </p:spTree>
    <p:extLst>
      <p:ext uri="{BB962C8B-B14F-4D97-AF65-F5344CB8AC3E}">
        <p14:creationId xmlns:p14="http://schemas.microsoft.com/office/powerpoint/2010/main" val="1227587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5E22-464A-FD2F-0462-27395B7C34E3}"/>
              </a:ext>
            </a:extLst>
          </p:cNvPr>
          <p:cNvSpPr>
            <a:spLocks noGrp="1"/>
          </p:cNvSpPr>
          <p:nvPr>
            <p:ph type="title"/>
          </p:nvPr>
        </p:nvSpPr>
        <p:spPr>
          <a:xfrm>
            <a:off x="904875" y="136525"/>
            <a:ext cx="10515600" cy="749300"/>
          </a:xfrm>
        </p:spPr>
        <p:txBody>
          <a:bodyPr>
            <a:normAutofit/>
          </a:bodyPr>
          <a:lstStyle/>
          <a:p>
            <a:pPr algn="ctr"/>
            <a:r>
              <a:rPr lang="fi-FI" sz="3200" dirty="0">
                <a:latin typeface="Calibri" panose="020F0502020204030204" pitchFamily="34" charset="0"/>
                <a:cs typeface="Calibri" panose="020F0502020204030204" pitchFamily="34" charset="0"/>
              </a:rPr>
              <a:t>Seuraavat Tievelho-vartin teemaosat</a:t>
            </a:r>
          </a:p>
        </p:txBody>
      </p:sp>
      <p:sp>
        <p:nvSpPr>
          <p:cNvPr id="3" name="Text Placeholder 2">
            <a:extLst>
              <a:ext uri="{FF2B5EF4-FFF2-40B4-BE49-F238E27FC236}">
                <a16:creationId xmlns:a16="http://schemas.microsoft.com/office/drawing/2014/main" id="{81EB1D81-FB4D-FA2F-17B9-D224ECCC90AB}"/>
              </a:ext>
            </a:extLst>
          </p:cNvPr>
          <p:cNvSpPr>
            <a:spLocks noGrp="1"/>
          </p:cNvSpPr>
          <p:nvPr>
            <p:ph type="body" sz="quarter" idx="13"/>
          </p:nvPr>
        </p:nvSpPr>
        <p:spPr>
          <a:xfrm>
            <a:off x="866774" y="1181100"/>
            <a:ext cx="10487025" cy="4695825"/>
          </a:xfrm>
        </p:spPr>
        <p:txBody>
          <a:bodyPr>
            <a:normAutofit/>
          </a:bodyPr>
          <a:lstStyle/>
          <a:p>
            <a:pPr marL="0" indent="0">
              <a:buNone/>
            </a:pPr>
            <a:r>
              <a:rPr lang="fi-FI" dirty="0">
                <a:latin typeface="Calibri" panose="020F0502020204030204" pitchFamily="34" charset="0"/>
                <a:cs typeface="Calibri" panose="020F0502020204030204" pitchFamily="34" charset="0"/>
                <a:hlinkClick r:id="rId2"/>
              </a:rPr>
              <a:t>https://ohje.velho.vaylapilvi.fi/tievelho/koulutukset-ja-tilaisuudet/tievelho-vartit/</a:t>
            </a:r>
            <a:r>
              <a:rPr lang="fi-FI" dirty="0">
                <a:latin typeface="Calibri" panose="020F0502020204030204" pitchFamily="34" charset="0"/>
                <a:cs typeface="Calibri" panose="020F0502020204030204" pitchFamily="34" charset="0"/>
              </a:rPr>
              <a:t> </a:t>
            </a:r>
          </a:p>
          <a:p>
            <a:r>
              <a:rPr lang="fi-FI" dirty="0">
                <a:latin typeface="Calibri" panose="020F0502020204030204" pitchFamily="34" charset="0"/>
                <a:cs typeface="Calibri" panose="020F0502020204030204" pitchFamily="34" charset="0"/>
              </a:rPr>
              <a:t>Syksyn aiheita:</a:t>
            </a:r>
          </a:p>
          <a:p>
            <a:pPr marL="0" indent="0">
              <a:buNone/>
            </a:pPr>
            <a:endParaRPr lang="fi-FI"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C79BD76-3D31-FB5A-7667-EC9FC7FA56B8}"/>
              </a:ext>
            </a:extLst>
          </p:cNvPr>
          <p:cNvSpPr>
            <a:spLocks noGrp="1"/>
          </p:cNvSpPr>
          <p:nvPr>
            <p:ph type="sldNum" sz="quarter" idx="4"/>
          </p:nvPr>
        </p:nvSpPr>
        <p:spPr/>
        <p:txBody>
          <a:bodyPr/>
          <a:lstStyle/>
          <a:p>
            <a:fld id="{6BD4A0EF-951A-4343-A672-F31B58E6828E}" type="slidenum">
              <a:rPr lang="en-US" smtClean="0"/>
              <a:t>6</a:t>
            </a:fld>
            <a:endParaRPr lang="en-US"/>
          </a:p>
        </p:txBody>
      </p:sp>
      <p:pic>
        <p:nvPicPr>
          <p:cNvPr id="6" name="Kuva 5">
            <a:extLst>
              <a:ext uri="{FF2B5EF4-FFF2-40B4-BE49-F238E27FC236}">
                <a16:creationId xmlns:a16="http://schemas.microsoft.com/office/drawing/2014/main" id="{1F86D9C4-A423-8B5E-D976-E57CF9858F84}"/>
              </a:ext>
            </a:extLst>
          </p:cNvPr>
          <p:cNvPicPr>
            <a:picLocks noChangeAspect="1"/>
          </p:cNvPicPr>
          <p:nvPr/>
        </p:nvPicPr>
        <p:blipFill>
          <a:blip r:embed="rId3"/>
          <a:stretch>
            <a:fillRect/>
          </a:stretch>
        </p:blipFill>
        <p:spPr>
          <a:xfrm>
            <a:off x="1625759" y="2238375"/>
            <a:ext cx="7648575" cy="3438525"/>
          </a:xfrm>
          <a:prstGeom prst="rect">
            <a:avLst/>
          </a:prstGeom>
        </p:spPr>
      </p:pic>
    </p:spTree>
    <p:extLst>
      <p:ext uri="{BB962C8B-B14F-4D97-AF65-F5344CB8AC3E}">
        <p14:creationId xmlns:p14="http://schemas.microsoft.com/office/powerpoint/2010/main" val="4042490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3BFF22-486E-0D76-7C4A-EADE41D6772F}"/>
              </a:ext>
            </a:extLst>
          </p:cNvPr>
          <p:cNvSpPr>
            <a:spLocks noGrp="1"/>
          </p:cNvSpPr>
          <p:nvPr>
            <p:ph type="title"/>
          </p:nvPr>
        </p:nvSpPr>
        <p:spPr>
          <a:xfrm>
            <a:off x="3892884" y="90735"/>
            <a:ext cx="4110213" cy="473075"/>
          </a:xfrm>
        </p:spPr>
        <p:txBody>
          <a:bodyPr>
            <a:normAutofit fontScale="90000"/>
          </a:bodyPr>
          <a:lstStyle/>
          <a:p>
            <a:r>
              <a:rPr lang="fi-FI" dirty="0"/>
              <a:t>Organisoituminen</a:t>
            </a:r>
          </a:p>
        </p:txBody>
      </p:sp>
      <p:sp>
        <p:nvSpPr>
          <p:cNvPr id="3" name="Tekstin paikkamerkki 2">
            <a:extLst>
              <a:ext uri="{FF2B5EF4-FFF2-40B4-BE49-F238E27FC236}">
                <a16:creationId xmlns:a16="http://schemas.microsoft.com/office/drawing/2014/main" id="{F8E75156-17F7-C473-20B7-8F323DC73161}"/>
              </a:ext>
            </a:extLst>
          </p:cNvPr>
          <p:cNvSpPr>
            <a:spLocks noGrp="1"/>
          </p:cNvSpPr>
          <p:nvPr>
            <p:ph type="body" sz="quarter" idx="13"/>
          </p:nvPr>
        </p:nvSpPr>
        <p:spPr>
          <a:xfrm>
            <a:off x="127035" y="563810"/>
            <a:ext cx="11966500" cy="833306"/>
          </a:xfrm>
        </p:spPr>
        <p:txBody>
          <a:bodyPr>
            <a:normAutofit/>
          </a:bodyPr>
          <a:lstStyle/>
          <a:p>
            <a:r>
              <a:rPr lang="fi-FI" dirty="0"/>
              <a:t>Tievelhon kehittämistä ohjaa Tievelhon ohjausryhmä (Westermark Lars (pj); Juslen Jan; Tommi P Huttunen; Myllärinen Jari ja Ilkka Aaltonen (tuoteomistaja))</a:t>
            </a:r>
          </a:p>
        </p:txBody>
      </p:sp>
      <p:sp>
        <p:nvSpPr>
          <p:cNvPr id="4" name="Dian numeron paikkamerkki 3">
            <a:extLst>
              <a:ext uri="{FF2B5EF4-FFF2-40B4-BE49-F238E27FC236}">
                <a16:creationId xmlns:a16="http://schemas.microsoft.com/office/drawing/2014/main" id="{3636D716-453B-0FA5-7ECF-6142417B5A27}"/>
              </a:ext>
            </a:extLst>
          </p:cNvPr>
          <p:cNvSpPr>
            <a:spLocks noGrp="1"/>
          </p:cNvSpPr>
          <p:nvPr>
            <p:ph type="sldNum" sz="quarter" idx="4"/>
          </p:nvPr>
        </p:nvSpPr>
        <p:spPr/>
        <p:txBody>
          <a:bodyPr/>
          <a:lstStyle/>
          <a:p>
            <a:fld id="{6BD4A0EF-951A-4343-A672-F31B58E6828E}" type="slidenum">
              <a:rPr lang="en-US" smtClean="0"/>
              <a:t>7</a:t>
            </a:fld>
            <a:endParaRPr lang="en-US"/>
          </a:p>
        </p:txBody>
      </p:sp>
      <p:sp>
        <p:nvSpPr>
          <p:cNvPr id="5" name="Suorakulmio: Pyöristetyt kulmat 4">
            <a:extLst>
              <a:ext uri="{FF2B5EF4-FFF2-40B4-BE49-F238E27FC236}">
                <a16:creationId xmlns:a16="http://schemas.microsoft.com/office/drawing/2014/main" id="{442B3CCB-B834-E6FE-0FFA-48D755FFFFD7}"/>
              </a:ext>
            </a:extLst>
          </p:cNvPr>
          <p:cNvSpPr/>
          <p:nvPr/>
        </p:nvSpPr>
        <p:spPr>
          <a:xfrm>
            <a:off x="2189526" y="5556191"/>
            <a:ext cx="8028265" cy="11049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t>Osa-alue A: Ylläpito</a:t>
            </a:r>
          </a:p>
          <a:p>
            <a:pPr algn="ctr"/>
            <a:r>
              <a:rPr lang="fi-FI" sz="1000" b="0" i="0" dirty="0">
                <a:solidFill>
                  <a:srgbClr val="212529"/>
                </a:solidFill>
                <a:effectLst/>
                <a:latin typeface="Exo 2" panose="00000500000000000000" pitchFamily="2" charset="0"/>
              </a:rPr>
              <a:t>A-</a:t>
            </a:r>
            <a:r>
              <a:rPr lang="fi-FI" sz="1000" b="0" i="0" dirty="0" err="1">
                <a:solidFill>
                  <a:srgbClr val="212529"/>
                </a:solidFill>
                <a:effectLst/>
                <a:latin typeface="Exo 2" panose="00000500000000000000" pitchFamily="2" charset="0"/>
              </a:rPr>
              <a:t>tiiimi</a:t>
            </a:r>
            <a:r>
              <a:rPr lang="fi-FI" sz="1000" b="0" i="0" dirty="0">
                <a:solidFill>
                  <a:srgbClr val="212529"/>
                </a:solidFill>
                <a:effectLst/>
                <a:latin typeface="Exo 2" panose="00000500000000000000" pitchFamily="2" charset="0"/>
              </a:rPr>
              <a:t> vastaa Velho-hankkeessa järjestelmän ylläpidosta, joka käsittää tuotanto- ja testausympäristön toimivuuden. Tämä tekeminen keskittyy AWS-ympäristön toimivuuteen sekä tietokannan toimivuuteen. A-tiimi on myös voimakkaasti mukana, kun uusia versioita viedään tuotantoon eli A-tiimin vastuulla on huolehtia tuotantoon viennin yhteydessä teknisestä testauksesta. A-tiimi koostuu henkilöistä, jotka työskentelevät </a:t>
            </a:r>
            <a:r>
              <a:rPr lang="fi-FI" sz="1000" b="1" i="0" dirty="0">
                <a:solidFill>
                  <a:srgbClr val="212529"/>
                </a:solidFill>
                <a:effectLst/>
                <a:latin typeface="Exo 2" panose="00000500000000000000" pitchFamily="2" charset="0"/>
              </a:rPr>
              <a:t>CGI Suomi </a:t>
            </a:r>
            <a:r>
              <a:rPr lang="fi-FI" sz="1000" b="0" i="0" dirty="0">
                <a:solidFill>
                  <a:srgbClr val="212529"/>
                </a:solidFill>
                <a:effectLst/>
                <a:latin typeface="Exo 2" panose="00000500000000000000" pitchFamily="2" charset="0"/>
              </a:rPr>
              <a:t>-yhtiössä. A tiimi käy aktiivista kommunikaatioita Väyläviraston pilvioperaattorin kanssa.</a:t>
            </a:r>
            <a:endParaRPr lang="fi-FI" sz="1000" dirty="0"/>
          </a:p>
        </p:txBody>
      </p:sp>
      <p:sp>
        <p:nvSpPr>
          <p:cNvPr id="6" name="Suorakulmio: Pyöristetyt kulmat 5">
            <a:extLst>
              <a:ext uri="{FF2B5EF4-FFF2-40B4-BE49-F238E27FC236}">
                <a16:creationId xmlns:a16="http://schemas.microsoft.com/office/drawing/2014/main" id="{560CBF08-5A37-F0DD-46A9-7B0CF97548B9}"/>
              </a:ext>
            </a:extLst>
          </p:cNvPr>
          <p:cNvSpPr/>
          <p:nvPr/>
        </p:nvSpPr>
        <p:spPr>
          <a:xfrm>
            <a:off x="116350" y="4503956"/>
            <a:ext cx="5993935" cy="95308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t>Osa-alue B: Tievelhon kehittäminen</a:t>
            </a:r>
          </a:p>
          <a:p>
            <a:pPr algn="ctr"/>
            <a:r>
              <a:rPr lang="fi-FI" sz="1000" b="1" dirty="0" err="1">
                <a:solidFill>
                  <a:srgbClr val="212529"/>
                </a:solidFill>
                <a:latin typeface="Exo 2" panose="00000500000000000000" pitchFamily="2" charset="0"/>
              </a:rPr>
              <a:t>T</a:t>
            </a:r>
            <a:r>
              <a:rPr lang="fi-FI" sz="1000" b="1" i="0" dirty="0" err="1">
                <a:solidFill>
                  <a:srgbClr val="212529"/>
                </a:solidFill>
                <a:effectLst/>
                <a:latin typeface="Exo 2" panose="00000500000000000000" pitchFamily="2" charset="0"/>
              </a:rPr>
              <a:t>woday</a:t>
            </a:r>
            <a:r>
              <a:rPr lang="fi-FI" sz="1000" b="0" i="0" dirty="0">
                <a:solidFill>
                  <a:srgbClr val="212529"/>
                </a:solidFill>
                <a:effectLst/>
                <a:latin typeface="Exo 2" panose="00000500000000000000" pitchFamily="2" charset="0"/>
              </a:rPr>
              <a:t> vastaa Tievelhon kehittämisestä. Tiimiin kuuluu arkkitehti, kolme kehittäjää, käyttöliittymäsuunnittelija ja projektipäällikkö. Tekemistä on identifioitu seuraaville vuosille paljon ja syötettä tekimiseen tulee pääasiallisesti Väylänpidosta.</a:t>
            </a:r>
            <a:endParaRPr lang="fi-FI" sz="1000" dirty="0"/>
          </a:p>
        </p:txBody>
      </p:sp>
      <p:sp>
        <p:nvSpPr>
          <p:cNvPr id="7" name="Suorakulmio: Pyöristetyt kulmat 6">
            <a:extLst>
              <a:ext uri="{FF2B5EF4-FFF2-40B4-BE49-F238E27FC236}">
                <a16:creationId xmlns:a16="http://schemas.microsoft.com/office/drawing/2014/main" id="{85964728-660A-A85D-470C-5AB26D9FC97D}"/>
              </a:ext>
            </a:extLst>
          </p:cNvPr>
          <p:cNvSpPr/>
          <p:nvPr/>
        </p:nvSpPr>
        <p:spPr>
          <a:xfrm>
            <a:off x="6110285" y="4503954"/>
            <a:ext cx="5993935" cy="95308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t>Osa-alue C: Projektivelhon kehittäminen</a:t>
            </a:r>
          </a:p>
          <a:p>
            <a:pPr algn="ctr"/>
            <a:r>
              <a:rPr lang="fi-FI" sz="1000" b="1" i="0" dirty="0" err="1">
                <a:solidFill>
                  <a:srgbClr val="212529"/>
                </a:solidFill>
                <a:effectLst/>
                <a:latin typeface="Exo 2" panose="00000500000000000000" pitchFamily="2" charset="0"/>
              </a:rPr>
              <a:t>Nordcloudin</a:t>
            </a:r>
            <a:r>
              <a:rPr lang="fi-FI" sz="1000" b="0" i="0" dirty="0">
                <a:solidFill>
                  <a:srgbClr val="212529"/>
                </a:solidFill>
                <a:effectLst/>
                <a:latin typeface="Exo 2" panose="00000500000000000000" pitchFamily="2" charset="0"/>
              </a:rPr>
              <a:t> tiimi työskentelee väyliin liittyvien projektien hallintatyökaluna toimivan Projektivelhon parissa. Tällä hetkellä tiimi keskittyy käyttöliittymäpäivitysten suunnitteluun, sekä havaittujen kehityskohteiden ratkaisujen toteutukseen. </a:t>
            </a:r>
            <a:endParaRPr lang="fi-FI" sz="1000" dirty="0"/>
          </a:p>
        </p:txBody>
      </p:sp>
      <p:sp>
        <p:nvSpPr>
          <p:cNvPr id="8" name="Suorakulmio: Pyöristetyt kulmat 7">
            <a:extLst>
              <a:ext uri="{FF2B5EF4-FFF2-40B4-BE49-F238E27FC236}">
                <a16:creationId xmlns:a16="http://schemas.microsoft.com/office/drawing/2014/main" id="{2D92F0DE-B785-D17B-A654-171C7A503687}"/>
              </a:ext>
            </a:extLst>
          </p:cNvPr>
          <p:cNvSpPr/>
          <p:nvPr/>
        </p:nvSpPr>
        <p:spPr>
          <a:xfrm>
            <a:off x="3099032" y="3299900"/>
            <a:ext cx="5993935" cy="11049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t>Osa-alue D: Velhon kehittämisen asiantuntijatuki</a:t>
            </a:r>
          </a:p>
          <a:p>
            <a:pPr algn="ctr"/>
            <a:r>
              <a:rPr lang="fi-FI" sz="1000" b="0" i="0" dirty="0">
                <a:solidFill>
                  <a:srgbClr val="212529"/>
                </a:solidFill>
                <a:effectLst/>
                <a:latin typeface="Exo 2" panose="00000500000000000000" pitchFamily="2" charset="0"/>
              </a:rPr>
              <a:t>Kehittämisen asiantuntijatuen tiimi tukee Väylävirastoa Velhojärjestelmän käyttäjälähtöisessä kehittämisessä, kehitysaihioiden tunnistamisessa, priorisoinnissa, määrittelyssä ja substanssitestauksissa. Osa-alue tekee tiivistä yhteistyötä teknistä toteutusta toteuttavien tiimien kanssa </a:t>
            </a:r>
            <a:r>
              <a:rPr lang="fi-FI" sz="1000" dirty="0">
                <a:solidFill>
                  <a:srgbClr val="212529"/>
                </a:solidFill>
                <a:latin typeface="Exo 2" panose="00000500000000000000" pitchFamily="2" charset="0"/>
              </a:rPr>
              <a:t>.</a:t>
            </a:r>
            <a:r>
              <a:rPr lang="fi-FI" sz="1000" b="0" i="0" dirty="0">
                <a:solidFill>
                  <a:srgbClr val="212529"/>
                </a:solidFill>
                <a:effectLst/>
                <a:latin typeface="Exo 2" panose="00000500000000000000" pitchFamily="2" charset="0"/>
              </a:rPr>
              <a:t>Tiimi koostuu </a:t>
            </a:r>
            <a:r>
              <a:rPr lang="fi-FI" sz="1000" b="1" i="0" dirty="0" err="1">
                <a:solidFill>
                  <a:srgbClr val="212529"/>
                </a:solidFill>
                <a:effectLst/>
                <a:latin typeface="Exo 2" panose="00000500000000000000" pitchFamily="2" charset="0"/>
              </a:rPr>
              <a:t>Proxionin</a:t>
            </a:r>
            <a:r>
              <a:rPr lang="fi-FI" sz="1000" b="1" i="0" dirty="0">
                <a:solidFill>
                  <a:srgbClr val="212529"/>
                </a:solidFill>
                <a:effectLst/>
                <a:latin typeface="Exo 2" panose="00000500000000000000" pitchFamily="2" charset="0"/>
              </a:rPr>
              <a:t>, </a:t>
            </a:r>
            <a:r>
              <a:rPr lang="fi-FI" sz="1000" b="1" i="0" dirty="0" err="1">
                <a:solidFill>
                  <a:srgbClr val="212529"/>
                </a:solidFill>
                <a:effectLst/>
                <a:latin typeface="Exo 2" panose="00000500000000000000" pitchFamily="2" charset="0"/>
              </a:rPr>
              <a:t>Ubigun</a:t>
            </a:r>
            <a:r>
              <a:rPr lang="fi-FI" sz="1000" b="1" i="0" dirty="0">
                <a:solidFill>
                  <a:srgbClr val="212529"/>
                </a:solidFill>
                <a:effectLst/>
                <a:latin typeface="Exo 2" panose="00000500000000000000" pitchFamily="2" charset="0"/>
              </a:rPr>
              <a:t> ja </a:t>
            </a:r>
            <a:r>
              <a:rPr lang="fi-FI" sz="1000" b="1" i="0" dirty="0" err="1">
                <a:solidFill>
                  <a:srgbClr val="212529"/>
                </a:solidFill>
                <a:effectLst/>
                <a:latin typeface="Exo 2" panose="00000500000000000000" pitchFamily="2" charset="0"/>
              </a:rPr>
              <a:t>twodayn</a:t>
            </a:r>
            <a:r>
              <a:rPr lang="fi-FI" sz="1000" b="1" i="0" dirty="0">
                <a:solidFill>
                  <a:srgbClr val="212529"/>
                </a:solidFill>
                <a:effectLst/>
                <a:latin typeface="Exo 2" panose="00000500000000000000" pitchFamily="2" charset="0"/>
              </a:rPr>
              <a:t> </a:t>
            </a:r>
            <a:r>
              <a:rPr lang="fi-FI" sz="1000" b="0" i="0" dirty="0">
                <a:solidFill>
                  <a:srgbClr val="212529"/>
                </a:solidFill>
                <a:effectLst/>
                <a:latin typeface="Exo 2" panose="00000500000000000000" pitchFamily="2" charset="0"/>
              </a:rPr>
              <a:t>asiantuntijoista.</a:t>
            </a:r>
            <a:endParaRPr lang="fi-FI" sz="1000" dirty="0"/>
          </a:p>
        </p:txBody>
      </p:sp>
      <p:sp>
        <p:nvSpPr>
          <p:cNvPr id="9" name="Suorakulmio: Pyöristetyt kulmat 8">
            <a:extLst>
              <a:ext uri="{FF2B5EF4-FFF2-40B4-BE49-F238E27FC236}">
                <a16:creationId xmlns:a16="http://schemas.microsoft.com/office/drawing/2014/main" id="{E4060F87-D4CA-A327-1B8E-F6FA29D329B0}"/>
              </a:ext>
            </a:extLst>
          </p:cNvPr>
          <p:cNvSpPr/>
          <p:nvPr/>
        </p:nvSpPr>
        <p:spPr>
          <a:xfrm>
            <a:off x="679509" y="2145422"/>
            <a:ext cx="11216080" cy="11049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t>Osa-alue E: Tiestötietojärjestelmien operointi ja laatukonsultointi</a:t>
            </a:r>
          </a:p>
          <a:p>
            <a:pPr algn="ctr"/>
            <a:r>
              <a:rPr lang="fi-FI" sz="1000" b="0" i="0" dirty="0">
                <a:solidFill>
                  <a:srgbClr val="212529"/>
                </a:solidFill>
                <a:effectLst/>
                <a:latin typeface="Exo 2" panose="00000500000000000000" pitchFamily="2" charset="0"/>
              </a:rPr>
              <a:t>E-tiimi toimii tiestötietojärjestelmien ja Velhon operaattorina ja laatukonsulttina. Sen tehtävänä on varmistaa Velhon sujuva käyttö tiedon hyödyntämisen ja päivittämisen näkökulmasta. Lisäksi tehtävänä on varmistaa, että Velhossa on ja niihin tuotetaan ajantasaista, laadukasta ja rakenteellisesti yhtenäistä tietoa. Palvelukokonaisuuteen kuuluu myös muita laatukonsultointiin liittyviä tehtäviin muihin Tiestötietojärjestelmiin liittyen. Näistä mainittakoon tieosoiteverkon ja kaistojen ylläpito sekä Viiteen, </a:t>
            </a:r>
            <a:r>
              <a:rPr lang="fi-FI" sz="1000" b="0" i="0" dirty="0" err="1">
                <a:solidFill>
                  <a:srgbClr val="212529"/>
                </a:solidFill>
                <a:effectLst/>
                <a:latin typeface="Exo 2" panose="00000500000000000000" pitchFamily="2" charset="0"/>
              </a:rPr>
              <a:t>Digiroad:n</a:t>
            </a:r>
            <a:r>
              <a:rPr lang="fi-FI" sz="1000" b="0" i="0" dirty="0">
                <a:solidFill>
                  <a:srgbClr val="212529"/>
                </a:solidFill>
                <a:effectLst/>
                <a:latin typeface="Exo 2" panose="00000500000000000000" pitchFamily="2" charset="0"/>
              </a:rPr>
              <a:t>, Velhon, </a:t>
            </a:r>
            <a:r>
              <a:rPr lang="fi-FI" sz="1000" b="0" i="0" dirty="0" err="1">
                <a:solidFill>
                  <a:srgbClr val="212529"/>
                </a:solidFill>
                <a:effectLst/>
                <a:latin typeface="Exo 2" panose="00000500000000000000" pitchFamily="2" charset="0"/>
              </a:rPr>
              <a:t>TREX:n</a:t>
            </a:r>
            <a:r>
              <a:rPr lang="fi-FI" sz="1000" b="0" i="0" dirty="0">
                <a:solidFill>
                  <a:srgbClr val="212529"/>
                </a:solidFill>
                <a:effectLst/>
                <a:latin typeface="Exo 2" panose="00000500000000000000" pitchFamily="2" charset="0"/>
              </a:rPr>
              <a:t>, PTP-sovellusten konsultointi järjestelmien kehitykseen, sijaintitietoihin ja substanssidataan liittyen. E-tiimissä päävastuullinen toimija on </a:t>
            </a:r>
            <a:r>
              <a:rPr lang="fi-FI" sz="1000" b="1" i="0" dirty="0">
                <a:solidFill>
                  <a:srgbClr val="212529"/>
                </a:solidFill>
                <a:effectLst/>
                <a:latin typeface="Exo 2" panose="00000500000000000000" pitchFamily="2" charset="0"/>
              </a:rPr>
              <a:t>Sitowise oy</a:t>
            </a:r>
            <a:r>
              <a:rPr lang="fi-FI" sz="1000" b="0" i="0" dirty="0">
                <a:solidFill>
                  <a:srgbClr val="212529"/>
                </a:solidFill>
                <a:effectLst/>
                <a:latin typeface="Exo 2" panose="00000500000000000000" pitchFamily="2" charset="0"/>
              </a:rPr>
              <a:t>, jonka yhteistyökumppanit sopimuksessa ovat Suomen </a:t>
            </a:r>
            <a:r>
              <a:rPr lang="fi-FI" sz="1000" b="1" i="0" dirty="0">
                <a:solidFill>
                  <a:schemeClr val="tx1"/>
                </a:solidFill>
                <a:effectLst/>
                <a:latin typeface="Exo 2" panose="00000500000000000000" pitchFamily="2" charset="0"/>
              </a:rPr>
              <a:t>Tiestötieto Oy ja IT-Konsultointi Suoranta</a:t>
            </a:r>
            <a:r>
              <a:rPr lang="fi-FI" sz="1000" b="0" i="0" dirty="0">
                <a:solidFill>
                  <a:srgbClr val="212529"/>
                </a:solidFill>
                <a:effectLst/>
                <a:latin typeface="Exo 2" panose="00000500000000000000" pitchFamily="2" charset="0"/>
              </a:rPr>
              <a:t>. Ryhmä koostuu tiestötietoasiantuntijoista sekä tarvittavien teknisten osa-alueiden asiantuntijoista.</a:t>
            </a:r>
            <a:endParaRPr lang="fi-FI" sz="1000" dirty="0"/>
          </a:p>
        </p:txBody>
      </p:sp>
      <p:sp>
        <p:nvSpPr>
          <p:cNvPr id="10" name="Tekstiruutu 9">
            <a:extLst>
              <a:ext uri="{FF2B5EF4-FFF2-40B4-BE49-F238E27FC236}">
                <a16:creationId xmlns:a16="http://schemas.microsoft.com/office/drawing/2014/main" id="{2EA612D7-3F7B-AAA9-79E0-3AF4C95EE410}"/>
              </a:ext>
            </a:extLst>
          </p:cNvPr>
          <p:cNvSpPr txBox="1"/>
          <p:nvPr/>
        </p:nvSpPr>
        <p:spPr>
          <a:xfrm>
            <a:off x="1655377" y="1368104"/>
            <a:ext cx="8881244" cy="861774"/>
          </a:xfrm>
          <a:prstGeom prst="rect">
            <a:avLst/>
          </a:prstGeom>
          <a:noFill/>
        </p:spPr>
        <p:txBody>
          <a:bodyPr wrap="square" rtlCol="0">
            <a:spAutoFit/>
          </a:bodyPr>
          <a:lstStyle/>
          <a:p>
            <a:r>
              <a:rPr lang="fi-FI" sz="1600" dirty="0"/>
              <a:t>Sopimuskokonaisuuteen kuuluu viisi osakokonaisuutta. </a:t>
            </a:r>
            <a:r>
              <a:rPr lang="fi-FI" sz="1600" b="0" i="0" dirty="0">
                <a:effectLst/>
              </a:rPr>
              <a:t>Tievelhon kehittäminen jatkuu aktiivisesti </a:t>
            </a:r>
          </a:p>
          <a:p>
            <a:r>
              <a:rPr lang="fi-FI" sz="1600" b="0" i="0" dirty="0">
                <a:effectLst/>
              </a:rPr>
              <a:t>nykyisten sopimusten alla vuoden 2027 marraskuuhun asti. </a:t>
            </a:r>
          </a:p>
          <a:p>
            <a:endParaRPr lang="fi-FI" dirty="0"/>
          </a:p>
        </p:txBody>
      </p:sp>
    </p:spTree>
    <p:extLst>
      <p:ext uri="{BB962C8B-B14F-4D97-AF65-F5344CB8AC3E}">
        <p14:creationId xmlns:p14="http://schemas.microsoft.com/office/powerpoint/2010/main" val="2113351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29CB08-4FE2-BB97-B524-A2D66B551C91}"/>
              </a:ext>
            </a:extLst>
          </p:cNvPr>
          <p:cNvSpPr>
            <a:spLocks noGrp="1"/>
          </p:cNvSpPr>
          <p:nvPr>
            <p:ph type="title"/>
          </p:nvPr>
        </p:nvSpPr>
        <p:spPr>
          <a:xfrm>
            <a:off x="1054100" y="288926"/>
            <a:ext cx="6692900" cy="577850"/>
          </a:xfrm>
        </p:spPr>
        <p:txBody>
          <a:bodyPr>
            <a:normAutofit fontScale="90000"/>
          </a:bodyPr>
          <a:lstStyle/>
          <a:p>
            <a:r>
              <a:rPr lang="fi-FI" dirty="0"/>
              <a:t>Tievelhon ylläpito (osa-alue A)</a:t>
            </a:r>
          </a:p>
        </p:txBody>
      </p:sp>
      <p:sp>
        <p:nvSpPr>
          <p:cNvPr id="3" name="Tekstin paikkamerkki 2">
            <a:extLst>
              <a:ext uri="{FF2B5EF4-FFF2-40B4-BE49-F238E27FC236}">
                <a16:creationId xmlns:a16="http://schemas.microsoft.com/office/drawing/2014/main" id="{2A0F3C0C-7CF6-9FD8-2A3C-FD899C4D34C1}"/>
              </a:ext>
            </a:extLst>
          </p:cNvPr>
          <p:cNvSpPr>
            <a:spLocks noGrp="1"/>
          </p:cNvSpPr>
          <p:nvPr>
            <p:ph type="body" sz="quarter" idx="13"/>
          </p:nvPr>
        </p:nvSpPr>
        <p:spPr/>
        <p:txBody>
          <a:bodyPr/>
          <a:lstStyle/>
          <a:p>
            <a:pPr marL="0" indent="0" algn="l">
              <a:buNone/>
            </a:pPr>
            <a:r>
              <a:rPr lang="fi-FI" b="0" i="0" dirty="0">
                <a:solidFill>
                  <a:srgbClr val="172B4D"/>
                </a:solidFill>
                <a:effectLst/>
                <a:latin typeface="-apple-system"/>
              </a:rPr>
              <a:t>Tekeminen on keskittynyt seuraaviin osa-alueisiin:</a:t>
            </a:r>
          </a:p>
          <a:p>
            <a:pPr algn="l">
              <a:buFont typeface="Arial" panose="020B0604020202020204" pitchFamily="34" charset="0"/>
              <a:buChar char="•"/>
            </a:pPr>
            <a:r>
              <a:rPr lang="fi-FI" b="0" i="0" dirty="0">
                <a:solidFill>
                  <a:srgbClr val="172B4D"/>
                </a:solidFill>
                <a:effectLst/>
                <a:latin typeface="-apple-system"/>
              </a:rPr>
              <a:t>Velhon datalaadun parantaminen mm. puuttuvien geometrioiden korjaaminen, sijaintiedon täydentäminen 1m tiepätkillä</a:t>
            </a:r>
          </a:p>
          <a:p>
            <a:pPr algn="l">
              <a:buFont typeface="Arial" panose="020B0604020202020204" pitchFamily="34" charset="0"/>
              <a:buChar char="•"/>
            </a:pPr>
            <a:r>
              <a:rPr lang="fi-FI" b="0" i="0" dirty="0">
                <a:solidFill>
                  <a:srgbClr val="172B4D"/>
                </a:solidFill>
                <a:effectLst/>
                <a:latin typeface="-apple-system"/>
              </a:rPr>
              <a:t>Latauspalvelun uusi versio, joka mahdollistaa huomattavasti nopeammin datan lataamisen kun data ladattu Velhoon</a:t>
            </a:r>
          </a:p>
          <a:p>
            <a:pPr algn="l">
              <a:buFont typeface="Arial" panose="020B0604020202020204" pitchFamily="34" charset="0"/>
              <a:buChar char="•"/>
            </a:pPr>
            <a:r>
              <a:rPr lang="fi-FI" b="0" i="0" dirty="0">
                <a:solidFill>
                  <a:srgbClr val="172B4D"/>
                </a:solidFill>
                <a:effectLst/>
                <a:latin typeface="-apple-system"/>
              </a:rPr>
              <a:t>Julkaisuprosessista uusi versio kehitystiimeille, joka mahdollistaa monipuolisemman tavan julkaista uusia toiminnallisuuksia.</a:t>
            </a:r>
          </a:p>
          <a:p>
            <a:pPr algn="l">
              <a:buFont typeface="Arial" panose="020B0604020202020204" pitchFamily="34" charset="0"/>
              <a:buChar char="•"/>
            </a:pPr>
            <a:r>
              <a:rPr lang="fi-FI" b="0" i="0" dirty="0">
                <a:solidFill>
                  <a:srgbClr val="172B4D"/>
                </a:solidFill>
                <a:effectLst/>
                <a:latin typeface="-apple-system"/>
              </a:rPr>
              <a:t>Tietoturvasta huolehtiminen</a:t>
            </a:r>
          </a:p>
          <a:p>
            <a:pPr marL="0" indent="0">
              <a:buNone/>
            </a:pPr>
            <a:endParaRPr lang="fi-FI" dirty="0"/>
          </a:p>
        </p:txBody>
      </p:sp>
      <p:sp>
        <p:nvSpPr>
          <p:cNvPr id="4" name="Dian numeron paikkamerkki 3">
            <a:extLst>
              <a:ext uri="{FF2B5EF4-FFF2-40B4-BE49-F238E27FC236}">
                <a16:creationId xmlns:a16="http://schemas.microsoft.com/office/drawing/2014/main" id="{44E50582-16D7-14C2-59E1-C9870D2B63D6}"/>
              </a:ext>
            </a:extLst>
          </p:cNvPr>
          <p:cNvSpPr>
            <a:spLocks noGrp="1"/>
          </p:cNvSpPr>
          <p:nvPr>
            <p:ph type="sldNum" sz="quarter" idx="4"/>
          </p:nvPr>
        </p:nvSpPr>
        <p:spPr/>
        <p:txBody>
          <a:bodyPr/>
          <a:lstStyle/>
          <a:p>
            <a:fld id="{6BD4A0EF-951A-4343-A672-F31B58E6828E}" type="slidenum">
              <a:rPr lang="en-US" smtClean="0"/>
              <a:t>8</a:t>
            </a:fld>
            <a:endParaRPr lang="en-US"/>
          </a:p>
        </p:txBody>
      </p:sp>
    </p:spTree>
    <p:extLst>
      <p:ext uri="{BB962C8B-B14F-4D97-AF65-F5344CB8AC3E}">
        <p14:creationId xmlns:p14="http://schemas.microsoft.com/office/powerpoint/2010/main" val="371225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4295BE-0DAB-EB49-DBDF-1EBC4E92A0A2}"/>
              </a:ext>
            </a:extLst>
          </p:cNvPr>
          <p:cNvSpPr>
            <a:spLocks noGrp="1"/>
          </p:cNvSpPr>
          <p:nvPr>
            <p:ph type="title"/>
          </p:nvPr>
        </p:nvSpPr>
        <p:spPr>
          <a:xfrm>
            <a:off x="1106648" y="148016"/>
            <a:ext cx="10515600" cy="859668"/>
          </a:xfrm>
        </p:spPr>
        <p:txBody>
          <a:bodyPr/>
          <a:lstStyle/>
          <a:p>
            <a:r>
              <a:rPr lang="fi-FI" dirty="0"/>
              <a:t>Tievelhon kehittäminen (osa-alue B)</a:t>
            </a:r>
          </a:p>
        </p:txBody>
      </p:sp>
      <p:sp>
        <p:nvSpPr>
          <p:cNvPr id="3" name="Tekstin paikkamerkki 2">
            <a:extLst>
              <a:ext uri="{FF2B5EF4-FFF2-40B4-BE49-F238E27FC236}">
                <a16:creationId xmlns:a16="http://schemas.microsoft.com/office/drawing/2014/main" id="{6DE0011A-6509-FD23-1401-894DAFB6133F}"/>
              </a:ext>
            </a:extLst>
          </p:cNvPr>
          <p:cNvSpPr>
            <a:spLocks noGrp="1"/>
          </p:cNvSpPr>
          <p:nvPr>
            <p:ph type="body" sz="quarter" idx="13"/>
          </p:nvPr>
        </p:nvSpPr>
        <p:spPr>
          <a:xfrm>
            <a:off x="809625" y="1589919"/>
            <a:ext cx="10487025" cy="4690231"/>
          </a:xfrm>
        </p:spPr>
        <p:txBody>
          <a:bodyPr>
            <a:normAutofit fontScale="92500" lnSpcReduction="20000"/>
          </a:bodyPr>
          <a:lstStyle/>
          <a:p>
            <a:pPr marL="0" indent="0">
              <a:buNone/>
            </a:pPr>
            <a:r>
              <a:rPr lang="fi-FI" sz="2000" b="1" dirty="0"/>
              <a:t>Tietojen hyödyntäminen</a:t>
            </a:r>
          </a:p>
          <a:p>
            <a:r>
              <a:rPr lang="fi-FI" sz="2000" dirty="0"/>
              <a:t>Varmistetaan, että järjestelmän sisäiset tietovirrat ovat toimivia ja tehokkaita. Kun päivitys tehdään järjestelmään se tulee heti nähtäville käyttöliittymään sekä rajapintapalveluihin.</a:t>
            </a:r>
          </a:p>
          <a:p>
            <a:r>
              <a:rPr lang="fi-FI" sz="2000" dirty="0"/>
              <a:t>Jatketaan käyttöliittymäkehitystä aktiivisesti käyttäjiä kuunnellen.</a:t>
            </a:r>
          </a:p>
          <a:p>
            <a:pPr lvl="1"/>
            <a:r>
              <a:rPr lang="fi-FI" sz="2000" dirty="0"/>
              <a:t>Tiekohdehakuun temporaalisten kohteiden haku sekä aluerajaukset (ELY ja urakka).</a:t>
            </a:r>
          </a:p>
          <a:p>
            <a:pPr lvl="1"/>
            <a:r>
              <a:rPr lang="fi-FI" sz="2000" dirty="0"/>
              <a:t>Tieosuushakuun koko tieverkon kattava haku. (taustahaku)</a:t>
            </a:r>
          </a:p>
          <a:p>
            <a:pPr lvl="1"/>
            <a:r>
              <a:rPr lang="fi-FI" sz="2000" dirty="0"/>
              <a:t>Pienimuotoisia parannuksia käyttäjäkokemukseen.</a:t>
            </a:r>
          </a:p>
          <a:p>
            <a:pPr lvl="1"/>
            <a:r>
              <a:rPr lang="fi-FI" sz="2000" dirty="0"/>
              <a:t>Karttakäyttöliittymän kehitys alkuun.</a:t>
            </a:r>
          </a:p>
          <a:p>
            <a:endParaRPr lang="fi-FI" sz="2000" b="1" dirty="0"/>
          </a:p>
          <a:p>
            <a:pPr marL="0" indent="0">
              <a:buNone/>
            </a:pPr>
            <a:r>
              <a:rPr lang="fi-FI" sz="2000" b="1" dirty="0"/>
              <a:t>Integraatiot</a:t>
            </a:r>
          </a:p>
          <a:p>
            <a:pPr marL="0" indent="0">
              <a:buNone/>
            </a:pPr>
            <a:r>
              <a:rPr lang="fi-FI" sz="2000" dirty="0"/>
              <a:t>Automatisoidaan järjestelmien välisiä tietovirtoja digitalisaation keinoin. Tavoite vähentää manuaalista tietojen ylläpitoa sekä yhtenäistää toimintamalleja. </a:t>
            </a:r>
          </a:p>
          <a:p>
            <a:r>
              <a:rPr lang="fi-FI" sz="2000" dirty="0"/>
              <a:t>Jatketaan järjestelmien välisien integraatioiden toteuttamista </a:t>
            </a:r>
            <a:r>
              <a:rPr lang="fi-FI" sz="2000" dirty="0" err="1"/>
              <a:t>USPA:aan</a:t>
            </a:r>
            <a:r>
              <a:rPr lang="fi-FI" sz="2000" dirty="0"/>
              <a:t> ja </a:t>
            </a:r>
            <a:r>
              <a:rPr lang="fi-FI" sz="2000" dirty="0" err="1"/>
              <a:t>TILU:uun</a:t>
            </a:r>
            <a:r>
              <a:rPr lang="fi-FI" sz="2000" dirty="0"/>
              <a:t>.</a:t>
            </a:r>
          </a:p>
          <a:p>
            <a:r>
              <a:rPr lang="fi-FI" sz="2000" dirty="0"/>
              <a:t>Toteutetaan integraatio päällystetoteumien ja –toimenpiteiden osalta korjausprosessin osalta.</a:t>
            </a:r>
          </a:p>
          <a:p>
            <a:r>
              <a:rPr lang="fi-FI" sz="2000" dirty="0"/>
              <a:t>Tuetaan ja kehitetään olemassa olevia integraatioita.</a:t>
            </a:r>
          </a:p>
          <a:p>
            <a:pPr marL="0" indent="0">
              <a:buNone/>
            </a:pPr>
            <a:endParaRPr lang="fi-FI" dirty="0"/>
          </a:p>
        </p:txBody>
      </p:sp>
      <p:sp>
        <p:nvSpPr>
          <p:cNvPr id="4" name="Dian numeron paikkamerkki 3">
            <a:extLst>
              <a:ext uri="{FF2B5EF4-FFF2-40B4-BE49-F238E27FC236}">
                <a16:creationId xmlns:a16="http://schemas.microsoft.com/office/drawing/2014/main" id="{14A695E0-92CD-4692-B33C-D1F5C1AA3321}"/>
              </a:ext>
            </a:extLst>
          </p:cNvPr>
          <p:cNvSpPr>
            <a:spLocks noGrp="1"/>
          </p:cNvSpPr>
          <p:nvPr>
            <p:ph type="sldNum" sz="quarter" idx="4"/>
          </p:nvPr>
        </p:nvSpPr>
        <p:spPr/>
        <p:txBody>
          <a:bodyPr/>
          <a:lstStyle/>
          <a:p>
            <a:fld id="{6BD4A0EF-951A-4343-A672-F31B58E6828E}" type="slidenum">
              <a:rPr lang="en-US" smtClean="0"/>
              <a:t>9</a:t>
            </a:fld>
            <a:endParaRPr lang="en-US"/>
          </a:p>
        </p:txBody>
      </p:sp>
    </p:spTree>
    <p:extLst>
      <p:ext uri="{BB962C8B-B14F-4D97-AF65-F5344CB8AC3E}">
        <p14:creationId xmlns:p14="http://schemas.microsoft.com/office/powerpoint/2010/main" val="1523721601"/>
      </p:ext>
    </p:extLst>
  </p:cSld>
  <p:clrMapOvr>
    <a:masterClrMapping/>
  </p:clrMapOvr>
</p:sld>
</file>

<file path=ppt/theme/theme1.xml><?xml version="1.0" encoding="utf-8"?>
<a:theme xmlns:a="http://schemas.openxmlformats.org/drawingml/2006/main" name="vayla">
  <a:themeElements>
    <a:clrScheme name="Uudet_Vayla">
      <a:dk1>
        <a:srgbClr val="000000"/>
      </a:dk1>
      <a:lt1>
        <a:srgbClr val="FFFFFF"/>
      </a:lt1>
      <a:dk2>
        <a:srgbClr val="000000"/>
      </a:dk2>
      <a:lt2>
        <a:srgbClr val="FDFCFF"/>
      </a:lt2>
      <a:accent1>
        <a:srgbClr val="0064AF"/>
      </a:accent1>
      <a:accent2>
        <a:srgbClr val="009BFF"/>
      </a:accent2>
      <a:accent3>
        <a:srgbClr val="4AC2F1"/>
      </a:accent3>
      <a:accent4>
        <a:srgbClr val="228848"/>
      </a:accent4>
      <a:accent5>
        <a:srgbClr val="910AA3"/>
      </a:accent5>
      <a:accent6>
        <a:srgbClr val="C73F00"/>
      </a:accent6>
      <a:hlink>
        <a:srgbClr val="00AFCB"/>
      </a:hlink>
      <a:folHlink>
        <a:srgbClr val="49C2EF"/>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yla_ilmeella_fi.potx" id="{6087FC15-722D-48F6-A6D4-5FEB3B899A2E}" vid="{76B0F94A-6A46-413B-84AA-E57DC17D238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492dc24b-f7ee-4c52-8521-8a00f1955f26"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A1403FF4DAA54CAF93AB773CA09A87" ma:contentTypeVersion="17" ma:contentTypeDescription="Create a new document." ma:contentTypeScope="" ma:versionID="48a35efa9c432721dfc4f70153c3bb23">
  <xsd:schema xmlns:xsd="http://www.w3.org/2001/XMLSchema" xmlns:xs="http://www.w3.org/2001/XMLSchema" xmlns:p="http://schemas.microsoft.com/office/2006/metadata/properties" xmlns:ns1="http://schemas.microsoft.com/sharepoint/v3" xmlns:ns3="492dc24b-f7ee-4c52-8521-8a00f1955f26" xmlns:ns4="3b1b636d-a69c-4b3b-88f1-43ddfd8f4d1b" targetNamespace="http://schemas.microsoft.com/office/2006/metadata/properties" ma:root="true" ma:fieldsID="b5c25683d79f39aeff56cd89b1f4441f" ns1:_="" ns3:_="" ns4:_="">
    <xsd:import namespace="http://schemas.microsoft.com/sharepoint/v3"/>
    <xsd:import namespace="492dc24b-f7ee-4c52-8521-8a00f1955f26"/>
    <xsd:import namespace="3b1b636d-a69c-4b3b-88f1-43ddfd8f4d1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_activity"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2dc24b-f7ee-4c52-8521-8a00f1955f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1b636d-a69c-4b3b-88f1-43ddfd8f4d1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xml_kameleon>
  <ddecree/>
  <dlevelofprotection/>
  <dsecrecy/>
  <dconfidentiality/>
</xml_kameleon>
</file>

<file path=customXml/item5.xml><?xml version="1.0" encoding="utf-8"?>
<livi_kameleon xmlns="" xmlns:xsi="http://www.w3.org/2001/XMLSchema-instance">
  <tyyppi>Esitys</tyyppi>
  <author>Ilkka Aaltonen</author>
  <title>Tievelho_hankinnan kohteen_kucvaus</title>
  <paivays>10.6.2021</paivays>
</livi_kameleon>
</file>

<file path=customXml/itemProps1.xml><?xml version="1.0" encoding="utf-8"?>
<ds:datastoreItem xmlns:ds="http://schemas.openxmlformats.org/officeDocument/2006/customXml" ds:itemID="{B50DE8AD-3B22-4F0B-9423-E6F4EC0C7837}">
  <ds:schemaRefs>
    <ds:schemaRef ds:uri="492dc24b-f7ee-4c52-8521-8a00f1955f26"/>
    <ds:schemaRef ds:uri="http://schemas.microsoft.com/office/infopath/2007/PartnerControls"/>
    <ds:schemaRef ds:uri="http://purl.org/dc/elements/1.1/"/>
    <ds:schemaRef ds:uri="http://purl.org/dc/dcmitype/"/>
    <ds:schemaRef ds:uri="http://www.w3.org/XML/1998/namespace"/>
    <ds:schemaRef ds:uri="http://schemas.microsoft.com/office/2006/documentManagement/types"/>
    <ds:schemaRef ds:uri="http://schemas.openxmlformats.org/package/2006/metadata/core-properties"/>
    <ds:schemaRef ds:uri="http://purl.org/dc/terms/"/>
    <ds:schemaRef ds:uri="3b1b636d-a69c-4b3b-88f1-43ddfd8f4d1b"/>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11D0F685-F65A-456B-AC56-A588D9B13137}">
  <ds:schemaRefs>
    <ds:schemaRef ds:uri="http://schemas.microsoft.com/sharepoint/v3/contenttype/forms"/>
  </ds:schemaRefs>
</ds:datastoreItem>
</file>

<file path=customXml/itemProps3.xml><?xml version="1.0" encoding="utf-8"?>
<ds:datastoreItem xmlns:ds="http://schemas.openxmlformats.org/officeDocument/2006/customXml" ds:itemID="{DF0B9119-EEBF-4C0C-BC7C-F2AB167C31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92dc24b-f7ee-4c52-8521-8a00f1955f26"/>
    <ds:schemaRef ds:uri="3b1b636d-a69c-4b3b-88f1-43ddfd8f4d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8012199-8EC8-45B0-B8CE-C879495E452F}">
  <ds:schemaRefs/>
</ds:datastoreItem>
</file>

<file path=customXml/itemProps5.xml><?xml version="1.0" encoding="utf-8"?>
<ds:datastoreItem xmlns:ds="http://schemas.openxmlformats.org/officeDocument/2006/customXml" ds:itemID="{9AFB0CFF-6F10-477D-BFA9-52D658853CCB}">
  <ds:schemaRefs>
    <ds:schemaRef ds:uri=""/>
  </ds:schemaRefs>
</ds:datastoreItem>
</file>

<file path=docProps/app.xml><?xml version="1.0" encoding="utf-8"?>
<Properties xmlns="http://schemas.openxmlformats.org/officeDocument/2006/extended-properties" xmlns:vt="http://schemas.openxmlformats.org/officeDocument/2006/docPropsVTypes">
  <Template>vayla_ilmeella_fi</Template>
  <TotalTime>22186</TotalTime>
  <Words>1168</Words>
  <Application>Microsoft Office PowerPoint</Application>
  <PresentationFormat>Laajakuva</PresentationFormat>
  <Paragraphs>139</Paragraphs>
  <Slides>14</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14</vt:i4>
      </vt:variant>
    </vt:vector>
  </HeadingPairs>
  <TitlesOfParts>
    <vt:vector size="22" baseType="lpstr">
      <vt:lpstr>-apple-system</vt:lpstr>
      <vt:lpstr>Arial</vt:lpstr>
      <vt:lpstr>Calibri</vt:lpstr>
      <vt:lpstr>Exo 2</vt:lpstr>
      <vt:lpstr>Felbridge Pro</vt:lpstr>
      <vt:lpstr>Segoe UI</vt:lpstr>
      <vt:lpstr>Tahoma</vt:lpstr>
      <vt:lpstr>vayla</vt:lpstr>
      <vt:lpstr>Tievelhovartti (13.08.2024)</vt:lpstr>
      <vt:lpstr>Agenda</vt:lpstr>
      <vt:lpstr>Ajankohtaiset kuulumiset</vt:lpstr>
      <vt:lpstr>Ajankohtaiset kuulumiset (jatkuu)</vt:lpstr>
      <vt:lpstr>Datan hyödyntäminen</vt:lpstr>
      <vt:lpstr>Seuraavat Tievelho-vartin teemaosat</vt:lpstr>
      <vt:lpstr>Organisoituminen</vt:lpstr>
      <vt:lpstr>Tievelhon ylläpito (osa-alue A)</vt:lpstr>
      <vt:lpstr>Tievelhon kehittäminen (osa-alue B)</vt:lpstr>
      <vt:lpstr>Tievelhon kehittäminen (osa-alue B)</vt:lpstr>
      <vt:lpstr>Tievelhon kehittämisen asiantuntijatuki (osa-alue D)</vt:lpstr>
      <vt:lpstr>Tiestötietojärjestelmien ja Projektivelhon operaattori ja laatukonsultointi (osa-alue E)</vt:lpstr>
      <vt:lpstr>Käyttäjähallinta, käyttäjätuki ja palaute</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Tievelho_hankinnan kohteen_kucvaus</dc:title>
  <dc:creator>Ilkka Aaltonen</dc:creator>
  <cp:keywords>Esitys</cp:keywords>
  <cp:lastModifiedBy>Aaltonen Ilkka</cp:lastModifiedBy>
  <cp:revision>837</cp:revision>
  <dcterms:created xsi:type="dcterms:W3CDTF">2021-06-10T07:52:25Z</dcterms:created>
  <dcterms:modified xsi:type="dcterms:W3CDTF">2024-08-13T06:48:40Z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473.983.02.010</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vayla_ilmeella_fi.potx</vt:lpwstr>
  </property>
  <property fmtid="{D5CDD505-2E9C-101B-9397-08002B2CF9AE}" pid="6" name="dvDefinition">
    <vt:lpwstr>702 (dd_default.xml)</vt:lpwstr>
  </property>
  <property fmtid="{D5CDD505-2E9C-101B-9397-08002B2CF9AE}" pid="7" name="dvDefinitionID">
    <vt:lpwstr>702</vt:lpwstr>
  </property>
  <property fmtid="{D5CDD505-2E9C-101B-9397-08002B2CF9AE}" pid="8" name="dvContentFile">
    <vt:lpwstr>dd_default.xml</vt:lpwstr>
  </property>
  <property fmtid="{D5CDD505-2E9C-101B-9397-08002B2CF9AE}" pid="9" name="dvGlobalVerID">
    <vt:lpwstr>473.85.02.232</vt:lpwstr>
  </property>
  <property fmtid="{D5CDD505-2E9C-101B-9397-08002B2CF9AE}" pid="10" name="dvDefinitionVersion">
    <vt:lpwstr>02.002 / 20.12.2018</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2</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VAYL</vt:lpwstr>
  </property>
  <property fmtid="{D5CDD505-2E9C-101B-9397-08002B2CF9AE}" pid="21" name="dvSite">
    <vt:lpwstr>Lappeenrannan toimipiste</vt:lpwstr>
  </property>
  <property fmtid="{D5CDD505-2E9C-101B-9397-08002B2CF9AE}" pid="22" name="dvNumbering">
    <vt:lpwstr>0</vt:lpwstr>
  </property>
  <property fmtid="{D5CDD505-2E9C-101B-9397-08002B2CF9AE}" pid="23" name="dvDUname">
    <vt:lpwstr>Ilkka Aaltonen</vt:lpwstr>
  </property>
  <property fmtid="{D5CDD505-2E9C-101B-9397-08002B2CF9AE}" pid="24" name="dvDUFname">
    <vt:lpwstr>Ilkka</vt:lpwstr>
  </property>
  <property fmtid="{D5CDD505-2E9C-101B-9397-08002B2CF9AE}" pid="25" name="dvDULname">
    <vt:lpwstr>Aaltonen</vt:lpwstr>
  </property>
  <property fmtid="{D5CDD505-2E9C-101B-9397-08002B2CF9AE}" pid="26" name="dvDUBusinessarea">
    <vt:lpwstr>Väylien käyttö- ja tieto</vt:lpwstr>
  </property>
  <property fmtid="{D5CDD505-2E9C-101B-9397-08002B2CF9AE}" pid="27" name="dvDUdepartment">
    <vt:lpwstr>Tieto</vt:lpwstr>
  </property>
  <property fmtid="{D5CDD505-2E9C-101B-9397-08002B2CF9AE}" pid="28" name="dvLogoExist">
    <vt:lpwstr>0</vt:lpwstr>
  </property>
  <property fmtid="{D5CDD505-2E9C-101B-9397-08002B2CF9AE}" pid="29" name="dvCurrentlogo">
    <vt:lpwstr>vayla_fi.jpg</vt:lpwstr>
  </property>
  <property fmtid="{D5CDD505-2E9C-101B-9397-08002B2CF9AE}" pid="30" name="dvEULogoExist">
    <vt:lpwstr>0</vt:lpwstr>
  </property>
  <property fmtid="{D5CDD505-2E9C-101B-9397-08002B2CF9AE}" pid="31" name="dvCurrentEUListLogo">
    <vt:lpwstr/>
  </property>
  <property fmtid="{D5CDD505-2E9C-101B-9397-08002B2CF9AE}" pid="32" name="dvCurrentEUlogo">
    <vt:lpwstr/>
  </property>
  <property fmtid="{D5CDD505-2E9C-101B-9397-08002B2CF9AE}" pid="33" name="ddecree">
    <vt:lpwstr/>
  </property>
  <property fmtid="{D5CDD505-2E9C-101B-9397-08002B2CF9AE}" pid="34" name="dlevelofprotection">
    <vt:lpwstr/>
  </property>
  <property fmtid="{D5CDD505-2E9C-101B-9397-08002B2CF9AE}" pid="35" name="dsecrecy">
    <vt:lpwstr/>
  </property>
  <property fmtid="{D5CDD505-2E9C-101B-9397-08002B2CF9AE}" pid="36" name="dconfidentiality">
    <vt:lpwstr/>
  </property>
  <property fmtid="{D5CDD505-2E9C-101B-9397-08002B2CF9AE}" pid="37" name="tyyppi">
    <vt:lpwstr>Esitys</vt:lpwstr>
  </property>
  <property fmtid="{D5CDD505-2E9C-101B-9397-08002B2CF9AE}" pid="38" name="author">
    <vt:lpwstr>Ilkka Aaltonen</vt:lpwstr>
  </property>
  <property fmtid="{D5CDD505-2E9C-101B-9397-08002B2CF9AE}" pid="39" name="title">
    <vt:lpwstr>Tievelho_hankinnan kohteen_kucvaus</vt:lpwstr>
  </property>
  <property fmtid="{D5CDD505-2E9C-101B-9397-08002B2CF9AE}" pid="40" name="paivays">
    <vt:filetime>2021-06-09T21:00:00Z</vt:filetime>
  </property>
  <property fmtid="{D5CDD505-2E9C-101B-9397-08002B2CF9AE}" pid="41" name="ContentTypeId">
    <vt:lpwstr>0x010100CCA1403FF4DAA54CAF93AB773CA09A87</vt:lpwstr>
  </property>
</Properties>
</file>