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330" r:id="rId5"/>
    <p:sldId id="338" r:id="rId6"/>
    <p:sldId id="331" r:id="rId7"/>
    <p:sldId id="333" r:id="rId8"/>
    <p:sldId id="343" r:id="rId9"/>
    <p:sldId id="344" r:id="rId10"/>
    <p:sldId id="341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95489" autoAdjust="0"/>
  </p:normalViewPr>
  <p:slideViewPr>
    <p:cSldViewPr snapToGrid="0">
      <p:cViewPr varScale="1">
        <p:scale>
          <a:sx n="155" d="100"/>
          <a:sy n="155" d="100"/>
        </p:scale>
        <p:origin x="124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770CC-379C-4B05-A08F-8CE9541EB626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DECEF-0160-426E-BDA8-1A7E311EF22D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DECEF-0160-426E-BDA8-1A7E311EF22D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C2E0E-F457-AA1A-DD44-40CB0403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66287-9E05-725E-3F3F-CE4DFF56E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FAB6-C40A-C8B7-22B5-A085004B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5C3E9-8B49-8264-AA2C-38B54DBF5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0919E-3E55-2E6D-5F34-F4A0C2BF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16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D750-C68C-8C5A-91F5-58828108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4EDAF-BC18-4698-70F8-6339C59F5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B7765-A290-2A0F-0D8F-91D2B710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080CB-E02B-3B1C-29D4-93A10A20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9D33A-42CF-EC8E-F5EE-2F2FF6F5E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80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B990-F990-0A60-FE21-345CC433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D35F0C-A834-103C-988A-D7D9A8D0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AF76-8256-12D3-D52E-4C51AF8F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308B6-900B-4D27-4053-06F3FE1B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DEA2E-8911-F400-06F2-3495CDA4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74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1188-B037-7DB8-DBBC-18F7851F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A754-2CB0-62B4-64CC-4A11D988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0CC37-6020-1E21-B9F4-066E52D4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BC25-7C14-E8A6-3A9D-BF16D278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47D87-E5CD-AD05-8BA3-7FC1C4B9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437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F604-E96C-A65F-5EDE-5D404AD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6A88C-805B-E944-53A5-1E8E7E8D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E700-30B8-B7B6-04DE-781B40189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2B7BD-19DF-54F6-247B-7116344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A16EC-C4E9-C676-1C8A-6E8E02B0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5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EED9-A034-9027-4959-F4E01E287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E6A4-3065-103E-7086-E7BC8A8DD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85BC4-34B0-0EEF-84CB-7559BA2F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E9858-70CC-4372-8581-C7FCC792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B695A-AB51-3E8F-0936-CD6CA972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54067-110C-C417-930F-868629B4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6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E735-A639-A6D9-3F26-A5AAA235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DC02-3DE5-F4F5-60DA-01770CC9E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58F28-C973-CFF7-18B5-CA5C67581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E05BC-45D8-AD5A-65CD-F58589252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C8468-6117-752D-ED75-CEB8671FDF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62A10-2A36-F97F-7692-744020468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E8BDB-6F0F-13F0-2EDE-77B18FB4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FE7F7-4281-41DD-12EE-D2C966F6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43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31EE-20AA-C99B-6E2A-A255E635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B90BA2-051F-9863-C7E1-D9C748C2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7ABDC-5744-FCFB-EDC6-9A587E51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55C7D-9B97-6DC2-BFC1-868712E2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6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D4D8FF-E643-C0F8-973E-24CEEA46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A7EB8-9220-CF5F-A466-58709439F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280B-C118-AA3B-E1E0-4A7948B6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1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86B-17D5-216C-354A-C2E7C432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7C2F-6D6D-F527-2D0C-EC42713E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6EBE-2CC5-55F5-E8EB-BECB434A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4049E-14BA-D7BF-16FB-60D4E2DB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87835-82B9-6A4E-1F5A-ADBF6CEB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4FEB-757D-8E36-46B2-9553C689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2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8B6D-A7A1-4235-B814-89E19C7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0580C-F395-FDDF-01C4-724E785C1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00821-08E9-406C-B78C-382DE9C7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FE071-80EA-B129-D78C-21B4A40E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232F4-BDD9-4093-40F1-07F383305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AC3BE8-3E0D-46D3-1B50-4677E1D9F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82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EF793-7478-D790-5C97-3B8B0FA0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473CE-A10D-4367-C5E4-383C519D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2BC7-C295-4954-A247-BFE6F9707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B15E-D18E-4705-B14E-96E2109635A9}" type="datetimeFigureOut">
              <a:rPr lang="fi-FI" smtClean="0"/>
              <a:pPr/>
              <a:t>3.5.2024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1A517-9D3F-E737-0F3A-2A1A0220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3BD6B-6E88-D425-3EE4-81B734761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36F97-E29B-4749-840F-98C64931DA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3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ayla.fi/-/varusteiden-ja-laitteiden-inventointiohjeenkoulutu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Työpöytä, jolla on stetoskooppi ja tietokoneen näppäimistö">
            <a:extLst>
              <a:ext uri="{FF2B5EF4-FFF2-40B4-BE49-F238E27FC236}">
                <a16:creationId xmlns:a16="http://schemas.microsoft.com/office/drawing/2014/main" id="{805AC579-A00B-0D9C-DC0F-907D36ED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7865" b="78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69DAAC-31CC-BE56-4323-6777676DE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 err="1">
                <a:solidFill>
                  <a:srgbClr val="FFFFFF"/>
                </a:solidFill>
                <a:latin typeface="+mn-lt"/>
              </a:rPr>
              <a:t>TieVelhon</a:t>
            </a:r>
            <a:r>
              <a:rPr lang="fi-FI" dirty="0">
                <a:solidFill>
                  <a:srgbClr val="FFFFFF"/>
                </a:solidFill>
                <a:latin typeface="+mn-lt"/>
              </a:rPr>
              <a:t> tukiklinikka 3.5.2024</a:t>
            </a:r>
          </a:p>
        </p:txBody>
      </p:sp>
    </p:spTree>
    <p:extLst>
      <p:ext uri="{BB962C8B-B14F-4D97-AF65-F5344CB8AC3E}">
        <p14:creationId xmlns:p14="http://schemas.microsoft.com/office/powerpoint/2010/main" val="2227946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4FEC4-325F-DEC4-4D04-5D9B3E424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Seuraava tukiklinikka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4E321-6D39-C808-04F8-5A514082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Ensi viikon tukiklinikka (pe 10.5) eli Helatorstain jälkeinen perjantai</a:t>
            </a:r>
          </a:p>
          <a:p>
            <a:pPr lvl="1"/>
            <a:r>
              <a:rPr lang="fi-FI" dirty="0"/>
              <a:t>Pidetäänkö tukiklinikkaa? </a:t>
            </a:r>
          </a:p>
        </p:txBody>
      </p:sp>
    </p:spTree>
    <p:extLst>
      <p:ext uri="{BB962C8B-B14F-4D97-AF65-F5344CB8AC3E}">
        <p14:creationId xmlns:p14="http://schemas.microsoft.com/office/powerpoint/2010/main" val="8684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4F5A2-3307-1C37-D343-78A2AC36F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Operoinnin työjono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DC776-6C9D-7DE4-D95E-6A624FCB0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58" y="1325563"/>
            <a:ext cx="7927633" cy="517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04C54-B304-5121-9E2E-448A18A1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3" y="-77655"/>
            <a:ext cx="5455920" cy="1142242"/>
          </a:xfrm>
        </p:spPr>
        <p:txBody>
          <a:bodyPr anchor="b">
            <a:normAutofit/>
          </a:bodyPr>
          <a:lstStyle/>
          <a:p>
            <a:r>
              <a:rPr lang="fi-FI" sz="4000" b="1" dirty="0"/>
              <a:t>Ajankohtaista</a:t>
            </a:r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B4F44-22BA-CCD4-7529-18E932E93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43" y="1392138"/>
            <a:ext cx="5041616" cy="49869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1800" b="1" dirty="0"/>
              <a:t>Virheisiin päätyneiden kohteiden uudelleenpäivitykset</a:t>
            </a:r>
          </a:p>
          <a:p>
            <a:pPr lvl="1"/>
            <a:r>
              <a:rPr lang="fi-FI" sz="1800" dirty="0">
                <a:solidFill>
                  <a:srgbClr val="FF0000"/>
                </a:solidFill>
              </a:rPr>
              <a:t>Selvityksessä vielä seuraavat kohdeluokat, </a:t>
            </a:r>
          </a:p>
          <a:p>
            <a:pPr marL="457200" lvl="1" indent="0">
              <a:buNone/>
            </a:pPr>
            <a:r>
              <a:rPr lang="fi-FI" sz="1800" dirty="0">
                <a:solidFill>
                  <a:srgbClr val="FF0000"/>
                </a:solidFill>
              </a:rPr>
              <a:t>     joissa tullut virheitä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Asukastiheys 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Väylän luonne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Valaistukset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Talvihoitoluokka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Liikennemäärät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Hallinnolliset alueet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Kaistat</a:t>
            </a:r>
          </a:p>
          <a:p>
            <a:pPr lvl="2"/>
            <a:r>
              <a:rPr lang="fi-FI" sz="1800" dirty="0">
                <a:solidFill>
                  <a:srgbClr val="FF0000"/>
                </a:solidFill>
              </a:rPr>
              <a:t>Tiealueen poikkileikkauksen leveystiedot</a:t>
            </a:r>
          </a:p>
        </p:txBody>
      </p:sp>
      <p:pic>
        <p:nvPicPr>
          <p:cNvPr id="5" name="Picture 4" descr="Hehkulamppu keltaisella taustalla, johon on luonnosteltu valonsäteet ja johto">
            <a:extLst>
              <a:ext uri="{FF2B5EF4-FFF2-40B4-BE49-F238E27FC236}">
                <a16:creationId xmlns:a16="http://schemas.microsoft.com/office/drawing/2014/main" id="{0E5528F3-C413-BAF9-BE00-A6DAD91984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123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kartta, teksti, atlas&#10;&#10;Kuvaus luotu automaattisesti">
            <a:extLst>
              <a:ext uri="{FF2B5EF4-FFF2-40B4-BE49-F238E27FC236}">
                <a16:creationId xmlns:a16="http://schemas.microsoft.com/office/drawing/2014/main" id="{686233EE-1093-DB0E-49C2-58D5FE51D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r="12284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F0C862-B0F6-A159-4AA5-799D515B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8" y="105365"/>
            <a:ext cx="3822189" cy="1277485"/>
          </a:xfrm>
        </p:spPr>
        <p:txBody>
          <a:bodyPr>
            <a:normAutofit/>
          </a:bodyPr>
          <a:lstStyle/>
          <a:p>
            <a:r>
              <a:rPr lang="fi-FI" sz="4000" b="1" dirty="0"/>
              <a:t>Ajankohtaista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1D972B-D4B5-1A9D-0F60-D11473728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62" y="1666587"/>
            <a:ext cx="4611624" cy="4693920"/>
          </a:xfrm>
        </p:spPr>
        <p:txBody>
          <a:bodyPr>
            <a:normAutofit/>
          </a:bodyPr>
          <a:lstStyle/>
          <a:p>
            <a:r>
              <a:rPr lang="fi-FI" sz="2000" dirty="0"/>
              <a:t>Käyttökatko </a:t>
            </a:r>
            <a:r>
              <a:rPr lang="fi-FI" sz="2000" dirty="0" err="1"/>
              <a:t>Digiroad</a:t>
            </a:r>
            <a:r>
              <a:rPr lang="fi-FI" sz="2000" dirty="0"/>
              <a:t>-sovelluksessa 17.4.-30.4.2024 on päättynyt ja sovellus jälleen on toiminnassa. </a:t>
            </a:r>
          </a:p>
          <a:p>
            <a:pPr lvl="1"/>
            <a:r>
              <a:rPr lang="fi-FI" sz="2000" dirty="0" err="1"/>
              <a:t>Digiroadissa</a:t>
            </a:r>
            <a:r>
              <a:rPr lang="fi-FI" sz="2000" dirty="0"/>
              <a:t> on nyt sama tielinkkitilanne kuin Viitteessä. Esim. hallinnolliset luokat pitäisi nyt olla kunnossa.</a:t>
            </a:r>
          </a:p>
          <a:p>
            <a:pPr lvl="1"/>
            <a:r>
              <a:rPr lang="fi-FI" sz="2000" dirty="0" err="1"/>
              <a:t>Digiroadin</a:t>
            </a:r>
            <a:r>
              <a:rPr lang="fi-FI" sz="2000" dirty="0"/>
              <a:t> hallinnollisen luokan muutokset päivittyvät Suomen Väyliin ensi viikonloppuna</a:t>
            </a:r>
          </a:p>
        </p:txBody>
      </p:sp>
    </p:spTree>
    <p:extLst>
      <p:ext uri="{BB962C8B-B14F-4D97-AF65-F5344CB8AC3E}">
        <p14:creationId xmlns:p14="http://schemas.microsoft.com/office/powerpoint/2010/main" val="52710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1529" y="172995"/>
            <a:ext cx="6845643" cy="242810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Kielteiset luvat</a:t>
            </a:r>
            <a:br>
              <a:rPr lang="fi-FI" dirty="0"/>
            </a:br>
            <a:r>
              <a:rPr lang="fi-FI" dirty="0"/>
              <a:t>(koskee </a:t>
            </a:r>
            <a:r>
              <a:rPr lang="fi-FI" sz="4400" dirty="0"/>
              <a:t>opaste-, tienvarsimainos- ja suoja-aluerakentamislupia)</a:t>
            </a:r>
            <a:br>
              <a:rPr lang="fi-FI" sz="44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1638" y="2660751"/>
            <a:ext cx="4619621" cy="3843666"/>
          </a:xfrm>
        </p:spPr>
        <p:txBody>
          <a:bodyPr>
            <a:normAutofit/>
          </a:bodyPr>
          <a:lstStyle/>
          <a:p>
            <a:r>
              <a:rPr lang="fi-FI" sz="2000" dirty="0"/>
              <a:t>Mielipidekysely lähetetty </a:t>
            </a:r>
            <a:r>
              <a:rPr lang="fi-FI" sz="2000" dirty="0" err="1"/>
              <a:t>Elyihin</a:t>
            </a:r>
            <a:r>
              <a:rPr lang="fi-FI" sz="2000" dirty="0"/>
              <a:t> kirjataanko kielteiset luvat Velhoon</a:t>
            </a:r>
          </a:p>
          <a:p>
            <a:r>
              <a:rPr lang="fi-FI" sz="2000" dirty="0"/>
              <a:t>Vastauksia kyselyyn toivotaan </a:t>
            </a:r>
            <a:r>
              <a:rPr lang="fi-FI" sz="2000" b="1" dirty="0"/>
              <a:t>12.5.2024</a:t>
            </a:r>
            <a:r>
              <a:rPr lang="fi-FI" sz="2000" dirty="0"/>
              <a:t> mennessä.</a:t>
            </a:r>
          </a:p>
          <a:p>
            <a:r>
              <a:rPr lang="fi-FI" sz="2000" dirty="0"/>
              <a:t>Tällä hetkellä on määritelty, että Velhoon tallennetaan ainoastaan myönnettyjä opaste-, tienvarsimainos- ja suoja-aluerakentamislupia.</a:t>
            </a:r>
          </a:p>
          <a:p>
            <a:r>
              <a:rPr lang="fi-FI" sz="2000" dirty="0"/>
              <a:t>Kyselyä saa jakaa eteenpäin päätöstietojen muillekin mahdollisille hyödyntäjille</a:t>
            </a:r>
          </a:p>
        </p:txBody>
      </p:sp>
      <p:pic>
        <p:nvPicPr>
          <p:cNvPr id="5" name="Picture 4" descr="Kysymysmerkki vihreällä pastellitaustalla">
            <a:extLst>
              <a:ext uri="{FF2B5EF4-FFF2-40B4-BE49-F238E27FC236}">
                <a16:creationId xmlns:a16="http://schemas.microsoft.com/office/drawing/2014/main" id="{3753AA60-C825-FE85-E13C-DB0E20362E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79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ilmälasit kirjan päällä">
            <a:extLst>
              <a:ext uri="{FF2B5EF4-FFF2-40B4-BE49-F238E27FC236}">
                <a16:creationId xmlns:a16="http://schemas.microsoft.com/office/drawing/2014/main" id="{6BD8F49A-1D3B-97B7-8149-DA25F80E3C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588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93EC71-4629-4972-D9A4-1FB4218E1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66309" cy="1879312"/>
          </a:xfrm>
        </p:spPr>
        <p:txBody>
          <a:bodyPr>
            <a:normAutofit/>
          </a:bodyPr>
          <a:lstStyle/>
          <a:p>
            <a:r>
              <a:rPr lang="fi-FI" sz="4000" b="0" i="0" u="none" strike="noStrike" dirty="0">
                <a:effectLst/>
                <a:latin typeface="Calibri" panose="020F0502020204030204" pitchFamily="34" charset="0"/>
              </a:rPr>
              <a:t>Varusteinventointiohjekoulutus</a:t>
            </a:r>
            <a:endParaRPr lang="fi-FI" sz="40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CB410E-4E93-4032-6896-DD525EB0E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22" y="2434201"/>
            <a:ext cx="4822166" cy="3742762"/>
          </a:xfrm>
        </p:spPr>
        <p:txBody>
          <a:bodyPr>
            <a:normAutofit/>
          </a:bodyPr>
          <a:lstStyle/>
          <a:p>
            <a:r>
              <a:rPr lang="fi-FI" sz="2000" b="0" i="0" u="none" strike="noStrike" dirty="0">
                <a:effectLst/>
                <a:latin typeface="Calibri" panose="020F0502020204030204" pitchFamily="34" charset="0"/>
              </a:rPr>
              <a:t>Varusteinventointiohjeeseen liittyvä koulutus/webinaari 17.5. klo 9.30-11 </a:t>
            </a:r>
          </a:p>
          <a:p>
            <a:pPr>
              <a:buNone/>
            </a:pPr>
            <a:r>
              <a:rPr lang="fi-FI" sz="2000" dirty="0">
                <a:latin typeface="Calibri" panose="020F0502020204030204" pitchFamily="34" charset="0"/>
              </a:rPr>
              <a:t>Liittymislinkki:</a:t>
            </a:r>
          </a:p>
          <a:p>
            <a:pPr>
              <a:buNone/>
            </a:pPr>
            <a:r>
              <a:rPr lang="fi-FI" sz="2000" dirty="0">
                <a:latin typeface="Calibri" panose="020F0502020204030204" pitchFamily="34" charset="0"/>
                <a:hlinkClick r:id="rId3"/>
              </a:rPr>
              <a:t>https://vayla.fi/-/varusteiden-ja-laitteiden-inventointiohjeenkoulutus</a:t>
            </a:r>
            <a:endParaRPr lang="fi-FI" sz="2000" dirty="0">
              <a:latin typeface="Calibri" panose="020F0502020204030204" pitchFamily="34" charset="0"/>
            </a:endParaRPr>
          </a:p>
          <a:p>
            <a:pPr>
              <a:buNone/>
            </a:pPr>
            <a:endParaRPr lang="fi-FI" sz="2000" b="0" i="0" u="none" strike="noStrike" dirty="0">
              <a:effectLst/>
              <a:latin typeface="Calibri" panose="020F0502020204030204" pitchFamily="34" charset="0"/>
            </a:endParaRPr>
          </a:p>
          <a:p>
            <a:pPr>
              <a:buNone/>
            </a:pPr>
            <a:r>
              <a:rPr lang="fi-FI" sz="2000" dirty="0">
                <a:latin typeface="Calibri" panose="020F0502020204030204" pitchFamily="34" charset="0"/>
              </a:rPr>
              <a:t>Koulutus ei vaadi ennakkoilmoittautumista.</a:t>
            </a:r>
            <a:endParaRPr lang="fi-FI" sz="2000" b="0" i="0" u="none" strike="noStrike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fi-FI" sz="4300" dirty="0"/>
              <a:t>Puomit, sulkulaitteet ja pollarit</a:t>
            </a:r>
          </a:p>
        </p:txBody>
      </p:sp>
      <p:sp>
        <p:nvSpPr>
          <p:cNvPr id="1047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liajettavien sulkupylväiden laatuvaatimukset 1.7.2021">
            <a:extLst>
              <a:ext uri="{FF2B5EF4-FFF2-40B4-BE49-F238E27FC236}">
                <a16:creationId xmlns:a16="http://schemas.microsoft.com/office/drawing/2014/main" id="{618AF0BA-E765-0B2E-93A4-2FFC9EE82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595" b="-1"/>
          <a:stretch/>
        </p:blipFill>
        <p:spPr bwMode="auto">
          <a:xfrm>
            <a:off x="376023" y="726680"/>
            <a:ext cx="5009886" cy="5009886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91274" y="3619272"/>
            <a:ext cx="4668768" cy="1760355"/>
          </a:xfrm>
        </p:spPr>
        <p:txBody>
          <a:bodyPr anchor="t">
            <a:noAutofit/>
          </a:bodyPr>
          <a:lstStyle/>
          <a:p>
            <a:r>
              <a:rPr lang="fi-FI" sz="2400" dirty="0">
                <a:solidFill>
                  <a:schemeClr val="tx1">
                    <a:alpha val="80000"/>
                  </a:schemeClr>
                </a:solidFill>
              </a:rPr>
              <a:t>Operointi lisännyt puuttuvat </a:t>
            </a:r>
            <a:r>
              <a:rPr lang="fi-FI" sz="2400" dirty="0" err="1">
                <a:solidFill>
                  <a:schemeClr val="tx1">
                    <a:alpha val="80000"/>
                  </a:schemeClr>
                </a:solidFill>
              </a:rPr>
              <a:t>sijaintitarkenteet</a:t>
            </a:r>
            <a:r>
              <a:rPr lang="fi-FI" sz="2400" dirty="0">
                <a:solidFill>
                  <a:schemeClr val="tx1">
                    <a:alpha val="80000"/>
                  </a:schemeClr>
                </a:solidFill>
              </a:rPr>
              <a:t> keskitetysti ja poistanut mahdolliset tuplat.</a:t>
            </a: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97095"/>
            <a:ext cx="12223851" cy="6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700" y="0"/>
            <a:ext cx="10515600" cy="1325563"/>
          </a:xfrm>
        </p:spPr>
        <p:txBody>
          <a:bodyPr/>
          <a:lstStyle/>
          <a:p>
            <a:r>
              <a:rPr lang="fi-FI" b="1"/>
              <a:t>Velhon ja toimituspohjien päivämääräkentät</a:t>
            </a:r>
            <a:endParaRPr lang="fi-FI" b="1" dirty="0"/>
          </a:p>
        </p:txBody>
      </p:sp>
      <p:sp>
        <p:nvSpPr>
          <p:cNvPr id="20" name="Tekstikehys 19"/>
          <p:cNvSpPr txBox="1"/>
          <p:nvPr/>
        </p:nvSpPr>
        <p:spPr>
          <a:xfrm>
            <a:off x="767757" y="4821093"/>
            <a:ext cx="106929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/>
              <a:t>Toimituspohjan "</a:t>
            </a:r>
            <a:r>
              <a:rPr lang="fi-FI" b="1"/>
              <a:t>alkupvm"</a:t>
            </a:r>
            <a:r>
              <a:rPr lang="fi-FI"/>
              <a:t> </a:t>
            </a:r>
            <a:r>
              <a:rPr lang="fi-FI" dirty="0"/>
              <a:t>= Velhossa ”alkaen”</a:t>
            </a:r>
          </a:p>
          <a:p>
            <a:pPr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/>
              <a:t>Toimituspohjan "</a:t>
            </a:r>
            <a:r>
              <a:rPr lang="fi-FI" b="1"/>
              <a:t>päättymispvm"</a:t>
            </a:r>
            <a:r>
              <a:rPr lang="fi-FI"/>
              <a:t> </a:t>
            </a:r>
            <a:r>
              <a:rPr lang="fi-FI" dirty="0"/>
              <a:t>= Velhossa ”</a:t>
            </a:r>
            <a:r>
              <a:rPr lang="fi-FI"/>
              <a:t>päättyen” (tai versioituvilla kohdeluokilla voi olla "version loppu")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</a:t>
            </a:r>
            <a:r>
              <a:rPr lang="fi-FI"/>
              <a:t>Toimituspohjan "</a:t>
            </a:r>
            <a:r>
              <a:rPr lang="fi-FI" b="1"/>
              <a:t>muutospvm"</a:t>
            </a:r>
            <a:r>
              <a:rPr lang="fi-FI"/>
              <a:t> </a:t>
            </a:r>
            <a:r>
              <a:rPr lang="fi-FI" dirty="0"/>
              <a:t>= Velhossa ”Version </a:t>
            </a:r>
            <a:r>
              <a:rPr lang="fi-FI"/>
              <a:t>alku” 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Velhon ”</a:t>
            </a:r>
            <a:r>
              <a:rPr lang="fi-FI" b="1" dirty="0"/>
              <a:t>muokattu</a:t>
            </a:r>
            <a:r>
              <a:rPr lang="fi-FI" dirty="0"/>
              <a:t>” </a:t>
            </a:r>
            <a:r>
              <a:rPr lang="fi-FI"/>
              <a:t>= tekninen päivämäärä: päivä </a:t>
            </a:r>
            <a:r>
              <a:rPr lang="fi-FI" dirty="0"/>
              <a:t>jolloin kohdetta on </a:t>
            </a:r>
            <a:r>
              <a:rPr lang="fi-FI"/>
              <a:t>päivitetty Velhossa (metatietoa)</a:t>
            </a:r>
            <a:endParaRPr lang="fi-FI" dirty="0"/>
          </a:p>
          <a:p>
            <a:pPr>
              <a:buFont typeface="Arial" pitchFamily="34" charset="0"/>
              <a:buChar char="•"/>
            </a:pPr>
            <a:r>
              <a:rPr lang="fi-FI" dirty="0"/>
              <a:t> Velhon ”</a:t>
            </a:r>
            <a:r>
              <a:rPr lang="fi-FI" b="1" dirty="0"/>
              <a:t>luotu</a:t>
            </a:r>
            <a:r>
              <a:rPr lang="fi-FI" dirty="0"/>
              <a:t>” </a:t>
            </a:r>
            <a:r>
              <a:rPr lang="fi-FI"/>
              <a:t>= tekninen päivämäärä: päivä jolloin kohde/versio </a:t>
            </a:r>
            <a:r>
              <a:rPr lang="fi-FI" dirty="0"/>
              <a:t>on </a:t>
            </a:r>
            <a:r>
              <a:rPr lang="fi-FI"/>
              <a:t>luotu Velhoon (metatietoa)</a:t>
            </a:r>
            <a:endParaRPr lang="fi-FI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CDC1AF-F566-F1C6-683B-4FA0BB3D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407" y="3182725"/>
            <a:ext cx="5996570" cy="11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84F936A8-FD5A-AB54-D67A-4CDB51BED167}"/>
              </a:ext>
            </a:extLst>
          </p:cNvPr>
          <p:cNvCxnSpPr>
            <a:cxnSpLocks/>
          </p:cNvCxnSpPr>
          <p:nvPr/>
        </p:nvCxnSpPr>
        <p:spPr>
          <a:xfrm flipV="1">
            <a:off x="7551964" y="1918609"/>
            <a:ext cx="3469822" cy="160836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uora nuoliyhdysviiva 18"/>
          <p:cNvCxnSpPr>
            <a:cxnSpLocks/>
            <a:stCxn id="1026" idx="0"/>
          </p:cNvCxnSpPr>
          <p:nvPr/>
        </p:nvCxnSpPr>
        <p:spPr>
          <a:xfrm flipH="1" flipV="1">
            <a:off x="1085850" y="1812471"/>
            <a:ext cx="4451842" cy="137025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/>
          <p:cNvCxnSpPr>
            <a:cxnSpLocks/>
            <a:stCxn id="1026" idx="1"/>
          </p:cNvCxnSpPr>
          <p:nvPr/>
        </p:nvCxnSpPr>
        <p:spPr>
          <a:xfrm flipH="1" flipV="1">
            <a:off x="351064" y="1861457"/>
            <a:ext cx="2188343" cy="189074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Suorakulmio 8"/>
          <p:cNvSpPr/>
          <p:nvPr/>
        </p:nvSpPr>
        <p:spPr>
          <a:xfrm>
            <a:off x="1387930" y="1289957"/>
            <a:ext cx="808264" cy="547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4291684" y="1281793"/>
            <a:ext cx="696695" cy="587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2" name="Suora nuoliyhdysviiva 21"/>
          <p:cNvCxnSpPr>
            <a:cxnSpLocks/>
            <a:stCxn id="1026" idx="0"/>
          </p:cNvCxnSpPr>
          <p:nvPr/>
        </p:nvCxnSpPr>
        <p:spPr>
          <a:xfrm flipV="1">
            <a:off x="5537692" y="1967593"/>
            <a:ext cx="6276029" cy="121513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67DDC-0AF1-AE46-F672-F73CD2E5F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15" y="0"/>
            <a:ext cx="10065828" cy="1206770"/>
          </a:xfrm>
        </p:spPr>
        <p:txBody>
          <a:bodyPr>
            <a:normAutofit/>
          </a:bodyPr>
          <a:lstStyle/>
          <a:p>
            <a:r>
              <a:rPr lang="fi-FI" sz="4000" b="1" dirty="0"/>
              <a:t>Mitä tarkoittavat eri </a:t>
            </a:r>
            <a:r>
              <a:rPr lang="fi-FI" sz="4000" b="1"/>
              <a:t>muokkaaja/luoja -lyhenteet?</a:t>
            </a:r>
            <a:endParaRPr lang="fi-FI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ABD7-CE54-5163-AEC0-350222D2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162" y="1354168"/>
            <a:ext cx="7486134" cy="4120979"/>
          </a:xfrm>
        </p:spPr>
        <p:txBody>
          <a:bodyPr>
            <a:normAutofit lnSpcReduction="10000"/>
          </a:bodyPr>
          <a:lstStyle/>
          <a:p>
            <a:r>
              <a:rPr lang="fi-FI" b="1"/>
              <a:t>Migraatio:</a:t>
            </a:r>
            <a:r>
              <a:rPr lang="fi-FI"/>
              <a:t> tieto on tullut tierekisteristä eikä sitä ole sen jälkeen muokattu</a:t>
            </a:r>
          </a:p>
          <a:p>
            <a:r>
              <a:rPr lang="fi-FI" b="1"/>
              <a:t>Tieosoitemuutos: </a:t>
            </a:r>
            <a:r>
              <a:rPr lang="fi-FI"/>
              <a:t>viimeisin muutos tullut tieosoitemuutoksesta (tieosoite muuttunut)</a:t>
            </a:r>
          </a:p>
          <a:p>
            <a:r>
              <a:rPr lang="fi-FI" b="1"/>
              <a:t>Operaattoripalvelu-prd:</a:t>
            </a:r>
            <a:r>
              <a:rPr lang="fi-FI"/>
              <a:t> Velhon operointi eli Tiestötuki on päivittänyt tietoa (päivityspyyntö </a:t>
            </a:r>
            <a:r>
              <a:rPr lang="fi-FI" dirty="0"/>
              <a:t>tullut esim</a:t>
            </a:r>
            <a:r>
              <a:rPr lang="fi-FI"/>
              <a:t>. Elystä)</a:t>
            </a:r>
            <a:endParaRPr lang="fi-FI" dirty="0"/>
          </a:p>
          <a:p>
            <a:r>
              <a:rPr lang="fi-FI" sz="2800" b="1"/>
              <a:t>Autori-prd:</a:t>
            </a:r>
            <a:r>
              <a:rPr lang="fi-FI" sz="2800"/>
              <a:t> </a:t>
            </a:r>
            <a:r>
              <a:rPr lang="fi-FI" sz="2800" dirty="0"/>
              <a:t>tieto on </a:t>
            </a:r>
            <a:r>
              <a:rPr lang="fi-FI" sz="2800" err="1"/>
              <a:t>tullu</a:t>
            </a:r>
            <a:r>
              <a:rPr lang="fi-FI" sz="2800"/>
              <a:t> Autorin</a:t>
            </a:r>
            <a:r>
              <a:rPr lang="fi-FI"/>
              <a:t> järjestelmästä</a:t>
            </a:r>
            <a:endParaRPr lang="fi-FI" dirty="0"/>
          </a:p>
          <a:p>
            <a:r>
              <a:rPr lang="fi-FI"/>
              <a:t>Lisäksi esim. </a:t>
            </a:r>
            <a:r>
              <a:rPr lang="fi-FI" b="1" dirty="0"/>
              <a:t>Destia-</a:t>
            </a:r>
            <a:r>
              <a:rPr lang="fi-FI" b="1" dirty="0" err="1"/>
              <a:t>prd</a:t>
            </a:r>
            <a:r>
              <a:rPr lang="fi-FI" dirty="0"/>
              <a:t>, </a:t>
            </a:r>
            <a:r>
              <a:rPr lang="fi-FI" b="1" dirty="0"/>
              <a:t>Ramboll-</a:t>
            </a:r>
            <a:r>
              <a:rPr lang="fi-FI" b="1" dirty="0" err="1"/>
              <a:t>prd</a:t>
            </a:r>
            <a:r>
              <a:rPr lang="fi-FI"/>
              <a:t>, </a:t>
            </a:r>
            <a:r>
              <a:rPr lang="fi-FI" b="1"/>
              <a:t>Fluent-prd...</a:t>
            </a:r>
            <a:endParaRPr lang="fi-FI" b="1" dirty="0"/>
          </a:p>
          <a:p>
            <a:endParaRPr lang="fi-FI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A6D4844-26B2-B731-398B-4FDE1F38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791" y="1244379"/>
            <a:ext cx="3061167" cy="19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8739</TotalTime>
  <Words>323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TieVelhon tukiklinikka 3.5.2024</vt:lpstr>
      <vt:lpstr>Operoinnin työjono</vt:lpstr>
      <vt:lpstr>Ajankohtaista</vt:lpstr>
      <vt:lpstr>Ajankohtaista</vt:lpstr>
      <vt:lpstr> Kielteiset luvat (koskee opaste-, tienvarsimainos- ja suoja-aluerakentamislupia) </vt:lpstr>
      <vt:lpstr>Varusteinventointiohjekoulutus</vt:lpstr>
      <vt:lpstr>Puomit, sulkulaitteet ja pollarit</vt:lpstr>
      <vt:lpstr>Velhon ja toimituspohjien päivämääräkentät</vt:lpstr>
      <vt:lpstr>Mitä tarkoittavat eri muokkaaja/luoja -lyhenteet?</vt:lpstr>
      <vt:lpstr>Seuraava tukiklinikka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TieVelhon tukiklinikka 12.1.2024</dc:title>
  <dc:creator>Johanna Hänninen</dc:creator>
  <cp:lastModifiedBy>Marko Kärkkäinen</cp:lastModifiedBy>
  <cp:revision>152</cp:revision>
  <dcterms:created xsi:type="dcterms:W3CDTF">2024-01-09T14:01:27Z</dcterms:created>
  <dcterms:modified xsi:type="dcterms:W3CDTF">2024-05-03T09:25:08Z</dcterms:modified>
</cp:coreProperties>
</file>