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</p:sldMasterIdLst>
  <p:notesMasterIdLst>
    <p:notesMasterId r:id="rId15"/>
  </p:notesMasterIdLst>
  <p:sldIdLst>
    <p:sldId id="256" r:id="rId7"/>
    <p:sldId id="315" r:id="rId8"/>
    <p:sldId id="307" r:id="rId9"/>
    <p:sldId id="317" r:id="rId10"/>
    <p:sldId id="318" r:id="rId11"/>
    <p:sldId id="319" r:id="rId12"/>
    <p:sldId id="306" r:id="rId13"/>
    <p:sldId id="263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4" autoAdjust="0"/>
    <p:restoredTop sz="94743" autoAdjust="0"/>
  </p:normalViewPr>
  <p:slideViewPr>
    <p:cSldViewPr snapToGrid="0">
      <p:cViewPr varScale="1">
        <p:scale>
          <a:sx n="114" d="100"/>
          <a:sy n="114" d="100"/>
        </p:scale>
        <p:origin x="1116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AC96E-1DC8-4EA3-9268-8EA7D1653612}" type="datetimeFigureOut">
              <a:rPr lang="fi-FI" smtClean="0"/>
              <a:t>23.4.2024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D8B9A-264D-4165-A769-848A3FBDC0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927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5277610" cy="4701002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7610" h="4701002">
                <a:moveTo>
                  <a:pt x="0" y="4701002"/>
                </a:moveTo>
                <a:cubicBezTo>
                  <a:pt x="3307" y="3137314"/>
                  <a:pt x="6615" y="1573627"/>
                  <a:pt x="9922" y="9939"/>
                </a:cubicBezTo>
                <a:lnTo>
                  <a:pt x="5277610" y="0"/>
                </a:lnTo>
                <a:lnTo>
                  <a:pt x="3458766" y="4701002"/>
                </a:lnTo>
                <a:lnTo>
                  <a:pt x="0" y="47010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 algn="l">
              <a:buNone/>
              <a:defRPr sz="2000" baseline="0"/>
            </a:lvl1pPr>
          </a:lstStyle>
          <a:p>
            <a:r>
              <a:rPr lang="fi-FI" dirty="0"/>
              <a:t>Lisää 1.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593725" y="-795"/>
            <a:ext cx="5053400" cy="4691858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5245424"/>
              <a:gd name="connsiteY0" fmla="*/ 4691063 h 4701002"/>
              <a:gd name="connsiteX1" fmla="*/ 1796580 w 5245424"/>
              <a:gd name="connsiteY1" fmla="*/ 9939 h 4701002"/>
              <a:gd name="connsiteX2" fmla="*/ 3315228 w 5245424"/>
              <a:gd name="connsiteY2" fmla="*/ 0 h 4701002"/>
              <a:gd name="connsiteX3" fmla="*/ 5245424 w 5245424"/>
              <a:gd name="connsiteY3" fmla="*/ 4701002 h 4701002"/>
              <a:gd name="connsiteX4" fmla="*/ 0 w 5245424"/>
              <a:gd name="connsiteY4" fmla="*/ 4691063 h 4701002"/>
              <a:gd name="connsiteX0" fmla="*/ 0 w 5245424"/>
              <a:gd name="connsiteY0" fmla="*/ 4681919 h 4691858"/>
              <a:gd name="connsiteX1" fmla="*/ 1796580 w 5245424"/>
              <a:gd name="connsiteY1" fmla="*/ 795 h 4691858"/>
              <a:gd name="connsiteX2" fmla="*/ 3196356 w 5245424"/>
              <a:gd name="connsiteY2" fmla="*/ 0 h 4691858"/>
              <a:gd name="connsiteX3" fmla="*/ 5245424 w 5245424"/>
              <a:gd name="connsiteY3" fmla="*/ 4691858 h 4691858"/>
              <a:gd name="connsiteX4" fmla="*/ 0 w 5245424"/>
              <a:gd name="connsiteY4" fmla="*/ 4681919 h 4691858"/>
              <a:gd name="connsiteX0" fmla="*/ 0 w 5053400"/>
              <a:gd name="connsiteY0" fmla="*/ 4681919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81919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400" h="4691858">
                <a:moveTo>
                  <a:pt x="0" y="4691063"/>
                </a:moveTo>
                <a:cubicBezTo>
                  <a:pt x="741983" y="2827611"/>
                  <a:pt x="1256560" y="1465091"/>
                  <a:pt x="1796580" y="795"/>
                </a:cubicBezTo>
                <a:lnTo>
                  <a:pt x="3196356" y="0"/>
                </a:lnTo>
                <a:lnTo>
                  <a:pt x="5053400" y="4691858"/>
                </a:lnTo>
                <a:lnTo>
                  <a:pt x="0" y="46910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r>
              <a:rPr lang="fi-FI" dirty="0"/>
              <a:t>Lisää 2.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24312" y="0"/>
            <a:ext cx="5267688" cy="4710146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10146"/>
              <a:gd name="connsiteX1" fmla="*/ 9922 w 5277610"/>
              <a:gd name="connsiteY1" fmla="*/ 9939 h 4710146"/>
              <a:gd name="connsiteX2" fmla="*/ 5277610 w 5277610"/>
              <a:gd name="connsiteY2" fmla="*/ 0 h 4710146"/>
              <a:gd name="connsiteX3" fmla="*/ 5260134 w 5277610"/>
              <a:gd name="connsiteY3" fmla="*/ 4710146 h 4710146"/>
              <a:gd name="connsiteX4" fmla="*/ 0 w 5277610"/>
              <a:gd name="connsiteY4" fmla="*/ 4701002 h 4710146"/>
              <a:gd name="connsiteX0" fmla="*/ 1846315 w 5267693"/>
              <a:gd name="connsiteY0" fmla="*/ 4701002 h 4710146"/>
              <a:gd name="connsiteX1" fmla="*/ 5 w 5267693"/>
              <a:gd name="connsiteY1" fmla="*/ 9939 h 4710146"/>
              <a:gd name="connsiteX2" fmla="*/ 5267693 w 5267693"/>
              <a:gd name="connsiteY2" fmla="*/ 0 h 4710146"/>
              <a:gd name="connsiteX3" fmla="*/ 5250217 w 5267693"/>
              <a:gd name="connsiteY3" fmla="*/ 4710146 h 4710146"/>
              <a:gd name="connsiteX4" fmla="*/ 1846315 w 5267693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9939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795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0 w 5267688"/>
              <a:gd name="connsiteY0" fmla="*/ 4701002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46310 w 5267688"/>
              <a:gd name="connsiteY4" fmla="*/ 4701002 h 4710146"/>
              <a:gd name="connsiteX0" fmla="*/ 1873742 w 5267688"/>
              <a:gd name="connsiteY0" fmla="*/ 4710146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73742 w 5267688"/>
              <a:gd name="connsiteY4" fmla="*/ 4710146 h 471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7688" h="4710146">
                <a:moveTo>
                  <a:pt x="1873742" y="4710146"/>
                </a:moveTo>
                <a:cubicBezTo>
                  <a:pt x="1227825" y="3055018"/>
                  <a:pt x="645917" y="1601059"/>
                  <a:pt x="0" y="795"/>
                </a:cubicBezTo>
                <a:lnTo>
                  <a:pt x="5267688" y="0"/>
                </a:lnTo>
                <a:cubicBezTo>
                  <a:pt x="5261863" y="1570049"/>
                  <a:pt x="5256037" y="3140097"/>
                  <a:pt x="5250212" y="4710146"/>
                </a:cubicBezTo>
                <a:lnTo>
                  <a:pt x="1873742" y="47101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743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 dirty="0"/>
          </a:p>
        </p:txBody>
      </p:sp>
      <p:sp>
        <p:nvSpPr>
          <p:cNvPr id="18" name="DConfidentiality">
            <a:extLst>
              <a:ext uri="{FF2B5EF4-FFF2-40B4-BE49-F238E27FC236}">
                <a16:creationId xmlns:a16="http://schemas.microsoft.com/office/drawing/2014/main" id="{4B964CBD-1E14-4B75-A614-71999FB674E4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DLevelofprotection">
            <a:extLst>
              <a:ext uri="{FF2B5EF4-FFF2-40B4-BE49-F238E27FC236}">
                <a16:creationId xmlns:a16="http://schemas.microsoft.com/office/drawing/2014/main" id="{25917711-D3ED-4E8C-BF82-DCF50F5F2EC2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DDecree">
            <a:extLst>
              <a:ext uri="{FF2B5EF4-FFF2-40B4-BE49-F238E27FC236}">
                <a16:creationId xmlns:a16="http://schemas.microsoft.com/office/drawing/2014/main" id="{F673B93A-115D-4F5C-A79F-A5F384FCDFC7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DSecrecy">
            <a:extLst>
              <a:ext uri="{FF2B5EF4-FFF2-40B4-BE49-F238E27FC236}">
                <a16:creationId xmlns:a16="http://schemas.microsoft.com/office/drawing/2014/main" id="{E04FEAB8-01C0-4796-B920-929F3D1A1E32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D12AFC57-F9B4-42CA-9516-FFCBF2E4CA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3155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91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0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70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3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"/>
          <p:cNvSpPr>
            <a:spLocks noGrp="1"/>
          </p:cNvSpPr>
          <p:nvPr>
            <p:ph type="title"/>
          </p:nvPr>
        </p:nvSpPr>
        <p:spPr>
          <a:xfrm>
            <a:off x="841374" y="-7409"/>
            <a:ext cx="3987800" cy="6737351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95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96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62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21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33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16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12192000" cy="4720085"/>
          </a:xfrm>
          <a:custGeom>
            <a:avLst/>
            <a:gdLst>
              <a:gd name="connsiteX0" fmla="*/ 12192000 w 12192000"/>
              <a:gd name="connsiteY0" fmla="*/ 9939 h 4720085"/>
              <a:gd name="connsiteX1" fmla="*/ 12174524 w 12192000"/>
              <a:gd name="connsiteY1" fmla="*/ 4720085 h 4720085"/>
              <a:gd name="connsiteX2" fmla="*/ 8798054 w 12192000"/>
              <a:gd name="connsiteY2" fmla="*/ 4720085 h 4720085"/>
              <a:gd name="connsiteX3" fmla="*/ 6924312 w 12192000"/>
              <a:gd name="connsiteY3" fmla="*/ 10734 h 4720085"/>
              <a:gd name="connsiteX4" fmla="*/ 6790081 w 12192000"/>
              <a:gd name="connsiteY4" fmla="*/ 9144 h 4720085"/>
              <a:gd name="connsiteX5" fmla="*/ 8647125 w 12192000"/>
              <a:gd name="connsiteY5" fmla="*/ 4701002 h 4720085"/>
              <a:gd name="connsiteX6" fmla="*/ 3593725 w 12192000"/>
              <a:gd name="connsiteY6" fmla="*/ 4691063 h 4720085"/>
              <a:gd name="connsiteX7" fmla="*/ 5390305 w 12192000"/>
              <a:gd name="connsiteY7" fmla="*/ 9939 h 4720085"/>
              <a:gd name="connsiteX8" fmla="*/ 5277610 w 12192000"/>
              <a:gd name="connsiteY8" fmla="*/ 0 h 4720085"/>
              <a:gd name="connsiteX9" fmla="*/ 3458767 w 12192000"/>
              <a:gd name="connsiteY9" fmla="*/ 4701002 h 4720085"/>
              <a:gd name="connsiteX10" fmla="*/ 0 w 12192000"/>
              <a:gd name="connsiteY10" fmla="*/ 4701002 h 4720085"/>
              <a:gd name="connsiteX11" fmla="*/ 9922 w 12192000"/>
              <a:gd name="connsiteY11" fmla="*/ 9939 h 47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720085">
                <a:moveTo>
                  <a:pt x="12192000" y="9939"/>
                </a:moveTo>
                <a:cubicBezTo>
                  <a:pt x="12186175" y="1579988"/>
                  <a:pt x="12180349" y="3150036"/>
                  <a:pt x="12174524" y="4720085"/>
                </a:cubicBezTo>
                <a:lnTo>
                  <a:pt x="8798054" y="4720085"/>
                </a:lnTo>
                <a:cubicBezTo>
                  <a:pt x="8152137" y="3064957"/>
                  <a:pt x="7570229" y="1610998"/>
                  <a:pt x="6924312" y="10734"/>
                </a:cubicBezTo>
                <a:close/>
                <a:moveTo>
                  <a:pt x="6790081" y="9144"/>
                </a:moveTo>
                <a:lnTo>
                  <a:pt x="8647125" y="4701002"/>
                </a:lnTo>
                <a:lnTo>
                  <a:pt x="3593725" y="4691063"/>
                </a:lnTo>
                <a:cubicBezTo>
                  <a:pt x="4353996" y="2818467"/>
                  <a:pt x="4850285" y="1474235"/>
                  <a:pt x="5390305" y="9939"/>
                </a:cubicBezTo>
                <a:close/>
                <a:moveTo>
                  <a:pt x="5277610" y="0"/>
                </a:moveTo>
                <a:lnTo>
                  <a:pt x="3458767" y="4701002"/>
                </a:lnTo>
                <a:lnTo>
                  <a:pt x="0" y="4701002"/>
                </a:lnTo>
                <a:cubicBezTo>
                  <a:pt x="3307" y="3137314"/>
                  <a:pt x="6615" y="1573627"/>
                  <a:pt x="9922" y="993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6507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11" name="DConfidentiality">
            <a:extLst>
              <a:ext uri="{FF2B5EF4-FFF2-40B4-BE49-F238E27FC236}">
                <a16:creationId xmlns:a16="http://schemas.microsoft.com/office/drawing/2014/main" id="{EEA14B14-60C4-4BB2-AAE3-DF41B480ACC8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DLevelofprotection">
            <a:extLst>
              <a:ext uri="{FF2B5EF4-FFF2-40B4-BE49-F238E27FC236}">
                <a16:creationId xmlns:a16="http://schemas.microsoft.com/office/drawing/2014/main" id="{5DD3C21F-DA3E-4BE7-AAC4-310C4E77212E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DDecree">
            <a:extLst>
              <a:ext uri="{FF2B5EF4-FFF2-40B4-BE49-F238E27FC236}">
                <a16:creationId xmlns:a16="http://schemas.microsoft.com/office/drawing/2014/main" id="{E78352A8-ED6D-4F6E-BFE7-FD1EC319D79A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DSecrecy">
            <a:extLst>
              <a:ext uri="{FF2B5EF4-FFF2-40B4-BE49-F238E27FC236}">
                <a16:creationId xmlns:a16="http://schemas.microsoft.com/office/drawing/2014/main" id="{8E73515E-696E-4CE4-8D36-10D1C0A0DD9C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Kuva 4" descr="Väyläviraston logo">
            <a:extLst>
              <a:ext uri="{FF2B5EF4-FFF2-40B4-BE49-F238E27FC236}">
                <a16:creationId xmlns:a16="http://schemas.microsoft.com/office/drawing/2014/main" id="{33C3268B-385E-41BC-B0E9-2A8D21E50A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02295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3486" y="0"/>
            <a:ext cx="3987800" cy="6737351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77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98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71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01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55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6BE8DE-05CB-44A2-BC08-E6E6BFEDF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60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elta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37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ihreä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82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88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1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623888" y="752474"/>
            <a:ext cx="3919537" cy="4054955"/>
          </a:xfrm>
        </p:spPr>
        <p:txBody>
          <a:bodyPr/>
          <a:lstStyle>
            <a:lvl1pPr marL="0" indent="0">
              <a:buFontTx/>
              <a:buNone/>
              <a:defRPr b="1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Exo 2" charset="0"/>
                <a:ea typeface="Exo 2" charset="0"/>
                <a:cs typeface="Exo 2" charset="0"/>
              </a:defRPr>
            </a:lvl3pPr>
            <a:lvl4pPr>
              <a:defRPr>
                <a:latin typeface="Exo 2" charset="0"/>
                <a:ea typeface="Exo 2" charset="0"/>
                <a:cs typeface="Exo 2" charset="0"/>
              </a:defRPr>
            </a:lvl4pPr>
            <a:lvl5pPr>
              <a:defRPr>
                <a:latin typeface="Exo 2" charset="0"/>
                <a:ea typeface="Exo 2" charset="0"/>
                <a:cs typeface="Exo 2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433135" y="0"/>
            <a:ext cx="6758866" cy="673735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n>
                  <a:noFill/>
                </a:ln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7" descr="Väyläviraston logo">
            <a:extLst>
              <a:ext uri="{FF2B5EF4-FFF2-40B4-BE49-F238E27FC236}">
                <a16:creationId xmlns:a16="http://schemas.microsoft.com/office/drawing/2014/main" id="{9B1DFFF8-D476-44B3-90F4-D2B5A632F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626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62524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88497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9323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45590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t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08984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0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98071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22191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75271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88349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49801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Väyläviraston logo">
            <a:extLst>
              <a:ext uri="{FF2B5EF4-FFF2-40B4-BE49-F238E27FC236}">
                <a16:creationId xmlns:a16="http://schemas.microsoft.com/office/drawing/2014/main" id="{B3D212B4-2A4C-43AA-9CF7-1BD656D533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9"/>
          <a:stretch/>
        </p:blipFill>
        <p:spPr>
          <a:xfrm>
            <a:off x="0" y="0"/>
            <a:ext cx="12192000" cy="6737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0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2526" y="18720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1.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29862" y="18720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2.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17336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2526" y="3425619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29862" y="3425619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4.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117336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Rectangle 18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319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Väyläviraston logo">
            <a:extLst>
              <a:ext uri="{FF2B5EF4-FFF2-40B4-BE49-F238E27FC236}">
                <a16:creationId xmlns:a16="http://schemas.microsoft.com/office/drawing/2014/main" id="{4B3A6A6C-65F3-42AD-AF0D-BCD7051777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000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two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1" y="1905000"/>
            <a:ext cx="4947604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5996197" y="1909763"/>
            <a:ext cx="5357602" cy="39973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90549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vay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902169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sityksen loppudia">
            <a:extLst>
              <a:ext uri="{FF2B5EF4-FFF2-40B4-BE49-F238E27FC236}">
                <a16:creationId xmlns:a16="http://schemas.microsoft.com/office/drawing/2014/main" id="{8011D531-C477-E90E-BB81-1C49976BFEA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82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5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7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21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273159895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99612" cy="1325563"/>
          </a:xfrm>
        </p:spPr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8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9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pic>
        <p:nvPicPr>
          <p:cNvPr id="12" name="Kuva 11" descr="Väyläviraston logo">
            <a:extLst>
              <a:ext uri="{FF2B5EF4-FFF2-40B4-BE49-F238E27FC236}">
                <a16:creationId xmlns:a16="http://schemas.microsoft.com/office/drawing/2014/main" id="{21EF0740-5842-4D4A-BA64-488A09065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00" y="349200"/>
            <a:ext cx="1728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16698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875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 lang="fi-FI" b="0" i="0" smtClean="0">
                <a:effectLst/>
              </a:defRPr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53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k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22124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5541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1" r:id="rId3"/>
    <p:sldLayoutId id="2147483664" r:id="rId4"/>
    <p:sldLayoutId id="2147483665" r:id="rId5"/>
    <p:sldLayoutId id="2147483744" r:id="rId6"/>
    <p:sldLayoutId id="2147483669" r:id="rId7"/>
    <p:sldLayoutId id="2147483724" r:id="rId8"/>
    <p:sldLayoutId id="2147483671" r:id="rId9"/>
    <p:sldLayoutId id="2147483672" r:id="rId10"/>
    <p:sldLayoutId id="2147483673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5" r:id="rId19"/>
    <p:sldLayoutId id="2147483686" r:id="rId20"/>
    <p:sldLayoutId id="2147483743" r:id="rId21"/>
    <p:sldLayoutId id="2147483726" r:id="rId22"/>
    <p:sldLayoutId id="2147483727" r:id="rId23"/>
    <p:sldLayoutId id="2147483728" r:id="rId24"/>
    <p:sldLayoutId id="2147483729" r:id="rId25"/>
    <p:sldLayoutId id="2147483730" r:id="rId26"/>
    <p:sldLayoutId id="2147483731" r:id="rId27"/>
    <p:sldLayoutId id="2147483732" r:id="rId28"/>
    <p:sldLayoutId id="2147483733" r:id="rId29"/>
    <p:sldLayoutId id="2147483734" r:id="rId30"/>
    <p:sldLayoutId id="2147483735" r:id="rId31"/>
    <p:sldLayoutId id="2147483736" r:id="rId32"/>
    <p:sldLayoutId id="2147483737" r:id="rId33"/>
    <p:sldLayoutId id="2147483738" r:id="rId34"/>
    <p:sldLayoutId id="2147483739" r:id="rId35"/>
    <p:sldLayoutId id="2147483740" r:id="rId36"/>
    <p:sldLayoutId id="2147483741" r:id="rId37"/>
    <p:sldLayoutId id="2147483742" r:id="rId38"/>
    <p:sldLayoutId id="2147483705" r:id="rId39"/>
    <p:sldLayoutId id="2147483708" r:id="rId40"/>
    <p:sldLayoutId id="2147483745" r:id="rId41"/>
    <p:sldLayoutId id="2147483746" r:id="rId42"/>
    <p:sldLayoutId id="2147483751" r:id="rId4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hje.velho.vaylapilvi.fi/wp-content/uploads/2024/04/Tukiklinikka-19.4.2024.pdf" TargetMode="External"/><Relationship Id="rId2" Type="http://schemas.openxmlformats.org/officeDocument/2006/relationships/hyperlink" Target="https://eur05.safelinks.protection.outlook.com/?url=https%3A%2F%2Fvayla.sharefile.eu%2Fpublic%2Fshare%2Fweb-sb3f258df20b94f2ea6ca13df1ce0cace&amp;data=05%7C02%7Cilkka.aaltonen%40vayla.fi%7C9c8798a5d4214b83dde708dc4ef1dc9d%7C9b16f04ada3947e083ab13df71913d16%7C0%7C0%7C638472047964400868%7CUnknown%7CTWFpbGZsb3d8eyJWIjoiMC4wLjAwMDAiLCJQIjoiV2luMzIiLCJBTiI6Ik1haWwiLCJXVCI6Mn0%3D%7C0%7C%7C%7C&amp;sdata=zL3X1xMwCKkTT1Wk73100fSko6WVtenffwAorXgDphw%3D&amp;reserved=0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ohje.velho.vaylapilvi.fi/tievelho/tietorakenne/tietorakennemuutokset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hje.velho.vaylapilvi.fi/tievelho/tietorakenne/tiedon-luokittelu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tiestotuki@vayla.fi" TargetMode="External"/><Relationship Id="rId2" Type="http://schemas.openxmlformats.org/officeDocument/2006/relationships/hyperlink" Target="https://ohje.velho.vaylapilvi.fi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hyperlink" Target="mailto:velhotuki@vayla.fi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0" b="15590"/>
          <a:stretch>
            <a:fillRect/>
          </a:stretch>
        </p:blipFill>
        <p:spPr/>
      </p:pic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2291341" y="5393047"/>
            <a:ext cx="6568134" cy="621860"/>
          </a:xfrm>
        </p:spPr>
        <p:txBody>
          <a:bodyPr>
            <a:normAutofit/>
          </a:bodyPr>
          <a:lstStyle/>
          <a:p>
            <a:r>
              <a:rPr lang="fi-FI" sz="3600" dirty="0"/>
              <a:t>Tievelhovartti </a:t>
            </a:r>
            <a:r>
              <a:rPr lang="fi-FI" sz="3100" dirty="0"/>
              <a:t>(23.04.2024)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Ilkka Aaltonen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dirty="0"/>
              <a:t>23.04.2024</a:t>
            </a:r>
          </a:p>
        </p:txBody>
      </p:sp>
    </p:spTree>
    <p:extLst>
      <p:ext uri="{BB962C8B-B14F-4D97-AF65-F5344CB8AC3E}">
        <p14:creationId xmlns:p14="http://schemas.microsoft.com/office/powerpoint/2010/main" val="184642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n paikkamerkki 9">
            <a:extLst>
              <a:ext uri="{FF2B5EF4-FFF2-40B4-BE49-F238E27FC236}">
                <a16:creationId xmlns:a16="http://schemas.microsoft.com/office/drawing/2014/main" id="{B2A925E6-9935-B05B-DF95-809EF546AF5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1" b="8681"/>
          <a:stretch>
            <a:fillRect/>
          </a:stretch>
        </p:blipFill>
        <p:spPr/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9A520147-F4BD-A64F-12FA-A8FBD6F41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0801"/>
            <a:ext cx="3987800" cy="6737351"/>
          </a:xfrm>
        </p:spPr>
        <p:txBody>
          <a:bodyPr/>
          <a:lstStyle/>
          <a:p>
            <a:r>
              <a:rPr lang="fi-FI" dirty="0"/>
              <a:t>Agenda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7C7D44AF-CA13-B13B-12E3-5091AF578A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Ajankohtaiset ja tekemisen painopisteet </a:t>
            </a:r>
          </a:p>
          <a:p>
            <a:r>
              <a:rPr lang="fi-FI" dirty="0"/>
              <a:t>Tiedon luokittelu ja tietojen jakautuminen eri palveluihin luokittelun mukaisesti (lyhyt muistiin palautus)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BADA76D-61D3-7B0C-1C92-1712D18A541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21425"/>
            <a:ext cx="2476500" cy="365125"/>
          </a:xfrm>
        </p:spPr>
        <p:txBody>
          <a:bodyPr/>
          <a:lstStyle/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7061F8A-7F47-BDDC-1BE5-E4EB05925F8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21425"/>
            <a:ext cx="1651000" cy="365125"/>
          </a:xfrm>
        </p:spPr>
        <p:txBody>
          <a:bodyPr/>
          <a:lstStyle/>
          <a:p>
            <a:r>
              <a:rPr lang="fi-FI"/>
              <a:t>10.6.2021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70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06D4C5-C1A1-451C-9D75-E35FED282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5674" y="76817"/>
            <a:ext cx="7808287" cy="393569"/>
          </a:xfrm>
        </p:spPr>
        <p:txBody>
          <a:bodyPr>
            <a:normAutofit fontScale="90000"/>
          </a:bodyPr>
          <a:lstStyle/>
          <a:p>
            <a:pPr algn="l"/>
            <a:r>
              <a:rPr lang="fi-FI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Ajankohtaiset ja tekemisen painopisteet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29AACDF-3AAD-4B63-8455-3A91155F05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527793"/>
            <a:ext cx="12105314" cy="625339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i-FI" b="1" dirty="0">
                <a:latin typeface="Calibri" panose="020F0502020204030204" pitchFamily="34" charset="0"/>
                <a:ea typeface="Calibri" panose="020F0502020204030204" pitchFamily="34" charset="0"/>
              </a:rPr>
              <a:t>Tiestötiedot (ydinprosessien vuosikellojen mukaiset tehtävät)</a:t>
            </a:r>
          </a:p>
          <a:p>
            <a:pPr lvl="1"/>
            <a:r>
              <a:rPr lang="fi-FI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Ajantasainen tiedote (Tiestötiedot_viestintä_Q2_Q3_2024) on julkaistu: </a:t>
            </a:r>
            <a:r>
              <a:rPr lang="fi-FI" sz="21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https://vayla.sharefile.eu/public/share/web-sb3f258df20b94f2ea6ca13df1ce0cace</a:t>
            </a:r>
            <a:endParaRPr lang="fi-FI" sz="21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fi-FI" b="1" dirty="0">
                <a:latin typeface="Calibri" panose="020F0502020204030204" pitchFamily="34" charset="0"/>
                <a:ea typeface="Calibri" panose="020F0502020204030204" pitchFamily="34" charset="0"/>
              </a:rPr>
              <a:t>Tietojen ajantasaistaminen</a:t>
            </a:r>
          </a:p>
          <a:p>
            <a:pPr lvl="1"/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</a:rPr>
              <a:t>Tukiklinikan 19.4.2024 nostot: </a:t>
            </a:r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https://ohje.velho.vaylapilvi.fi/wp-content/uploads/2024/04/Tukiklinikka-19.4.2024.pdf</a:t>
            </a:r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lvl="1"/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</a:rPr>
              <a:t>1.10.2025 alkavien hoidon urakoiden hoitoluokkamuutokset päivitetty Tievelhoon.</a:t>
            </a:r>
          </a:p>
          <a:p>
            <a:pPr lvl="1"/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Viherhoitoalueet- ja kuviot saatavilla </a:t>
            </a:r>
            <a:r>
              <a:rPr lang="fi-FI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AVA:lta</a:t>
            </a:r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</a:rPr>
              <a:t> ja katseltavissa</a:t>
            </a: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Suomen Väylistä.</a:t>
            </a:r>
          </a:p>
          <a:p>
            <a:pPr lvl="1"/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Lupatiedot lähetetään suoraan Pirkanmaan lupakeskuksesta operoinnille, joka vie tiedot Tievelhoon lukuun </a:t>
            </a:r>
          </a:p>
          <a:p>
            <a:pPr marL="457200" lvl="1" indent="0">
              <a:buNone/>
            </a:pPr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ttamatta liittymälupia, jotka toimitetaan edelleen operointiin </a:t>
            </a:r>
            <a:r>
              <a:rPr lang="fi-FI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ELYjen</a:t>
            </a: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toimesta. Tavoitteena on, että kesän aikana </a:t>
            </a:r>
          </a:p>
          <a:p>
            <a:pPr marL="457200" lvl="1" indent="0">
              <a:buNone/>
            </a:pPr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</a:rPr>
              <a:t>liittymäluvat siirtyvät automaattisesti </a:t>
            </a:r>
            <a:r>
              <a:rPr lang="fi-FI" sz="2000" dirty="0" err="1">
                <a:latin typeface="Calibri" panose="020F0502020204030204" pitchFamily="34" charset="0"/>
                <a:ea typeface="Calibri" panose="020F0502020204030204" pitchFamily="34" charset="0"/>
              </a:rPr>
              <a:t>TILU:sta</a:t>
            </a:r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</a:rPr>
              <a:t> Tievelhoon.</a:t>
            </a:r>
          </a:p>
          <a:p>
            <a:pPr lvl="1"/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Kelirikkokausi pahimmillaan ja uusia painorajoitettuja tieosuuksia tulee lähes päivittäin Tievelhoon integraation kautta.</a:t>
            </a:r>
          </a:p>
          <a:p>
            <a:pPr marL="0" indent="0">
              <a:buNone/>
            </a:pPr>
            <a:r>
              <a:rPr lang="fi-FI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Käyttöliittymäkehitys</a:t>
            </a:r>
          </a:p>
          <a:p>
            <a:pPr lvl="1"/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</a:rPr>
              <a:t>Tieosuushaun MVP-version käyttäjätestaus käynnissä. Tavoite tuotantoon otolle huhtikuu.</a:t>
            </a:r>
          </a:p>
          <a:p>
            <a:pPr lvl="1"/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OID haku viety tuotantoon.</a:t>
            </a:r>
          </a:p>
          <a:p>
            <a:pPr marL="0" indent="0">
              <a:buNone/>
            </a:pPr>
            <a:r>
              <a:rPr lang="fi-FI" b="1" dirty="0">
                <a:solidFill>
                  <a:srgbClr val="172B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Ohjeet ja viestintä</a:t>
            </a:r>
          </a:p>
          <a:p>
            <a:pPr lvl="1"/>
            <a:r>
              <a:rPr lang="fi-FI" sz="2000" dirty="0">
                <a:solidFill>
                  <a:srgbClr val="172B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Tietorakennemuutoksista infosivu lisätty ohjesivuille: </a:t>
            </a:r>
            <a:r>
              <a:rPr lang="fi-FI" sz="2000" dirty="0">
                <a:solidFill>
                  <a:srgbClr val="172B4D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https://ohje.velho.vaylapilvi.fi/tievelho/tietorakenne/tietorakennemuutokset/</a:t>
            </a:r>
            <a:r>
              <a:rPr lang="fi-FI" sz="2000" dirty="0">
                <a:solidFill>
                  <a:srgbClr val="172B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/>
            <a:r>
              <a:rPr lang="fi-FI" sz="2000" dirty="0">
                <a:solidFill>
                  <a:srgbClr val="172B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Varusteinventointi ohje valmis tältä keväältä (luonnos). Ohjetta saa käyttää inventointeja tilattaessa. Virallinen julkaisu vuoden 2024 lopussa/2025 alussa. Koulutus ohjeesta tulossa toukokuun 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 17.5. klo 9.30-11</a:t>
            </a:r>
            <a:r>
              <a:rPr lang="fi-FI" sz="2000" dirty="0">
                <a:solidFill>
                  <a:srgbClr val="172B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kutsu tulee myöhemmin!</a:t>
            </a:r>
            <a:endParaRPr lang="fi-FI" sz="2000" b="1" dirty="0">
              <a:solidFill>
                <a:srgbClr val="172B4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i-FI" b="1" dirty="0">
                <a:solidFill>
                  <a:srgbClr val="172B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Muut nostot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lvl="1"/>
            <a:r>
              <a:rPr lang="fi-FI" sz="19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Ojan pohjat kohdeluokka tieto tuotu Suomen Väylät –palveluun.</a:t>
            </a:r>
            <a:endParaRPr lang="fi-FI" sz="1900" u="sng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fi-FI" sz="1900" dirty="0">
                <a:latin typeface="Calibri" panose="020F0502020204030204" pitchFamily="34" charset="0"/>
                <a:ea typeface="Calibri" panose="020F0502020204030204" pitchFamily="34" charset="0"/>
              </a:rPr>
              <a:t>Tierekisterin tietojen poisto avoimen tiedon rajapinnoista toukokuun lopulla. Jää katseltavaksi </a:t>
            </a:r>
            <a:r>
              <a:rPr lang="fi-FI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VäyläMappiin</a:t>
            </a:r>
            <a:r>
              <a:rPr lang="fi-FI" sz="1900" dirty="0">
                <a:latin typeface="Calibri" panose="020F0502020204030204" pitchFamily="34" charset="0"/>
                <a:ea typeface="Calibri" panose="020F0502020204030204" pitchFamily="34" charset="0"/>
              </a:rPr>
              <a:t> sekä ladattaviksi </a:t>
            </a:r>
            <a:r>
              <a:rPr lang="fi-FI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PALJU:uun</a:t>
            </a:r>
            <a:r>
              <a:rPr lang="fi-FI" sz="1900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fi-FI" sz="19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8A088F4-BA4E-446E-A519-333A0B57B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695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E5E22-464A-FD2F-0462-27395B7C3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6525"/>
            <a:ext cx="10515600" cy="749300"/>
          </a:xfrm>
        </p:spPr>
        <p:txBody>
          <a:bodyPr>
            <a:normAutofit/>
          </a:bodyPr>
          <a:lstStyle/>
          <a:p>
            <a:pPr algn="ctr"/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Seuraavat Tievelho-vartin teemaosat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B1D81-FB4D-FA2F-17B9-D224ECCC90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6774" y="1181100"/>
            <a:ext cx="10487025" cy="46958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9.4.	Ei aihetta</a:t>
            </a:r>
          </a:p>
          <a:p>
            <a:pPr marL="0" indent="0">
              <a:buNone/>
            </a:pPr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23.4 	Tiekamu (eli Viitekehysmuuntimen yhteydessä toimiva Tie- ja 	katuverkon muuttuneiden osuuksien rajapintapalvelu) </a:t>
            </a:r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Siirretty   eteenpäin (korvattu tiedon luokittelu muistiin palauttelulla)</a:t>
            </a:r>
            <a:endParaRPr lang="fi-FI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7.5.	Paikkatietopalvelut</a:t>
            </a:r>
          </a:p>
          <a:p>
            <a:pPr marL="0" indent="0">
              <a:buNone/>
            </a:pPr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21.5.	Tieomaisuuden hallinta Fluent Kunto-järjestelmällä</a:t>
            </a:r>
          </a:p>
          <a:p>
            <a:pPr marL="0" indent="0">
              <a:buNone/>
            </a:pP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Kesällä pidetään Tievelho-varteissa taukoa</a:t>
            </a: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Syksyn aiheista voitte antaa ehdotuksia, mutta ainakin yhtenä aiheena dynaaminen tieosoiteverkko ja mitä se tarkoittaa.</a:t>
            </a:r>
          </a:p>
          <a:p>
            <a:pPr lvl="1"/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Tulossa infopläjäys Tietilastoista (Tilastokeskus)</a:t>
            </a:r>
          </a:p>
          <a:p>
            <a:pPr lvl="1"/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Tiekamun esittely, dynaaminen tieverkko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79BD76-3D31-FB5A-7667-EC9FC7FA56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90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2CB0BA-2536-4B4A-84A6-F1AFA6881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0617" y="121845"/>
            <a:ext cx="3742189" cy="577850"/>
          </a:xfrm>
        </p:spPr>
        <p:txBody>
          <a:bodyPr>
            <a:normAutofit fontScale="90000"/>
          </a:bodyPr>
          <a:lstStyle/>
          <a:p>
            <a:r>
              <a:rPr lang="fi-FI" dirty="0"/>
              <a:t>Tiedon luokittelu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B6E482B-EA53-AFC3-268A-0D5DED321E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5</a:t>
            </a:fld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7DDE170C-4A79-881A-5E07-F2C2EE9E5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92" y="699695"/>
            <a:ext cx="10812442" cy="5373934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9022D422-A5D2-29D7-12FE-F012755391AE}"/>
              </a:ext>
            </a:extLst>
          </p:cNvPr>
          <p:cNvSpPr txBox="1"/>
          <p:nvPr/>
        </p:nvSpPr>
        <p:spPr>
          <a:xfrm>
            <a:off x="102764" y="6396582"/>
            <a:ext cx="77325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hlinkClick r:id="rId3"/>
              </a:rPr>
              <a:t>https://ohje.velho.vaylapilvi.fi/tievelho/tietorakenne/tiedon-luokittelu/</a:t>
            </a:r>
            <a:r>
              <a:rPr lang="fi-FI" dirty="0"/>
              <a:t> 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D5685485-6CE3-FB5B-9B45-3B363E862988}"/>
              </a:ext>
            </a:extLst>
          </p:cNvPr>
          <p:cNvSpPr txBox="1"/>
          <p:nvPr/>
        </p:nvSpPr>
        <p:spPr>
          <a:xfrm>
            <a:off x="102764" y="5966785"/>
            <a:ext cx="102681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800" dirty="0">
                <a:solidFill>
                  <a:schemeClr val="tx1"/>
                </a:solidFill>
              </a:rPr>
              <a:t>Turvallisuusympäristön muutosten vuoksi tietojen </a:t>
            </a:r>
            <a:r>
              <a:rPr lang="fi-FI" dirty="0"/>
              <a:t>luokitteluun kiinnitetty erityistä huomiota.</a:t>
            </a:r>
            <a:endParaRPr lang="fi-FI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095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D08447-7F1C-2E5F-C999-1523929C7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813" y="136525"/>
            <a:ext cx="9052421" cy="365126"/>
          </a:xfrm>
        </p:spPr>
        <p:txBody>
          <a:bodyPr>
            <a:normAutofit fontScale="90000"/>
          </a:bodyPr>
          <a:lstStyle/>
          <a:p>
            <a:r>
              <a:rPr lang="fi-FI" dirty="0"/>
              <a:t>Väyläviraston muut tiestötietopalvelut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4E5D292-41D7-6EC9-1723-BBAF2AD10B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6</a:t>
            </a:fld>
            <a:endParaRPr lang="en-US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B35A5E9A-099F-5B93-EBAA-33A0787010AF}"/>
              </a:ext>
            </a:extLst>
          </p:cNvPr>
          <p:cNvSpPr txBox="1"/>
          <p:nvPr/>
        </p:nvSpPr>
        <p:spPr>
          <a:xfrm>
            <a:off x="152314" y="981512"/>
            <a:ext cx="27228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Huomioitavaa on, että</a:t>
            </a:r>
          </a:p>
          <a:p>
            <a:r>
              <a:rPr lang="fi-FI" dirty="0"/>
              <a:t>ei avoimissa palveluissa</a:t>
            </a:r>
          </a:p>
          <a:p>
            <a:r>
              <a:rPr lang="fi-FI" dirty="0"/>
              <a:t>on hyödynnettävissä </a:t>
            </a:r>
          </a:p>
          <a:p>
            <a:r>
              <a:rPr lang="fi-FI" dirty="0"/>
              <a:t>myös avointa tietoa.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E45A153A-9489-0074-6FC9-8A6FCDC1D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725" y="501651"/>
            <a:ext cx="8819414" cy="621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64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E5AB38-47E0-422C-9979-8B400F719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430" y="298013"/>
            <a:ext cx="8498747" cy="577850"/>
          </a:xfrm>
        </p:spPr>
        <p:txBody>
          <a:bodyPr>
            <a:normAutofit fontScale="90000"/>
          </a:bodyPr>
          <a:lstStyle/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Käyttäjähallinta, käyttäjätuki ja palaute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515FB06-9963-47CD-A577-52CB59FF8B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191238"/>
            <a:ext cx="10487025" cy="4723788"/>
          </a:xfrm>
        </p:spPr>
        <p:txBody>
          <a:bodyPr/>
          <a:lstStyle/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Velho ohjeet: </a:t>
            </a:r>
            <a:r>
              <a:rPr lang="fi-FI" dirty="0">
                <a:solidFill>
                  <a:srgbClr val="172B4D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https://ohje.velho.vaylapilvi.fi/</a:t>
            </a:r>
            <a:endParaRPr lang="fi-FI" dirty="0">
              <a:solidFill>
                <a:srgbClr val="172B4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Operointi: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tiestotuki@vayla.fi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Tievelhon osalta kaikki henkilöt, joilla on extranet tunnukset pääsevät käyttämään järjestelmää. Projektivelhon osalta Sami Mäkelällä on käyttäjähallinta</a:t>
            </a: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Palautetta voi antaa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velhotuki@vayla.fi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osoitteeseen tai suoraan käyttöliittymästä</a:t>
            </a:r>
          </a:p>
          <a:p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AF5069F-C99B-48EF-8C1C-0ED868F6A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7</a:t>
            </a:fld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DCEE93A-32F3-4E04-8E17-01F2371A75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371" y="3744085"/>
            <a:ext cx="2124371" cy="208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59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702250"/>
      </p:ext>
    </p:extLst>
  </p:cSld>
  <p:clrMapOvr>
    <a:masterClrMapping/>
  </p:clrMapOvr>
</p:sld>
</file>

<file path=ppt/theme/theme1.xml><?xml version="1.0" encoding="utf-8"?>
<a:theme xmlns:a="http://schemas.openxmlformats.org/drawingml/2006/main" name="vayla">
  <a:themeElements>
    <a:clrScheme name="Uudet_Vayla">
      <a:dk1>
        <a:srgbClr val="000000"/>
      </a:dk1>
      <a:lt1>
        <a:srgbClr val="FFFFFF"/>
      </a:lt1>
      <a:dk2>
        <a:srgbClr val="000000"/>
      </a:dk2>
      <a:lt2>
        <a:srgbClr val="FDFCFF"/>
      </a:lt2>
      <a:accent1>
        <a:srgbClr val="0064AF"/>
      </a:accent1>
      <a:accent2>
        <a:srgbClr val="009BFF"/>
      </a:accent2>
      <a:accent3>
        <a:srgbClr val="4AC2F1"/>
      </a:accent3>
      <a:accent4>
        <a:srgbClr val="228848"/>
      </a:accent4>
      <a:accent5>
        <a:srgbClr val="910AA3"/>
      </a:accent5>
      <a:accent6>
        <a:srgbClr val="C73F00"/>
      </a:accent6>
      <a:hlink>
        <a:srgbClr val="00AFCB"/>
      </a:hlink>
      <a:folHlink>
        <a:srgbClr val="49C2EF"/>
      </a:folHlink>
    </a:clrScheme>
    <a:fontScheme name="Mukautettu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yla_ilmeella_fi.potx" id="{6087FC15-722D-48F6-A6D4-5FEB3B899A2E}" vid="{76B0F94A-6A46-413B-84AA-E57DC17D238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activity xmlns="492dc24b-f7ee-4c52-8521-8a00f1955f26" xsi:nil="true"/>
    <_ip_UnifiedCompliancePolicyProperties xmlns="http://schemas.microsoft.com/sharepoint/v3" xsi:nil="true"/>
  </documentManagement>
</p:properties>
</file>

<file path=customXml/item3.xml><?xml version="1.0" encoding="utf-8"?>
<livi_kameleon xmlns="" xmlns:xsi="http://www.w3.org/2001/XMLSchema-instance">
  <tyyppi>Esitys</tyyppi>
  <author>Ilkka Aaltonen</author>
  <title>Tievelho_hankinnan kohteen_kucvaus</title>
  <paivays>10.6.2021</paivays>
</livi_kameleon>
</file>

<file path=customXml/item4.xml><?xml version="1.0" encoding="utf-8"?>
<xml_kameleon>
  <ddecree/>
  <dlevelofprotection/>
  <dsecrecy/>
  <dconfidentiality/>
</xml_kameleon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A1403FF4DAA54CAF93AB773CA09A87" ma:contentTypeVersion="17" ma:contentTypeDescription="Create a new document." ma:contentTypeScope="" ma:versionID="48a35efa9c432721dfc4f70153c3bb23">
  <xsd:schema xmlns:xsd="http://www.w3.org/2001/XMLSchema" xmlns:xs="http://www.w3.org/2001/XMLSchema" xmlns:p="http://schemas.microsoft.com/office/2006/metadata/properties" xmlns:ns1="http://schemas.microsoft.com/sharepoint/v3" xmlns:ns3="492dc24b-f7ee-4c52-8521-8a00f1955f26" xmlns:ns4="3b1b636d-a69c-4b3b-88f1-43ddfd8f4d1b" targetNamespace="http://schemas.microsoft.com/office/2006/metadata/properties" ma:root="true" ma:fieldsID="b5c25683d79f39aeff56cd89b1f4441f" ns1:_="" ns3:_="" ns4:_="">
    <xsd:import namespace="http://schemas.microsoft.com/sharepoint/v3"/>
    <xsd:import namespace="492dc24b-f7ee-4c52-8521-8a00f1955f26"/>
    <xsd:import namespace="3b1b636d-a69c-4b3b-88f1-43ddfd8f4d1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  <xsd:element ref="ns3:_activity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2dc24b-f7ee-4c52-8521-8a00f1955f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1b636d-a69c-4b3b-88f1-43ddfd8f4d1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D0F685-F65A-456B-AC56-A588D9B131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0DE8AD-3B22-4F0B-9423-E6F4EC0C7837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sharepoint/v3"/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  <ds:schemaRef ds:uri="http://purl.org/dc/elements/1.1/"/>
    <ds:schemaRef ds:uri="3b1b636d-a69c-4b3b-88f1-43ddfd8f4d1b"/>
    <ds:schemaRef ds:uri="492dc24b-f7ee-4c52-8521-8a00f1955f26"/>
  </ds:schemaRefs>
</ds:datastoreItem>
</file>

<file path=customXml/itemProps3.xml><?xml version="1.0" encoding="utf-8"?>
<ds:datastoreItem xmlns:ds="http://schemas.openxmlformats.org/officeDocument/2006/customXml" ds:itemID="{9AFB0CFF-6F10-477D-BFA9-52D658853CCB}">
  <ds:schemaRefs>
    <ds:schemaRef ds:uri=""/>
  </ds:schemaRefs>
</ds:datastoreItem>
</file>

<file path=customXml/itemProps4.xml><?xml version="1.0" encoding="utf-8"?>
<ds:datastoreItem xmlns:ds="http://schemas.openxmlformats.org/officeDocument/2006/customXml" ds:itemID="{A8012199-8EC8-45B0-B8CE-C879495E452F}">
  <ds:schemaRefs/>
</ds:datastoreItem>
</file>

<file path=customXml/itemProps5.xml><?xml version="1.0" encoding="utf-8"?>
<ds:datastoreItem xmlns:ds="http://schemas.openxmlformats.org/officeDocument/2006/customXml" ds:itemID="{DF0B9119-EEBF-4C0C-BC7C-F2AB167C31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92dc24b-f7ee-4c52-8521-8a00f1955f26"/>
    <ds:schemaRef ds:uri="3b1b636d-a69c-4b3b-88f1-43ddfd8f4d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vayla_ilmeella_fi</Template>
  <TotalTime>21878</TotalTime>
  <Words>449</Words>
  <Application>Microsoft Office PowerPoint</Application>
  <PresentationFormat>Laajakuva</PresentationFormat>
  <Paragraphs>56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5" baseType="lpstr">
      <vt:lpstr>Arial</vt:lpstr>
      <vt:lpstr>Calibri</vt:lpstr>
      <vt:lpstr>Exo 2</vt:lpstr>
      <vt:lpstr>Felbridge Pro</vt:lpstr>
      <vt:lpstr>Segoe UI</vt:lpstr>
      <vt:lpstr>Tahoma</vt:lpstr>
      <vt:lpstr>vayla</vt:lpstr>
      <vt:lpstr>Tievelhovartti (23.04.2024)</vt:lpstr>
      <vt:lpstr>Agenda</vt:lpstr>
      <vt:lpstr>Ajankohtaiset ja tekemisen painopisteet </vt:lpstr>
      <vt:lpstr>Seuraavat Tievelho-vartin teemaosat</vt:lpstr>
      <vt:lpstr>Tiedon luokittelu</vt:lpstr>
      <vt:lpstr>Väyläviraston muut tiestötietopalvelut</vt:lpstr>
      <vt:lpstr>Käyttäjähallinta, käyttäjätuki ja palaute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Tievelho_hankinnan kohteen_kucvaus</dc:title>
  <dc:creator>Ilkka Aaltonen</dc:creator>
  <cp:keywords>Esitys</cp:keywords>
  <cp:lastModifiedBy>Aaltonen Ilkka</cp:lastModifiedBy>
  <cp:revision>824</cp:revision>
  <dcterms:created xsi:type="dcterms:W3CDTF">2021-06-10T07:52:25Z</dcterms:created>
  <dcterms:modified xsi:type="dcterms:W3CDTF">2024-04-23T07:51:40Z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473.983.02.010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vayla_ilmeella_fi.potx</vt:lpwstr>
  </property>
  <property fmtid="{D5CDD505-2E9C-101B-9397-08002B2CF9AE}" pid="6" name="dvDefinition">
    <vt:lpwstr>702 (dd_default.xml)</vt:lpwstr>
  </property>
  <property fmtid="{D5CDD505-2E9C-101B-9397-08002B2CF9AE}" pid="7" name="dvDefinitionID">
    <vt:lpwstr>702</vt:lpwstr>
  </property>
  <property fmtid="{D5CDD505-2E9C-101B-9397-08002B2CF9AE}" pid="8" name="dvContentFile">
    <vt:lpwstr>dd_default.xml</vt:lpwstr>
  </property>
  <property fmtid="{D5CDD505-2E9C-101B-9397-08002B2CF9AE}" pid="9" name="dvGlobalVerID">
    <vt:lpwstr>473.85.02.232</vt:lpwstr>
  </property>
  <property fmtid="{D5CDD505-2E9C-101B-9397-08002B2CF9AE}" pid="10" name="dvDefinitionVersion">
    <vt:lpwstr>02.002 / 20.12.2018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2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VAYL</vt:lpwstr>
  </property>
  <property fmtid="{D5CDD505-2E9C-101B-9397-08002B2CF9AE}" pid="21" name="dvSite">
    <vt:lpwstr>Lappeenrannan toimipiste</vt:lpwstr>
  </property>
  <property fmtid="{D5CDD505-2E9C-101B-9397-08002B2CF9AE}" pid="22" name="dvNumbering">
    <vt:lpwstr>0</vt:lpwstr>
  </property>
  <property fmtid="{D5CDD505-2E9C-101B-9397-08002B2CF9AE}" pid="23" name="dvDUname">
    <vt:lpwstr>Ilkka Aaltonen</vt:lpwstr>
  </property>
  <property fmtid="{D5CDD505-2E9C-101B-9397-08002B2CF9AE}" pid="24" name="dvDUFname">
    <vt:lpwstr>Ilkka</vt:lpwstr>
  </property>
  <property fmtid="{D5CDD505-2E9C-101B-9397-08002B2CF9AE}" pid="25" name="dvDULname">
    <vt:lpwstr>Aaltonen</vt:lpwstr>
  </property>
  <property fmtid="{D5CDD505-2E9C-101B-9397-08002B2CF9AE}" pid="26" name="dvDUBusinessarea">
    <vt:lpwstr>Väylien käyttö- ja tieto</vt:lpwstr>
  </property>
  <property fmtid="{D5CDD505-2E9C-101B-9397-08002B2CF9AE}" pid="27" name="dvDUdepartment">
    <vt:lpwstr>Tieto</vt:lpwstr>
  </property>
  <property fmtid="{D5CDD505-2E9C-101B-9397-08002B2CF9AE}" pid="28" name="dvLogoExist">
    <vt:lpwstr>0</vt:lpwstr>
  </property>
  <property fmtid="{D5CDD505-2E9C-101B-9397-08002B2CF9AE}" pid="29" name="dvCurrentlogo">
    <vt:lpwstr>vayla_fi.jpg</vt:lpwstr>
  </property>
  <property fmtid="{D5CDD505-2E9C-101B-9397-08002B2CF9AE}" pid="30" name="dvEULogoExist">
    <vt:lpwstr>0</vt:lpwstr>
  </property>
  <property fmtid="{D5CDD505-2E9C-101B-9397-08002B2CF9AE}" pid="31" name="dvCurrentEUListLogo">
    <vt:lpwstr/>
  </property>
  <property fmtid="{D5CDD505-2E9C-101B-9397-08002B2CF9AE}" pid="32" name="dvCurrentEUlogo">
    <vt:lpwstr/>
  </property>
  <property fmtid="{D5CDD505-2E9C-101B-9397-08002B2CF9AE}" pid="33" name="ddecree">
    <vt:lpwstr/>
  </property>
  <property fmtid="{D5CDD505-2E9C-101B-9397-08002B2CF9AE}" pid="34" name="dlevelofprotection">
    <vt:lpwstr/>
  </property>
  <property fmtid="{D5CDD505-2E9C-101B-9397-08002B2CF9AE}" pid="35" name="dsecrecy">
    <vt:lpwstr/>
  </property>
  <property fmtid="{D5CDD505-2E9C-101B-9397-08002B2CF9AE}" pid="36" name="dconfidentiality">
    <vt:lpwstr/>
  </property>
  <property fmtid="{D5CDD505-2E9C-101B-9397-08002B2CF9AE}" pid="37" name="tyyppi">
    <vt:lpwstr>Esitys</vt:lpwstr>
  </property>
  <property fmtid="{D5CDD505-2E9C-101B-9397-08002B2CF9AE}" pid="38" name="author">
    <vt:lpwstr>Ilkka Aaltonen</vt:lpwstr>
  </property>
  <property fmtid="{D5CDD505-2E9C-101B-9397-08002B2CF9AE}" pid="39" name="title">
    <vt:lpwstr>Tievelho_hankinnan kohteen_kucvaus</vt:lpwstr>
  </property>
  <property fmtid="{D5CDD505-2E9C-101B-9397-08002B2CF9AE}" pid="40" name="paivays">
    <vt:filetime>2021-06-09T21:00:00Z</vt:filetime>
  </property>
  <property fmtid="{D5CDD505-2E9C-101B-9397-08002B2CF9AE}" pid="41" name="ContentTypeId">
    <vt:lpwstr>0x010100CCA1403FF4DAA54CAF93AB773CA09A87</vt:lpwstr>
  </property>
</Properties>
</file>