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notesMasterIdLst>
    <p:notesMasterId r:id="rId40"/>
  </p:notesMasterIdLst>
  <p:sldIdLst>
    <p:sldId id="256" r:id="rId7"/>
    <p:sldId id="315" r:id="rId8"/>
    <p:sldId id="307" r:id="rId9"/>
    <p:sldId id="317" r:id="rId10"/>
    <p:sldId id="306" r:id="rId11"/>
    <p:sldId id="318" r:id="rId12"/>
    <p:sldId id="282" r:id="rId13"/>
    <p:sldId id="278" r:id="rId14"/>
    <p:sldId id="281" r:id="rId15"/>
    <p:sldId id="285" r:id="rId16"/>
    <p:sldId id="283" r:id="rId17"/>
    <p:sldId id="284" r:id="rId18"/>
    <p:sldId id="289" r:id="rId19"/>
    <p:sldId id="286" r:id="rId20"/>
    <p:sldId id="290" r:id="rId21"/>
    <p:sldId id="287" r:id="rId22"/>
    <p:sldId id="288" r:id="rId23"/>
    <p:sldId id="319" r:id="rId24"/>
    <p:sldId id="257" r:id="rId25"/>
    <p:sldId id="258" r:id="rId26"/>
    <p:sldId id="273" r:id="rId27"/>
    <p:sldId id="280" r:id="rId28"/>
    <p:sldId id="320" r:id="rId29"/>
    <p:sldId id="276" r:id="rId30"/>
    <p:sldId id="321" r:id="rId31"/>
    <p:sldId id="322" r:id="rId32"/>
    <p:sldId id="323" r:id="rId33"/>
    <p:sldId id="324" r:id="rId34"/>
    <p:sldId id="325" r:id="rId35"/>
    <p:sldId id="272" r:id="rId36"/>
    <p:sldId id="291" r:id="rId37"/>
    <p:sldId id="326" r:id="rId38"/>
    <p:sldId id="263" r:id="rId3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8F284-D1E4-45B2-9FA8-E271BD96CCBF}" v="6" dt="2024-03-14T13:58:27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14" autoAdjust="0"/>
    <p:restoredTop sz="94743" autoAdjust="0"/>
  </p:normalViewPr>
  <p:slideViewPr>
    <p:cSldViewPr snapToGrid="0">
      <p:cViewPr varScale="1">
        <p:scale>
          <a:sx n="67" d="100"/>
          <a:sy n="67" d="100"/>
        </p:scale>
        <p:origin x="948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senius Kaisa" userId="d2e7ad9b-82b7-43ef-add7-5d0e0522df40" providerId="ADAL" clId="{6F38F284-D1E4-45B2-9FA8-E271BD96CCBF}"/>
    <pc:docChg chg="custSel addSld delSld modSld">
      <pc:chgData name="Pusenius Kaisa" userId="d2e7ad9b-82b7-43ef-add7-5d0e0522df40" providerId="ADAL" clId="{6F38F284-D1E4-45B2-9FA8-E271BD96CCBF}" dt="2024-03-14T13:58:27.275" v="384"/>
      <pc:docMkLst>
        <pc:docMk/>
      </pc:docMkLst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0" sldId="257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0" sldId="258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043702250" sldId="263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3931237882" sldId="272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94736814" sldId="273"/>
        </pc:sldMkLst>
      </pc:sldChg>
      <pc:sldChg chg="del">
        <pc:chgData name="Pusenius Kaisa" userId="d2e7ad9b-82b7-43ef-add7-5d0e0522df40" providerId="ADAL" clId="{6F38F284-D1E4-45B2-9FA8-E271BD96CCBF}" dt="2024-03-14T13:56:22.221" v="383" actId="47"/>
        <pc:sldMkLst>
          <pc:docMk/>
          <pc:sldMk cId="259817993" sldId="274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2880393477" sldId="276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666375273" sldId="278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1122355960" sldId="280"/>
        </pc:sldMkLst>
      </pc:sldChg>
      <pc:sldChg chg="modSp add mod">
        <pc:chgData name="Pusenius Kaisa" userId="d2e7ad9b-82b7-43ef-add7-5d0e0522df40" providerId="ADAL" clId="{6F38F284-D1E4-45B2-9FA8-E271BD96CCBF}" dt="2024-03-14T13:56:07.209" v="381" actId="27636"/>
        <pc:sldMkLst>
          <pc:docMk/>
          <pc:sldMk cId="1880511722" sldId="281"/>
        </pc:sldMkLst>
        <pc:spChg chg="mod">
          <ac:chgData name="Pusenius Kaisa" userId="d2e7ad9b-82b7-43ef-add7-5d0e0522df40" providerId="ADAL" clId="{6F38F284-D1E4-45B2-9FA8-E271BD96CCBF}" dt="2024-03-14T13:56:07.209" v="381" actId="27636"/>
          <ac:spMkLst>
            <pc:docMk/>
            <pc:sldMk cId="1880511722" sldId="281"/>
            <ac:spMk id="9" creationId="{E2CA2CAD-DB94-908C-292C-F1D295B45877}"/>
          </ac:spMkLst>
        </pc:spChg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3334461500" sldId="282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202060147" sldId="283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900730931" sldId="284"/>
        </pc:sldMkLst>
      </pc:sldChg>
      <pc:sldChg chg="modSp add mod">
        <pc:chgData name="Pusenius Kaisa" userId="d2e7ad9b-82b7-43ef-add7-5d0e0522df40" providerId="ADAL" clId="{6F38F284-D1E4-45B2-9FA8-E271BD96CCBF}" dt="2024-03-14T13:56:07.225" v="382" actId="27636"/>
        <pc:sldMkLst>
          <pc:docMk/>
          <pc:sldMk cId="954639246" sldId="285"/>
        </pc:sldMkLst>
        <pc:spChg chg="mod">
          <ac:chgData name="Pusenius Kaisa" userId="d2e7ad9b-82b7-43ef-add7-5d0e0522df40" providerId="ADAL" clId="{6F38F284-D1E4-45B2-9FA8-E271BD96CCBF}" dt="2024-03-14T13:56:07.225" v="382" actId="27636"/>
          <ac:spMkLst>
            <pc:docMk/>
            <pc:sldMk cId="954639246" sldId="285"/>
            <ac:spMk id="3" creationId="{C8B06E1F-554C-6DE9-F725-50C3505B2DBE}"/>
          </ac:spMkLst>
        </pc:spChg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187228122" sldId="286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968854660" sldId="287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3424279668" sldId="288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510566636" sldId="289"/>
        </pc:sldMkLst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33421150" sldId="290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1621057593" sldId="291"/>
        </pc:sldMkLst>
      </pc:sldChg>
      <pc:sldChg chg="modSp mod">
        <pc:chgData name="Pusenius Kaisa" userId="d2e7ad9b-82b7-43ef-add7-5d0e0522df40" providerId="ADAL" clId="{6F38F284-D1E4-45B2-9FA8-E271BD96CCBF}" dt="2024-03-11T13:17:06.058" v="353" actId="1076"/>
        <pc:sldMkLst>
          <pc:docMk/>
          <pc:sldMk cId="2479259631" sldId="306"/>
        </pc:sldMkLst>
        <pc:spChg chg="mod">
          <ac:chgData name="Pusenius Kaisa" userId="d2e7ad9b-82b7-43ef-add7-5d0e0522df40" providerId="ADAL" clId="{6F38F284-D1E4-45B2-9FA8-E271BD96CCBF}" dt="2024-03-11T13:16:21.130" v="346" actId="113"/>
          <ac:spMkLst>
            <pc:docMk/>
            <pc:sldMk cId="2479259631" sldId="306"/>
            <ac:spMk id="2" creationId="{1EE5AB38-47E0-422C-9979-8B400F719F22}"/>
          </ac:spMkLst>
        </pc:spChg>
        <pc:spChg chg="mod">
          <ac:chgData name="Pusenius Kaisa" userId="d2e7ad9b-82b7-43ef-add7-5d0e0522df40" providerId="ADAL" clId="{6F38F284-D1E4-45B2-9FA8-E271BD96CCBF}" dt="2024-03-11T13:16:55.189" v="352" actId="2711"/>
          <ac:spMkLst>
            <pc:docMk/>
            <pc:sldMk cId="2479259631" sldId="306"/>
            <ac:spMk id="3" creationId="{3515FB06-9963-47CD-A577-52CB59FF8B93}"/>
          </ac:spMkLst>
        </pc:spChg>
        <pc:picChg chg="mod">
          <ac:chgData name="Pusenius Kaisa" userId="d2e7ad9b-82b7-43ef-add7-5d0e0522df40" providerId="ADAL" clId="{6F38F284-D1E4-45B2-9FA8-E271BD96CCBF}" dt="2024-03-11T13:17:06.058" v="353" actId="1076"/>
          <ac:picMkLst>
            <pc:docMk/>
            <pc:sldMk cId="2479259631" sldId="306"/>
            <ac:picMk id="6" creationId="{0DCEE93A-32F3-4E04-8E17-01F2371A750F}"/>
          </ac:picMkLst>
        </pc:picChg>
      </pc:sldChg>
      <pc:sldChg chg="modSp mod">
        <pc:chgData name="Pusenius Kaisa" userId="d2e7ad9b-82b7-43ef-add7-5d0e0522df40" providerId="ADAL" clId="{6F38F284-D1E4-45B2-9FA8-E271BD96CCBF}" dt="2024-03-12T06:55:49.326" v="355" actId="27636"/>
        <pc:sldMkLst>
          <pc:docMk/>
          <pc:sldMk cId="2143695597" sldId="307"/>
        </pc:sldMkLst>
        <pc:spChg chg="mod">
          <ac:chgData name="Pusenius Kaisa" userId="d2e7ad9b-82b7-43ef-add7-5d0e0522df40" providerId="ADAL" clId="{6F38F284-D1E4-45B2-9FA8-E271BD96CCBF}" dt="2024-03-11T13:16:37.156" v="350" actId="1076"/>
          <ac:spMkLst>
            <pc:docMk/>
            <pc:sldMk cId="2143695597" sldId="307"/>
            <ac:spMk id="2" creationId="{C406D4C5-C1A1-451C-9D75-E35FED2827EB}"/>
          </ac:spMkLst>
        </pc:spChg>
        <pc:spChg chg="mod">
          <ac:chgData name="Pusenius Kaisa" userId="d2e7ad9b-82b7-43ef-add7-5d0e0522df40" providerId="ADAL" clId="{6F38F284-D1E4-45B2-9FA8-E271BD96CCBF}" dt="2024-03-12T06:55:49.326" v="355" actId="27636"/>
          <ac:spMkLst>
            <pc:docMk/>
            <pc:sldMk cId="2143695597" sldId="307"/>
            <ac:spMk id="3" creationId="{829AACDF-3AAD-4B63-8455-3A91155F0553}"/>
          </ac:spMkLst>
        </pc:spChg>
      </pc:sldChg>
      <pc:sldChg chg="delSp modSp mod">
        <pc:chgData name="Pusenius Kaisa" userId="d2e7ad9b-82b7-43ef-add7-5d0e0522df40" providerId="ADAL" clId="{6F38F284-D1E4-45B2-9FA8-E271BD96CCBF}" dt="2024-03-12T06:57:03.971" v="379" actId="20577"/>
        <pc:sldMkLst>
          <pc:docMk/>
          <pc:sldMk cId="4042490350" sldId="317"/>
        </pc:sldMkLst>
        <pc:spChg chg="mod">
          <ac:chgData name="Pusenius Kaisa" userId="d2e7ad9b-82b7-43ef-add7-5d0e0522df40" providerId="ADAL" clId="{6F38F284-D1E4-45B2-9FA8-E271BD96CCBF}" dt="2024-03-11T13:16:25.742" v="347" actId="113"/>
          <ac:spMkLst>
            <pc:docMk/>
            <pc:sldMk cId="4042490350" sldId="317"/>
            <ac:spMk id="2" creationId="{0DDE5E22-464A-FD2F-0462-27395B7C34E3}"/>
          </ac:spMkLst>
        </pc:spChg>
        <pc:spChg chg="mod">
          <ac:chgData name="Pusenius Kaisa" userId="d2e7ad9b-82b7-43ef-add7-5d0e0522df40" providerId="ADAL" clId="{6F38F284-D1E4-45B2-9FA8-E271BD96CCBF}" dt="2024-03-12T06:57:03.971" v="379" actId="20577"/>
          <ac:spMkLst>
            <pc:docMk/>
            <pc:sldMk cId="4042490350" sldId="317"/>
            <ac:spMk id="3" creationId="{81EB1D81-FB4D-FA2F-17B9-D224ECCC90AB}"/>
          </ac:spMkLst>
        </pc:spChg>
        <pc:picChg chg="del">
          <ac:chgData name="Pusenius Kaisa" userId="d2e7ad9b-82b7-43ef-add7-5d0e0522df40" providerId="ADAL" clId="{6F38F284-D1E4-45B2-9FA8-E271BD96CCBF}" dt="2024-03-11T13:06:30.700" v="135" actId="478"/>
          <ac:picMkLst>
            <pc:docMk/>
            <pc:sldMk cId="4042490350" sldId="317"/>
            <ac:picMk id="6" creationId="{4A958E35-D9C1-F88C-58AA-73F050DC78D8}"/>
          </ac:picMkLst>
        </pc:picChg>
      </pc:sldChg>
      <pc:sldChg chg="add">
        <pc:chgData name="Pusenius Kaisa" userId="d2e7ad9b-82b7-43ef-add7-5d0e0522df40" providerId="ADAL" clId="{6F38F284-D1E4-45B2-9FA8-E271BD96CCBF}" dt="2024-03-14T13:56:07.094" v="380"/>
        <pc:sldMkLst>
          <pc:docMk/>
          <pc:sldMk cId="1260623383" sldId="318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0" sldId="319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1393085306" sldId="320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3932469014" sldId="321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3108951093" sldId="322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3583887513" sldId="323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2903238640" sldId="324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2039539455" sldId="325"/>
        </pc:sldMkLst>
      </pc:sldChg>
      <pc:sldChg chg="add">
        <pc:chgData name="Pusenius Kaisa" userId="d2e7ad9b-82b7-43ef-add7-5d0e0522df40" providerId="ADAL" clId="{6F38F284-D1E4-45B2-9FA8-E271BD96CCBF}" dt="2024-03-14T13:58:27.275" v="384"/>
        <pc:sldMkLst>
          <pc:docMk/>
          <pc:sldMk cId="3202405011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AC96E-1DC8-4EA3-9268-8EA7D1653612}" type="datetimeFigureOut">
              <a:rPr lang="fi-FI" smtClean="0"/>
              <a:t>14.3.2024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D8B9A-264D-4165-A769-848A3FBDC0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927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811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12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837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2220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125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8938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7751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8686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1155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0167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700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371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79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2D8B9A-264D-4165-A769-848A3FBDC0C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084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827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e6e1a9f30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1e6e1a9f3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99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 preserve="1" userDrawn="1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5277610" cy="4701002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7610" h="4701002">
                <a:moveTo>
                  <a:pt x="0" y="4701002"/>
                </a:moveTo>
                <a:cubicBezTo>
                  <a:pt x="3307" y="3137314"/>
                  <a:pt x="6615" y="1573627"/>
                  <a:pt x="9922" y="9939"/>
                </a:cubicBezTo>
                <a:lnTo>
                  <a:pt x="5277610" y="0"/>
                </a:lnTo>
                <a:lnTo>
                  <a:pt x="3458766" y="4701002"/>
                </a:lnTo>
                <a:lnTo>
                  <a:pt x="0" y="47010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 algn="l">
              <a:buNone/>
              <a:defRPr sz="2000" baseline="0"/>
            </a:lvl1pPr>
          </a:lstStyle>
          <a:p>
            <a:r>
              <a:rPr lang="fi-FI" dirty="0"/>
              <a:t>Lisää 1.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593725" y="-795"/>
            <a:ext cx="5053400" cy="4691858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36836"/>
              <a:gd name="connsiteY0" fmla="*/ 4691063 h 4701002"/>
              <a:gd name="connsiteX1" fmla="*/ 1769148 w 7036836"/>
              <a:gd name="connsiteY1" fmla="*/ 9939 h 4701002"/>
              <a:gd name="connsiteX2" fmla="*/ 7036836 w 7036836"/>
              <a:gd name="connsiteY2" fmla="*/ 0 h 4701002"/>
              <a:gd name="connsiteX3" fmla="*/ 5217992 w 7036836"/>
              <a:gd name="connsiteY3" fmla="*/ 4701002 h 4701002"/>
              <a:gd name="connsiteX4" fmla="*/ 0 w 7036836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7064268"/>
              <a:gd name="connsiteY0" fmla="*/ 4691063 h 4701002"/>
              <a:gd name="connsiteX1" fmla="*/ 1796580 w 7064268"/>
              <a:gd name="connsiteY1" fmla="*/ 9939 h 4701002"/>
              <a:gd name="connsiteX2" fmla="*/ 7064268 w 7064268"/>
              <a:gd name="connsiteY2" fmla="*/ 0 h 4701002"/>
              <a:gd name="connsiteX3" fmla="*/ 5245424 w 7064268"/>
              <a:gd name="connsiteY3" fmla="*/ 4701002 h 4701002"/>
              <a:gd name="connsiteX4" fmla="*/ 0 w 7064268"/>
              <a:gd name="connsiteY4" fmla="*/ 4691063 h 4701002"/>
              <a:gd name="connsiteX0" fmla="*/ 0 w 5245424"/>
              <a:gd name="connsiteY0" fmla="*/ 4691063 h 4701002"/>
              <a:gd name="connsiteX1" fmla="*/ 1796580 w 5245424"/>
              <a:gd name="connsiteY1" fmla="*/ 9939 h 4701002"/>
              <a:gd name="connsiteX2" fmla="*/ 3315228 w 5245424"/>
              <a:gd name="connsiteY2" fmla="*/ 0 h 4701002"/>
              <a:gd name="connsiteX3" fmla="*/ 5245424 w 5245424"/>
              <a:gd name="connsiteY3" fmla="*/ 4701002 h 4701002"/>
              <a:gd name="connsiteX4" fmla="*/ 0 w 5245424"/>
              <a:gd name="connsiteY4" fmla="*/ 4691063 h 4701002"/>
              <a:gd name="connsiteX0" fmla="*/ 0 w 5245424"/>
              <a:gd name="connsiteY0" fmla="*/ 4681919 h 4691858"/>
              <a:gd name="connsiteX1" fmla="*/ 1796580 w 5245424"/>
              <a:gd name="connsiteY1" fmla="*/ 795 h 4691858"/>
              <a:gd name="connsiteX2" fmla="*/ 3196356 w 5245424"/>
              <a:gd name="connsiteY2" fmla="*/ 0 h 4691858"/>
              <a:gd name="connsiteX3" fmla="*/ 5245424 w 5245424"/>
              <a:gd name="connsiteY3" fmla="*/ 4691858 h 4691858"/>
              <a:gd name="connsiteX4" fmla="*/ 0 w 5245424"/>
              <a:gd name="connsiteY4" fmla="*/ 4681919 h 4691858"/>
              <a:gd name="connsiteX0" fmla="*/ 0 w 5053400"/>
              <a:gd name="connsiteY0" fmla="*/ 4681919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81919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  <a:gd name="connsiteX0" fmla="*/ 0 w 5053400"/>
              <a:gd name="connsiteY0" fmla="*/ 4691063 h 4691858"/>
              <a:gd name="connsiteX1" fmla="*/ 1796580 w 5053400"/>
              <a:gd name="connsiteY1" fmla="*/ 795 h 4691858"/>
              <a:gd name="connsiteX2" fmla="*/ 3196356 w 5053400"/>
              <a:gd name="connsiteY2" fmla="*/ 0 h 4691858"/>
              <a:gd name="connsiteX3" fmla="*/ 5053400 w 5053400"/>
              <a:gd name="connsiteY3" fmla="*/ 4691858 h 4691858"/>
              <a:gd name="connsiteX4" fmla="*/ 0 w 5053400"/>
              <a:gd name="connsiteY4" fmla="*/ 4691063 h 469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400" h="4691858">
                <a:moveTo>
                  <a:pt x="0" y="4691063"/>
                </a:moveTo>
                <a:cubicBezTo>
                  <a:pt x="741983" y="2827611"/>
                  <a:pt x="1256560" y="1465091"/>
                  <a:pt x="1796580" y="795"/>
                </a:cubicBezTo>
                <a:lnTo>
                  <a:pt x="3196356" y="0"/>
                </a:lnTo>
                <a:lnTo>
                  <a:pt x="5053400" y="4691858"/>
                </a:lnTo>
                <a:lnTo>
                  <a:pt x="0" y="46910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i-FI" dirty="0"/>
              <a:t>Lisää 2. tämä kuva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924312" y="0"/>
            <a:ext cx="5267688" cy="4710146"/>
          </a:xfrm>
          <a:custGeom>
            <a:avLst/>
            <a:gdLst>
              <a:gd name="connsiteX0" fmla="*/ 0 w 4611688"/>
              <a:gd name="connsiteY0" fmla="*/ 4691063 h 4691063"/>
              <a:gd name="connsiteX1" fmla="*/ 1152922 w 4611688"/>
              <a:gd name="connsiteY1" fmla="*/ 0 h 4691063"/>
              <a:gd name="connsiteX2" fmla="*/ 4611688 w 4611688"/>
              <a:gd name="connsiteY2" fmla="*/ 0 h 4691063"/>
              <a:gd name="connsiteX3" fmla="*/ 3458766 w 4611688"/>
              <a:gd name="connsiteY3" fmla="*/ 4691063 h 4691063"/>
              <a:gd name="connsiteX4" fmla="*/ 0 w 4611688"/>
              <a:gd name="connsiteY4" fmla="*/ 4691063 h 4691063"/>
              <a:gd name="connsiteX0" fmla="*/ 0 w 5277610"/>
              <a:gd name="connsiteY0" fmla="*/ 4701002 h 4701002"/>
              <a:gd name="connsiteX1" fmla="*/ 1152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01002"/>
              <a:gd name="connsiteX1" fmla="*/ 9922 w 5277610"/>
              <a:gd name="connsiteY1" fmla="*/ 9939 h 4701002"/>
              <a:gd name="connsiteX2" fmla="*/ 5277610 w 5277610"/>
              <a:gd name="connsiteY2" fmla="*/ 0 h 4701002"/>
              <a:gd name="connsiteX3" fmla="*/ 3458766 w 5277610"/>
              <a:gd name="connsiteY3" fmla="*/ 4701002 h 4701002"/>
              <a:gd name="connsiteX4" fmla="*/ 0 w 5277610"/>
              <a:gd name="connsiteY4" fmla="*/ 4701002 h 4701002"/>
              <a:gd name="connsiteX0" fmla="*/ 0 w 5277610"/>
              <a:gd name="connsiteY0" fmla="*/ 4701002 h 4710146"/>
              <a:gd name="connsiteX1" fmla="*/ 9922 w 5277610"/>
              <a:gd name="connsiteY1" fmla="*/ 9939 h 4710146"/>
              <a:gd name="connsiteX2" fmla="*/ 5277610 w 5277610"/>
              <a:gd name="connsiteY2" fmla="*/ 0 h 4710146"/>
              <a:gd name="connsiteX3" fmla="*/ 5260134 w 5277610"/>
              <a:gd name="connsiteY3" fmla="*/ 4710146 h 4710146"/>
              <a:gd name="connsiteX4" fmla="*/ 0 w 5277610"/>
              <a:gd name="connsiteY4" fmla="*/ 4701002 h 4710146"/>
              <a:gd name="connsiteX0" fmla="*/ 1846315 w 5267693"/>
              <a:gd name="connsiteY0" fmla="*/ 4701002 h 4710146"/>
              <a:gd name="connsiteX1" fmla="*/ 5 w 5267693"/>
              <a:gd name="connsiteY1" fmla="*/ 9939 h 4710146"/>
              <a:gd name="connsiteX2" fmla="*/ 5267693 w 5267693"/>
              <a:gd name="connsiteY2" fmla="*/ 0 h 4710146"/>
              <a:gd name="connsiteX3" fmla="*/ 5250217 w 5267693"/>
              <a:gd name="connsiteY3" fmla="*/ 4710146 h 4710146"/>
              <a:gd name="connsiteX4" fmla="*/ 1846315 w 5267693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9939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6 w 5267694"/>
              <a:gd name="connsiteY0" fmla="*/ 4701002 h 4710146"/>
              <a:gd name="connsiteX1" fmla="*/ 6 w 5267694"/>
              <a:gd name="connsiteY1" fmla="*/ 795 h 4710146"/>
              <a:gd name="connsiteX2" fmla="*/ 5267694 w 5267694"/>
              <a:gd name="connsiteY2" fmla="*/ 0 h 4710146"/>
              <a:gd name="connsiteX3" fmla="*/ 5250218 w 5267694"/>
              <a:gd name="connsiteY3" fmla="*/ 4710146 h 4710146"/>
              <a:gd name="connsiteX4" fmla="*/ 1846316 w 5267694"/>
              <a:gd name="connsiteY4" fmla="*/ 4701002 h 4710146"/>
              <a:gd name="connsiteX0" fmla="*/ 1846310 w 5267688"/>
              <a:gd name="connsiteY0" fmla="*/ 4701002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46310 w 5267688"/>
              <a:gd name="connsiteY4" fmla="*/ 4701002 h 4710146"/>
              <a:gd name="connsiteX0" fmla="*/ 1873742 w 5267688"/>
              <a:gd name="connsiteY0" fmla="*/ 4710146 h 4710146"/>
              <a:gd name="connsiteX1" fmla="*/ 0 w 5267688"/>
              <a:gd name="connsiteY1" fmla="*/ 795 h 4710146"/>
              <a:gd name="connsiteX2" fmla="*/ 5267688 w 5267688"/>
              <a:gd name="connsiteY2" fmla="*/ 0 h 4710146"/>
              <a:gd name="connsiteX3" fmla="*/ 5250212 w 5267688"/>
              <a:gd name="connsiteY3" fmla="*/ 4710146 h 4710146"/>
              <a:gd name="connsiteX4" fmla="*/ 1873742 w 5267688"/>
              <a:gd name="connsiteY4" fmla="*/ 4710146 h 4710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7688" h="4710146">
                <a:moveTo>
                  <a:pt x="1873742" y="4710146"/>
                </a:moveTo>
                <a:cubicBezTo>
                  <a:pt x="1227825" y="3055018"/>
                  <a:pt x="645917" y="1601059"/>
                  <a:pt x="0" y="795"/>
                </a:cubicBezTo>
                <a:lnTo>
                  <a:pt x="5267688" y="0"/>
                </a:lnTo>
                <a:cubicBezTo>
                  <a:pt x="5261863" y="1570049"/>
                  <a:pt x="5256037" y="3140097"/>
                  <a:pt x="5250212" y="4710146"/>
                </a:cubicBezTo>
                <a:lnTo>
                  <a:pt x="1873742" y="47101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ctr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 dirty="0"/>
          </a:p>
        </p:txBody>
      </p:sp>
      <p:sp>
        <p:nvSpPr>
          <p:cNvPr id="18" name="DConfidentiality">
            <a:extLst>
              <a:ext uri="{FF2B5EF4-FFF2-40B4-BE49-F238E27FC236}">
                <a16:creationId xmlns:a16="http://schemas.microsoft.com/office/drawing/2014/main" id="{4B964CBD-1E14-4B75-A614-71999FB674E4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DLevelofprotection">
            <a:extLst>
              <a:ext uri="{FF2B5EF4-FFF2-40B4-BE49-F238E27FC236}">
                <a16:creationId xmlns:a16="http://schemas.microsoft.com/office/drawing/2014/main" id="{25917711-D3ED-4E8C-BF82-DCF50F5F2EC2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DDecree">
            <a:extLst>
              <a:ext uri="{FF2B5EF4-FFF2-40B4-BE49-F238E27FC236}">
                <a16:creationId xmlns:a16="http://schemas.microsoft.com/office/drawing/2014/main" id="{F673B93A-115D-4F5C-A79F-A5F384FCDFC7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DSecrecy">
            <a:extLst>
              <a:ext uri="{FF2B5EF4-FFF2-40B4-BE49-F238E27FC236}">
                <a16:creationId xmlns:a16="http://schemas.microsoft.com/office/drawing/2014/main" id="{E04FEAB8-01C0-4796-B920-929F3D1A1E32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D12AFC57-F9B4-42CA-9516-FFCBF2E4C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3155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91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0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70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841374" y="-7409"/>
            <a:ext cx="3987800" cy="6737351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5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69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6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1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chemeClr val="accent5">
              <a:alpha val="75000"/>
            </a:scheme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solidFill>
            <a:srgbClr val="FF008F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16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/>
          <p:cNvSpPr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</p:spPr>
        <p:txBody>
          <a:bodyPr anchor="t">
            <a:normAutofit/>
          </a:bodyPr>
          <a:lstStyle>
            <a:lvl1pPr algn="l">
              <a:defRPr sz="4400" b="1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9939"/>
            <a:ext cx="12192000" cy="4720085"/>
          </a:xfrm>
          <a:custGeom>
            <a:avLst/>
            <a:gdLst>
              <a:gd name="connsiteX0" fmla="*/ 12192000 w 12192000"/>
              <a:gd name="connsiteY0" fmla="*/ 9939 h 4720085"/>
              <a:gd name="connsiteX1" fmla="*/ 12174524 w 12192000"/>
              <a:gd name="connsiteY1" fmla="*/ 4720085 h 4720085"/>
              <a:gd name="connsiteX2" fmla="*/ 8798054 w 12192000"/>
              <a:gd name="connsiteY2" fmla="*/ 4720085 h 4720085"/>
              <a:gd name="connsiteX3" fmla="*/ 6924312 w 12192000"/>
              <a:gd name="connsiteY3" fmla="*/ 10734 h 4720085"/>
              <a:gd name="connsiteX4" fmla="*/ 6790081 w 12192000"/>
              <a:gd name="connsiteY4" fmla="*/ 9144 h 4720085"/>
              <a:gd name="connsiteX5" fmla="*/ 8647125 w 12192000"/>
              <a:gd name="connsiteY5" fmla="*/ 4701002 h 4720085"/>
              <a:gd name="connsiteX6" fmla="*/ 3593725 w 12192000"/>
              <a:gd name="connsiteY6" fmla="*/ 4691063 h 4720085"/>
              <a:gd name="connsiteX7" fmla="*/ 5390305 w 12192000"/>
              <a:gd name="connsiteY7" fmla="*/ 9939 h 4720085"/>
              <a:gd name="connsiteX8" fmla="*/ 5277610 w 12192000"/>
              <a:gd name="connsiteY8" fmla="*/ 0 h 4720085"/>
              <a:gd name="connsiteX9" fmla="*/ 3458767 w 12192000"/>
              <a:gd name="connsiteY9" fmla="*/ 4701002 h 4720085"/>
              <a:gd name="connsiteX10" fmla="*/ 0 w 12192000"/>
              <a:gd name="connsiteY10" fmla="*/ 4701002 h 4720085"/>
              <a:gd name="connsiteX11" fmla="*/ 9922 w 12192000"/>
              <a:gd name="connsiteY11" fmla="*/ 9939 h 4720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720085">
                <a:moveTo>
                  <a:pt x="12192000" y="9939"/>
                </a:moveTo>
                <a:cubicBezTo>
                  <a:pt x="12186175" y="1579988"/>
                  <a:pt x="12180349" y="3150036"/>
                  <a:pt x="12174524" y="4720085"/>
                </a:cubicBezTo>
                <a:lnTo>
                  <a:pt x="8798054" y="4720085"/>
                </a:lnTo>
                <a:cubicBezTo>
                  <a:pt x="8152137" y="3064957"/>
                  <a:pt x="7570229" y="1610998"/>
                  <a:pt x="6924312" y="10734"/>
                </a:cubicBezTo>
                <a:close/>
                <a:moveTo>
                  <a:pt x="6790081" y="9144"/>
                </a:moveTo>
                <a:lnTo>
                  <a:pt x="8647125" y="4701002"/>
                </a:lnTo>
                <a:lnTo>
                  <a:pt x="3593725" y="4691063"/>
                </a:lnTo>
                <a:cubicBezTo>
                  <a:pt x="4353996" y="2818467"/>
                  <a:pt x="4850285" y="1474235"/>
                  <a:pt x="5390305" y="9939"/>
                </a:cubicBezTo>
                <a:close/>
                <a:moveTo>
                  <a:pt x="5277610" y="0"/>
                </a:moveTo>
                <a:lnTo>
                  <a:pt x="3458767" y="4701002"/>
                </a:lnTo>
                <a:lnTo>
                  <a:pt x="0" y="4701002"/>
                </a:lnTo>
                <a:cubicBezTo>
                  <a:pt x="3307" y="3137314"/>
                  <a:pt x="6615" y="1573627"/>
                  <a:pt x="9922" y="993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750017" y="6321116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EEA14B14-60C4-4BB2-AAE3-DF41B480ACC8}"/>
              </a:ext>
            </a:extLst>
          </p:cNvPr>
          <p:cNvSpPr txBox="1">
            <a:spLocks/>
          </p:cNvSpPr>
          <p:nvPr userDrawn="1"/>
        </p:nvSpPr>
        <p:spPr>
          <a:xfrm>
            <a:off x="6523406" y="6308584"/>
            <a:ext cx="2785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DLevelofprotection">
            <a:extLst>
              <a:ext uri="{FF2B5EF4-FFF2-40B4-BE49-F238E27FC236}">
                <a16:creationId xmlns:a16="http://schemas.microsoft.com/office/drawing/2014/main" id="{5DD3C21F-DA3E-4BE7-AAC4-310C4E77212E}"/>
              </a:ext>
            </a:extLst>
          </p:cNvPr>
          <p:cNvSpPr txBox="1">
            <a:spLocks/>
          </p:cNvSpPr>
          <p:nvPr userDrawn="1"/>
        </p:nvSpPr>
        <p:spPr>
          <a:xfrm>
            <a:off x="9539592" y="6146407"/>
            <a:ext cx="2403362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E78352A8-ED6D-4F6E-BFE7-FD1EC319D79A}"/>
              </a:ext>
            </a:extLst>
          </p:cNvPr>
          <p:cNvSpPr txBox="1">
            <a:spLocks/>
          </p:cNvSpPr>
          <p:nvPr userDrawn="1"/>
        </p:nvSpPr>
        <p:spPr>
          <a:xfrm>
            <a:off x="9540000" y="6356098"/>
            <a:ext cx="2633844" cy="197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8E73515E-696E-4CE4-8D36-10D1C0A0DD9C}"/>
              </a:ext>
            </a:extLst>
          </p:cNvPr>
          <p:cNvSpPr txBox="1">
            <a:spLocks/>
          </p:cNvSpPr>
          <p:nvPr userDrawn="1"/>
        </p:nvSpPr>
        <p:spPr>
          <a:xfrm>
            <a:off x="9540000" y="6503588"/>
            <a:ext cx="2326280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Kuva 4" descr="Väyläviraston logo">
            <a:extLst>
              <a:ext uri="{FF2B5EF4-FFF2-40B4-BE49-F238E27FC236}">
                <a16:creationId xmlns:a16="http://schemas.microsoft.com/office/drawing/2014/main" id="{33C3268B-385E-41BC-B0E9-2A8D21E50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022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396000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3486" y="0"/>
            <a:ext cx="3987800" cy="6737351"/>
          </a:xfrm>
          <a:solidFill>
            <a:srgbClr val="FF5100">
              <a:alpha val="75000"/>
            </a:srgbClr>
          </a:solidFill>
          <a:ln>
            <a:noFill/>
          </a:ln>
        </p:spPr>
        <p:txBody>
          <a:bodyPr lIns="396000" tIns="1188000" rIns="396000" anchor="t" anchorCtr="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838200" y="2702740"/>
            <a:ext cx="3990975" cy="3937773"/>
          </a:xfrm>
        </p:spPr>
        <p:txBody>
          <a:bodyPr lIns="396000" tIns="46800" rIns="396000" bIns="46800">
            <a:normAutofit/>
          </a:bodyPr>
          <a:lstStyle>
            <a:lvl1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77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8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01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t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5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lila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BE8DE-05CB-44A2-BC08-E6E6BFEDF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0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kelta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7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vihreä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382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uva_pinkk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88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a_palkki_kuva_oranssi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5155670" y="0"/>
            <a:ext cx="7036330" cy="6721475"/>
          </a:xfrm>
        </p:spPr>
        <p:txBody>
          <a:bodyPr wrap="none" tIns="1224000" anchor="t" anchorCtr="1"/>
          <a:lstStyle>
            <a:lvl1pPr marL="0" indent="0" algn="r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ja lisää kuva </a:t>
            </a: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>
                <a:effectLst/>
                <a:latin typeface="Segoe UI" panose="020B0502040204020203" pitchFamily="34" charset="0"/>
              </a:rPr>
              <a:t>tai esim. omista tiedostoista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1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7"/>
          <p:cNvSpPr>
            <a:spLocks noGrp="1"/>
          </p:cNvSpPr>
          <p:nvPr>
            <p:ph type="body" sz="quarter" idx="11"/>
          </p:nvPr>
        </p:nvSpPr>
        <p:spPr>
          <a:xfrm>
            <a:off x="623888" y="752474"/>
            <a:ext cx="3919537" cy="4054955"/>
          </a:xfrm>
        </p:spPr>
        <p:txBody>
          <a:bodyPr/>
          <a:lstStyle>
            <a:lvl1pPr marL="0" indent="0">
              <a:buFontTx/>
              <a:buNone/>
              <a:defRPr b="1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Exo 2" charset="0"/>
                <a:ea typeface="Exo 2" charset="0"/>
                <a:cs typeface="Exo 2" charset="0"/>
              </a:defRPr>
            </a:lvl3pPr>
            <a:lvl4pPr>
              <a:defRPr>
                <a:latin typeface="Exo 2" charset="0"/>
                <a:ea typeface="Exo 2" charset="0"/>
                <a:cs typeface="Exo 2" charset="0"/>
              </a:defRPr>
            </a:lvl4pPr>
            <a:lvl5pPr>
              <a:defRPr>
                <a:latin typeface="Exo 2" charset="0"/>
                <a:ea typeface="Exo 2" charset="0"/>
                <a:cs typeface="Exo 2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33135" y="0"/>
            <a:ext cx="6758866" cy="673735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n>
                  <a:noFill/>
                </a:ln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i-FI" dirty="0"/>
              <a:t>Lisää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uva 7" descr="Väyläviraston logo">
            <a:extLst>
              <a:ext uri="{FF2B5EF4-FFF2-40B4-BE49-F238E27FC236}">
                <a16:creationId xmlns:a16="http://schemas.microsoft.com/office/drawing/2014/main" id="{9B1DFFF8-D476-44B3-90F4-D2B5A632F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4917600"/>
            <a:ext cx="1944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2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3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62524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00B0CC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8497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9323"/>
            <a:ext cx="5155670" cy="6737350"/>
          </a:xfrm>
          <a:solidFill>
            <a:schemeClr val="accent2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45590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t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1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08984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li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30" y="0"/>
            <a:ext cx="5155670" cy="6737350"/>
          </a:xfrm>
          <a:solidFill>
            <a:schemeClr val="accent5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8071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kel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6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22191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chemeClr val="accent4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5271"/>
      </p:ext>
    </p:extLst>
  </p:cSld>
  <p:clrMapOvr>
    <a:masterClrMapping/>
  </p:clrMapOvr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008F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88349"/>
      </p:ext>
    </p:extLst>
  </p:cSld>
  <p:clrMapOvr>
    <a:masterClrMapping/>
  </p:clrMapOvr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vea_palkki_pun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0" y="-15875"/>
            <a:ext cx="5155670" cy="6737350"/>
          </a:xfrm>
          <a:solidFill>
            <a:srgbClr val="FF5100"/>
          </a:solidFill>
        </p:spPr>
        <p:txBody>
          <a:bodyPr lIns="396000" tIns="1188000" rIns="396000" bIns="46800"/>
          <a:lstStyle>
            <a:lvl1pPr marL="0" indent="0">
              <a:buFontTx/>
              <a:buNone/>
              <a:defRPr sz="3600" b="1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156200" y="-15875"/>
            <a:ext cx="7035800" cy="6753225"/>
          </a:xfrm>
        </p:spPr>
        <p:txBody>
          <a:bodyPr lIns="360000" tIns="1188000" rIns="360000" bIns="720000"/>
          <a:lstStyle>
            <a:lvl1pPr>
              <a:defRPr lang="fi-FI" dirty="0" smtClean="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49801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Väyläviraston logo">
            <a:extLst>
              <a:ext uri="{FF2B5EF4-FFF2-40B4-BE49-F238E27FC236}">
                <a16:creationId xmlns:a16="http://schemas.microsoft.com/office/drawing/2014/main" id="{B3D212B4-2A4C-43AA-9CF7-1BD656D533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"/>
          <a:stretch/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0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2526" y="18720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1.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0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129862" y="18720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2.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117336" y="374808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526" y="3425619"/>
            <a:ext cx="5989319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3.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29862" y="3425619"/>
            <a:ext cx="6074664" cy="3299205"/>
          </a:xfrm>
          <a:solidFill>
            <a:schemeClr val="bg1">
              <a:lumMod val="75000"/>
            </a:schemeClr>
          </a:solidFill>
        </p:spPr>
        <p:txBody>
          <a:bodyPr tIns="756000" bIns="468000" anchor="b" anchorCtr="1"/>
          <a:lstStyle>
            <a:lvl1pPr marL="0" indent="0">
              <a:buFontTx/>
              <a:buNone/>
              <a:defRPr sz="2000"/>
            </a:lvl1pPr>
          </a:lstStyle>
          <a:p>
            <a:r>
              <a:rPr lang="fi-FI" dirty="0"/>
              <a:t>Lisää 4. tämä kuva </a:t>
            </a:r>
            <a:r>
              <a:rPr lang="fi-FI" dirty="0" err="1"/>
              <a:t>Kameleonin</a:t>
            </a:r>
            <a:br>
              <a:rPr lang="fi-FI" dirty="0"/>
            </a:br>
            <a:r>
              <a:rPr lang="fi-FI" dirty="0"/>
              <a:t>Kuvagalleriasta</a:t>
            </a:r>
            <a:br>
              <a:rPr lang="fi-FI" dirty="0"/>
            </a:br>
            <a:r>
              <a:rPr lang="fi-FI" dirty="0"/>
              <a:t>tai esim. omista tiedostoista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117336" y="3812953"/>
            <a:ext cx="5989319" cy="877888"/>
          </a:xfrm>
        </p:spPr>
        <p:txBody>
          <a:bodyPr anchor="ctr" anchorCtr="1"/>
          <a:lstStyle/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19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usta_k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äyläviraston logo">
            <a:extLst>
              <a:ext uri="{FF2B5EF4-FFF2-40B4-BE49-F238E27FC236}">
                <a16:creationId xmlns:a16="http://schemas.microsoft.com/office/drawing/2014/main" id="{4B3A6A6C-65F3-42AD-AF0D-BCD705177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000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two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1" y="1905000"/>
            <a:ext cx="4947604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quarter" idx="14"/>
          </p:nvPr>
        </p:nvSpPr>
        <p:spPr>
          <a:xfrm>
            <a:off x="5996197" y="1909763"/>
            <a:ext cx="5357602" cy="39973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054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vay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02169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9D0EB043-CA1E-AC09-354B-2AB40056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C0A0CC28-71E9-C488-EDD5-3D5A405D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B3795109-526B-31FD-2547-2E8C6C62E7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Maria Hänninen</a:t>
            </a:r>
            <a:endParaRPr lang="fi-FI" dirty="0"/>
          </a:p>
        </p:txBody>
      </p:sp>
      <p:sp>
        <p:nvSpPr>
          <p:cNvPr id="15" name="duser_1">
            <a:extLst>
              <a:ext uri="{FF2B5EF4-FFF2-40B4-BE49-F238E27FC236}">
                <a16:creationId xmlns:a16="http://schemas.microsoft.com/office/drawing/2014/main" id="{384B469D-48C8-2202-9444-3E26CCDDE2E9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6" name="duser_2">
            <a:extLst>
              <a:ext uri="{FF2B5EF4-FFF2-40B4-BE49-F238E27FC236}">
                <a16:creationId xmlns:a16="http://schemas.microsoft.com/office/drawing/2014/main" id="{21C13BDF-CE13-A8A8-374A-828D070C76AB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17" name="duser_3">
            <a:extLst>
              <a:ext uri="{FF2B5EF4-FFF2-40B4-BE49-F238E27FC236}">
                <a16:creationId xmlns:a16="http://schemas.microsoft.com/office/drawing/2014/main" id="{81945E5C-D926-6141-D2D2-B11128E22045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758F4-D5A6-6EF5-F877-51D1432C6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12.3.2024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7CA352CF-2876-B635-B133-F5D57F3531C2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704FB1C0-8CE8-9326-EA85-86F137F51779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36D4D699-55A8-C147-9313-552C607E8A0D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1.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Lisää 2.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pic>
        <p:nvPicPr>
          <p:cNvPr id="2" name="Picture 14" descr="Väyläviraston logo">
            <a:extLst>
              <a:ext uri="{FF2B5EF4-FFF2-40B4-BE49-F238E27FC236}">
                <a16:creationId xmlns:a16="http://schemas.microsoft.com/office/drawing/2014/main" id="{5E12AA34-FFF2-FE13-8019-1E02E25CAC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35" name="eukarelialogoplaceholder">
            <a:extLst>
              <a:ext uri="{FF2B5EF4-FFF2-40B4-BE49-F238E27FC236}">
                <a16:creationId xmlns:a16="http://schemas.microsoft.com/office/drawing/2014/main" id="{831C392D-7A55-F2F2-6708-FC7C0AD60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64273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6" name="eulogotenplaceholder">
            <a:extLst>
              <a:ext uri="{FF2B5EF4-FFF2-40B4-BE49-F238E27FC236}">
                <a16:creationId xmlns:a16="http://schemas.microsoft.com/office/drawing/2014/main" id="{3E1949BE-72A6-B501-1B87-1ADB8B279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7" name="eulogoplaceholder">
            <a:extLst>
              <a:ext uri="{FF2B5EF4-FFF2-40B4-BE49-F238E27FC236}">
                <a16:creationId xmlns:a16="http://schemas.microsoft.com/office/drawing/2014/main" id="{1B9C94C1-FC64-6CE5-CB5C-F93889A1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44806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8" name="eufinancelogoplaceholder">
            <a:extLst>
              <a:ext uri="{FF2B5EF4-FFF2-40B4-BE49-F238E27FC236}">
                <a16:creationId xmlns:a16="http://schemas.microsoft.com/office/drawing/2014/main" id="{8EB54258-FC49-62FB-FC67-94DFDD350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1DF13E9C-88E0-9FAE-ED4D-11B2B2C4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42529" y="3889679"/>
            <a:ext cx="7249471" cy="2966677"/>
          </a:xfrm>
          <a:custGeom>
            <a:avLst/>
            <a:gdLst>
              <a:gd name="connsiteX0" fmla="*/ 7249471 w 7249471"/>
              <a:gd name="connsiteY0" fmla="*/ 1375031 h 2966677"/>
              <a:gd name="connsiteX1" fmla="*/ 7249471 w 7249471"/>
              <a:gd name="connsiteY1" fmla="*/ 2966677 h 2966677"/>
              <a:gd name="connsiteX2" fmla="*/ 0 w 7249471"/>
              <a:gd name="connsiteY2" fmla="*/ 2966677 h 2966677"/>
              <a:gd name="connsiteX3" fmla="*/ 765931 w 7249471"/>
              <a:gd name="connsiteY3" fmla="*/ 0 h 2966677"/>
              <a:gd name="connsiteX4" fmla="*/ 7249471 w 7249471"/>
              <a:gd name="connsiteY4" fmla="*/ 1375031 h 29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471" h="2966677">
                <a:moveTo>
                  <a:pt x="7249471" y="1375031"/>
                </a:moveTo>
                <a:lnTo>
                  <a:pt x="7249471" y="2966677"/>
                </a:lnTo>
                <a:lnTo>
                  <a:pt x="0" y="2966677"/>
                </a:lnTo>
                <a:lnTo>
                  <a:pt x="765931" y="0"/>
                </a:lnTo>
                <a:lnTo>
                  <a:pt x="7249471" y="1375031"/>
                </a:lnTo>
                <a:close/>
              </a:path>
            </a:pathLst>
          </a:custGeom>
          <a:gradFill>
            <a:gsLst>
              <a:gs pos="54000">
                <a:schemeClr val="tx2"/>
              </a:gs>
              <a:gs pos="100000">
                <a:schemeClr val="accent1"/>
              </a:gs>
            </a:gsLst>
            <a:lin ang="0" scaled="0"/>
          </a:gradFill>
          <a:ln w="48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496117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pinkki" userDrawn="1">
  <p:cSld name="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58E1E22-330C-39F9-E7F4-1D54989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5244" y="0"/>
            <a:ext cx="2548020" cy="6858000"/>
            <a:chOff x="965524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6B19C80A-C58F-C557-85A0-970857495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5524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99500">
                    <a:srgbClr val="E50083"/>
                  </a:gs>
                  <a:gs pos="99000">
                    <a:schemeClr val="accent5">
                      <a:alpha val="72000"/>
                    </a:schemeClr>
                  </a:gs>
                  <a:gs pos="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32227792"/>
      </p:ext>
    </p:extLst>
  </p:cSld>
  <p:clrMapOvr>
    <a:masterClrMapping/>
  </p:clrMapOvr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_teksti" userDrawn="1">
  <p:cSld name="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55970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6955971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0000" y="0"/>
            <a:ext cx="42840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 dirty="0"/>
              <a:t>Lisää kuva kuvagalleriasta, Väylän kuvapankista tai omista tiedostoista</a:t>
            </a:r>
            <a:endParaRPr lang="en-US" dirty="0"/>
          </a:p>
          <a:p>
            <a:endParaRPr lang="fi-FI" dirty="0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71788"/>
      </p:ext>
    </p:extLst>
  </p:cSld>
  <p:clrMapOvr>
    <a:masterClrMapping/>
  </p:clrMapOvr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6413"/>
            <a:ext cx="11031074" cy="4172400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95481"/>
      </p:ext>
    </p:extLst>
  </p:cSld>
  <p:clrMapOvr>
    <a:masterClrMapping/>
  </p:clrMapOvr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82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tsikkodia">
  <p:cSld name="1_Otsikkodi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>
            <a:spLocks noGrp="1"/>
          </p:cNvSpPr>
          <p:nvPr>
            <p:ph type="pic" idx="2"/>
          </p:nvPr>
        </p:nvSpPr>
        <p:spPr>
          <a:xfrm>
            <a:off x="0" y="-9939"/>
            <a:ext cx="5277610" cy="470100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7" name="Google Shape;17;p22"/>
          <p:cNvSpPr>
            <a:spLocks noGrp="1"/>
          </p:cNvSpPr>
          <p:nvPr>
            <p:ph type="pic" idx="3"/>
          </p:nvPr>
        </p:nvSpPr>
        <p:spPr>
          <a:xfrm>
            <a:off x="3593725" y="-795"/>
            <a:ext cx="5053400" cy="469185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8" name="Google Shape;18;p22"/>
          <p:cNvSpPr>
            <a:spLocks noGrp="1"/>
          </p:cNvSpPr>
          <p:nvPr>
            <p:ph type="pic" idx="4"/>
          </p:nvPr>
        </p:nvSpPr>
        <p:spPr>
          <a:xfrm>
            <a:off x="6924312" y="0"/>
            <a:ext cx="5267688" cy="471014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9" name="Google Shape;19;p22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>
            <a:gsLst>
              <a:gs pos="0">
                <a:srgbClr val="00AFCC"/>
              </a:gs>
              <a:gs pos="47000">
                <a:srgbClr val="00B0F0"/>
              </a:gs>
              <a:gs pos="78000">
                <a:srgbClr val="0070C0"/>
              </a:gs>
              <a:gs pos="100000">
                <a:srgbClr val="0463AF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2265770" y="5000877"/>
            <a:ext cx="9030880" cy="129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  <a:defRPr sz="44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/>
          <p:nvPr/>
        </p:nvSpPr>
        <p:spPr>
          <a:xfrm>
            <a:off x="6523406" y="6308584"/>
            <a:ext cx="27852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Google Shape;24;p22"/>
          <p:cNvSpPr txBox="1"/>
          <p:nvPr/>
        </p:nvSpPr>
        <p:spPr>
          <a:xfrm>
            <a:off x="9539592" y="6146407"/>
            <a:ext cx="2403362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5" name="Google Shape;25;p22"/>
          <p:cNvSpPr txBox="1"/>
          <p:nvPr/>
        </p:nvSpPr>
        <p:spPr>
          <a:xfrm>
            <a:off x="9540000" y="6356098"/>
            <a:ext cx="2633844" cy="19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Google Shape;26;p22"/>
          <p:cNvSpPr txBox="1"/>
          <p:nvPr/>
        </p:nvSpPr>
        <p:spPr>
          <a:xfrm>
            <a:off x="9540000" y="6503588"/>
            <a:ext cx="232628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" name="Google Shape;2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8000" y="4917600"/>
            <a:ext cx="1944000" cy="16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334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ea_palkki_kuva_t_sininen">
  <p:cSld name="1_kapea_palkki_kuva_t_sininen">
    <p:bg>
      <p:bgPr>
        <a:solidFill>
          <a:srgbClr val="BFBFB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721475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prstGeom prst="rect">
            <a:avLst/>
          </a:prstGeom>
          <a:solidFill>
            <a:srgbClr val="0463AF">
              <a:alpha val="63529"/>
            </a:srgbClr>
          </a:solidFill>
          <a:ln>
            <a:noFill/>
          </a:ln>
        </p:spPr>
        <p:txBody>
          <a:bodyPr spcFirstLastPara="1" wrap="square" lIns="396000" tIns="1188000" rIns="3960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3600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>
            <a:gsLst>
              <a:gs pos="0">
                <a:srgbClr val="00AFCC"/>
              </a:gs>
              <a:gs pos="47000">
                <a:srgbClr val="00B0F0"/>
              </a:gs>
              <a:gs pos="78000">
                <a:srgbClr val="0070C0"/>
              </a:gs>
              <a:gs pos="100000">
                <a:srgbClr val="0463AF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8200" y="2702740"/>
            <a:ext cx="3990975" cy="393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6800" rIns="396000" bIns="468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 b="0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904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 preserve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731598951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palkki_t_sininen">
  <p:cSld name="1_levea_palkki_t_sinine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670" cy="673735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  <a:defRPr sz="3600" b="1" i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  <a:defRPr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  <a:defRPr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  <a:defRPr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  <a:defRPr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2"/>
          </p:nvPr>
        </p:nvSpPr>
        <p:spPr>
          <a:xfrm>
            <a:off x="5156200" y="-15875"/>
            <a:ext cx="7035800" cy="675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1188000" rIns="360000" bIns="72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>
            <a:gsLst>
              <a:gs pos="0">
                <a:srgbClr val="00AFCC"/>
              </a:gs>
              <a:gs pos="47000">
                <a:srgbClr val="00B0F0"/>
              </a:gs>
              <a:gs pos="78000">
                <a:srgbClr val="0070C0"/>
              </a:gs>
              <a:gs pos="100000">
                <a:srgbClr val="0463AF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8" name="Google Shape;3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08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 descr="Väyläviraston logo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1669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v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5875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 lang="fi-FI" b="0" i="0" smtClean="0">
                <a:effectLst/>
              </a:defRPr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3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palkki_kuva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rgbClr val="00B0CC">
              <a:alpha val="75000"/>
            </a:srgb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aka_palkki_kuva_k_sinine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721475"/>
          </a:xfrm>
        </p:spPr>
        <p:txBody>
          <a:bodyPr wrap="none" tIns="1224000" anchor="t" anchorCtr="1"/>
          <a:lstStyle>
            <a:lvl1pPr marL="0" indent="0">
              <a:buFontTx/>
              <a:buNone/>
              <a:defRPr/>
            </a:lvl1pPr>
          </a:lstStyle>
          <a:p>
            <a:r>
              <a:rPr lang="fi-FI" b="0" i="0" dirty="0">
                <a:effectLst/>
                <a:latin typeface="Segoe UI" panose="020B0502040204020203" pitchFamily="34" charset="0"/>
              </a:rPr>
              <a:t>Valitse harmaa tausta-alue aktiiviseksi ja lisää kuva </a:t>
            </a:r>
            <a:br>
              <a:rPr lang="fi-FI" b="0" i="0" dirty="0">
                <a:effectLst/>
                <a:latin typeface="Segoe UI" panose="020B0502040204020203" pitchFamily="34" charset="0"/>
              </a:rPr>
            </a:br>
            <a:r>
              <a:rPr lang="fi-FI" b="0" i="0" dirty="0" err="1">
                <a:effectLst/>
                <a:latin typeface="Segoe UI" panose="020B0502040204020203" pitchFamily="34" charset="0"/>
              </a:rPr>
              <a:t>Kameleonin</a:t>
            </a:r>
            <a:r>
              <a:rPr lang="fi-FI" b="0" i="0" dirty="0">
                <a:effectLst/>
                <a:latin typeface="Segoe UI" panose="020B0502040204020203" pitchFamily="34" charset="0"/>
              </a:rPr>
              <a:t> kuvagalleriasta tai esim. omista tiedostoista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076397"/>
            <a:ext cx="12192000" cy="2526600"/>
          </a:xfrm>
          <a:solidFill>
            <a:schemeClr val="accent2">
              <a:alpha val="75000"/>
            </a:schemeClr>
          </a:solidFill>
          <a:ln>
            <a:noFill/>
          </a:ln>
        </p:spPr>
        <p:txBody>
          <a:bodyPr lIns="864000" rIns="90000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554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10.6.2021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1" r:id="rId3"/>
    <p:sldLayoutId id="2147483664" r:id="rId4"/>
    <p:sldLayoutId id="2147483665" r:id="rId5"/>
    <p:sldLayoutId id="2147483744" r:id="rId6"/>
    <p:sldLayoutId id="2147483669" r:id="rId7"/>
    <p:sldLayoutId id="2147483724" r:id="rId8"/>
    <p:sldLayoutId id="2147483671" r:id="rId9"/>
    <p:sldLayoutId id="2147483672" r:id="rId10"/>
    <p:sldLayoutId id="2147483673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5" r:id="rId19"/>
    <p:sldLayoutId id="2147483686" r:id="rId20"/>
    <p:sldLayoutId id="2147483743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05" r:id="rId39"/>
    <p:sldLayoutId id="2147483708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analytiikkatiimi@vayla.fi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hje.velho.vaylapilvi.fi/tievelho/koulutukset-ja-tilaisuudet/tievelho-vartit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ZaV9tvvic0S524NpUHDZiOfQryuRPlNJm8HLSiyGmjtURDM1VTJWVEdJQkdMUjg4RFJFNkpQSkRQSy4u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hoitourakka.vaylapilvi.fi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s://ohje.velho.vaylapilvi.fi/tievelho/tietorakenne/uraka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hoitourakka.vaylapilvi.fi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tiestotuki@vayla.fi" TargetMode="External"/><Relationship Id="rId2" Type="http://schemas.openxmlformats.org/officeDocument/2006/relationships/hyperlink" Target="https://ohje.velho.vaylapilvi.fi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mailto:velhotuki@vayla.f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ata.vaylapilvi.f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analytiikkatiimi@vayla.fi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15590"/>
          <a:stretch>
            <a:fillRect/>
          </a:stretch>
        </p:blipFill>
        <p:spPr/>
      </p:pic>
      <p:sp>
        <p:nvSpPr>
          <p:cNvPr id="3" name="Otsikko 2"/>
          <p:cNvSpPr>
            <a:spLocks noGrp="1"/>
          </p:cNvSpPr>
          <p:nvPr>
            <p:ph type="ctrTitle"/>
          </p:nvPr>
        </p:nvSpPr>
        <p:spPr>
          <a:xfrm>
            <a:off x="2291341" y="5393047"/>
            <a:ext cx="6568134" cy="621860"/>
          </a:xfrm>
        </p:spPr>
        <p:txBody>
          <a:bodyPr>
            <a:normAutofit/>
          </a:bodyPr>
          <a:lstStyle/>
          <a:p>
            <a:r>
              <a:rPr lang="fi-FI" sz="3600" dirty="0"/>
              <a:t>Tievelhovartti </a:t>
            </a:r>
            <a:r>
              <a:rPr lang="fi-FI" sz="3100" dirty="0"/>
              <a:t>(12.3.2024)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Ilkka Aaltonen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/>
              <a:t>12.3.2024</a:t>
            </a:r>
          </a:p>
        </p:txBody>
      </p:sp>
    </p:spTree>
    <p:extLst>
      <p:ext uri="{BB962C8B-B14F-4D97-AF65-F5344CB8AC3E}">
        <p14:creationId xmlns:p14="http://schemas.microsoft.com/office/powerpoint/2010/main" val="18464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2D7A2217-E88D-CAF3-0B09-A17BA4291B4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1" r="26571"/>
          <a:stretch>
            <a:fillRect/>
          </a:stretch>
        </p:blipFill>
        <p:spPr/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887CF1D-154B-2382-222D-3F0AEA8D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Kuinka saan pääsyn analytiikkapalvelun raportteihin?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B06E1F-554C-6DE9-F725-50C3505B2D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Käyttäjällä tulee olla Väyläviraston käyttäjätunnus (L/LX/A/K)</a:t>
            </a:r>
          </a:p>
          <a:p>
            <a:pPr lvl="1"/>
            <a:r>
              <a:rPr lang="fi-FI" dirty="0"/>
              <a:t>Ota tarvittaessa yhteys projektisi yhteyshenkilöön virastossa</a:t>
            </a:r>
          </a:p>
          <a:p>
            <a:r>
              <a:rPr lang="fi-FI" dirty="0"/>
              <a:t>Tableau-oikeuksia ei aseteta henkilö- ja raporttitasolla, vaan käyttäjät lisätään oikeaan käyttäjäryhmään, ja kyseisellä käyttäjäryhmällä on pääsy yhteen tai useampaan raporttiin</a:t>
            </a:r>
          </a:p>
          <a:p>
            <a:r>
              <a:rPr lang="fi-FI" dirty="0"/>
              <a:t>Viraston henkilökunnalla on automaattisesti pääsy analytiikkaportaalin ns. yhteiseen sisältöön</a:t>
            </a:r>
          </a:p>
          <a:p>
            <a:pPr lvl="1"/>
            <a:r>
              <a:rPr lang="fi-FI" dirty="0"/>
              <a:t>Muihin sisältöihin pääsy pyynnöstä, ota yhteys raportin tuoteomistajaan tai analytiikkatiimiin (</a:t>
            </a:r>
            <a:r>
              <a:rPr lang="fi-FI" dirty="0">
                <a:hlinkClick r:id="rId3"/>
              </a:rPr>
              <a:t>analytiikkatiimi@vayla.fi</a:t>
            </a:r>
            <a:r>
              <a:rPr lang="fi-FI" dirty="0"/>
              <a:t>) </a:t>
            </a:r>
          </a:p>
          <a:p>
            <a:r>
              <a:rPr lang="fi-FI" dirty="0"/>
              <a:t>Ulkopuolisille käyttäjille pääsy myönnetään tarpeen mukaan</a:t>
            </a:r>
          </a:p>
          <a:p>
            <a:pPr lvl="1"/>
            <a:r>
              <a:rPr lang="fi-FI" dirty="0"/>
              <a:t>ota yhteys raportin tuoteomistajaan tai analytiikkatiimiin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89A29F2-E43C-F0F7-9105-B20D22EA6AA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9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B6A8DD-9956-743B-5341-64FB597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Väyläviraston tieanalytiikan raportointisisällöt 1/2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382EDB-C037-35BA-31A5-7E69259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24411B7B-B9A5-7EB9-9A8B-EBB936E1E21A}"/>
              </a:ext>
            </a:extLst>
          </p:cNvPr>
          <p:cNvGraphicFramePr>
            <a:graphicFrameLocks noGrp="1"/>
          </p:cNvGraphicFramePr>
          <p:nvPr/>
        </p:nvGraphicFramePr>
        <p:xfrm>
          <a:off x="838197" y="2073076"/>
          <a:ext cx="9802093" cy="42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614">
                  <a:extLst>
                    <a:ext uri="{9D8B030D-6E8A-4147-A177-3AD203B41FA5}">
                      <a16:colId xmlns:a16="http://schemas.microsoft.com/office/drawing/2014/main" val="3624156634"/>
                    </a:ext>
                  </a:extLst>
                </a:gridCol>
                <a:gridCol w="2952051">
                  <a:extLst>
                    <a:ext uri="{9D8B030D-6E8A-4147-A177-3AD203B41FA5}">
                      <a16:colId xmlns:a16="http://schemas.microsoft.com/office/drawing/2014/main" val="442706626"/>
                    </a:ext>
                  </a:extLst>
                </a:gridCol>
                <a:gridCol w="2310938">
                  <a:extLst>
                    <a:ext uri="{9D8B030D-6E8A-4147-A177-3AD203B41FA5}">
                      <a16:colId xmlns:a16="http://schemas.microsoft.com/office/drawing/2014/main" val="1172260643"/>
                    </a:ext>
                  </a:extLst>
                </a:gridCol>
                <a:gridCol w="1953490">
                  <a:extLst>
                    <a:ext uri="{9D8B030D-6E8A-4147-A177-3AD203B41FA5}">
                      <a16:colId xmlns:a16="http://schemas.microsoft.com/office/drawing/2014/main" val="3011705168"/>
                    </a:ext>
                  </a:extLst>
                </a:gridCol>
              </a:tblGrid>
              <a:tr h="163049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FFFFFF"/>
                          </a:solidFill>
                          <a:effectLst/>
                        </a:rPr>
                        <a:t>Osa-alue</a:t>
                      </a:r>
                      <a:endParaRPr lang="fi-FI" sz="11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>
                          <a:solidFill>
                            <a:srgbClr val="FFFFFF"/>
                          </a:solidFill>
                          <a:effectLst/>
                        </a:rPr>
                        <a:t>Sisältöjen näkyvyys</a:t>
                      </a:r>
                      <a:endParaRPr lang="fi-FI" sz="11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FFFFFF"/>
                          </a:solidFill>
                          <a:effectLst/>
                        </a:rPr>
                        <a:t>Raportointisisällöt tuotannossa</a:t>
                      </a:r>
                      <a:endParaRPr lang="fi-FI" sz="11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FFFFFF"/>
                          </a:solidFill>
                          <a:effectLst/>
                        </a:rPr>
                        <a:t>Raportointisisällöt kehityksessä </a:t>
                      </a:r>
                      <a:endParaRPr lang="fi-FI" sz="11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3799650523"/>
                  </a:ext>
                </a:extLst>
              </a:tr>
              <a:tr h="515731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Tiestötietojen raportointi</a:t>
                      </a:r>
                      <a:endParaRPr lang="fi-FI" sz="1100" dirty="0">
                        <a:effectLst/>
                      </a:endParaRPr>
                    </a:p>
                    <a:p>
                      <a:pPr algn="l" fontAlgn="t"/>
                      <a:r>
                        <a:rPr lang="fi-FI" sz="1100" dirty="0">
                          <a:effectLst/>
                        </a:rPr>
                        <a:t>Tiestön keskeiset tunnusluvut ja mittarit</a:t>
                      </a:r>
                      <a:br>
                        <a:rPr lang="fi-FI" sz="1100" b="1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Tiestötietojen raportointi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Luokitukset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Varusteet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>
                          <a:effectLst/>
                        </a:rPr>
                        <a:t>Melurakenteet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u="none" strike="noStrike" dirty="0">
                          <a:solidFill>
                            <a:srgbClr val="172B4D"/>
                          </a:solidFill>
                          <a:effectLst/>
                        </a:rPr>
                        <a:t>Alueet</a:t>
                      </a:r>
                      <a:endParaRPr lang="fi-FI" sz="1100" b="0" dirty="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1913699706"/>
                  </a:ext>
                </a:extLst>
              </a:tr>
              <a:tr h="47115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fi-FI" sz="1100" b="1" kern="1200" dirty="0">
                          <a:solidFill>
                            <a:schemeClr val="tx1"/>
                          </a:solidFill>
                          <a:effectLst/>
                        </a:rPr>
                        <a:t>Kelirikkoraportointi</a:t>
                      </a:r>
                    </a:p>
                    <a:p>
                      <a:pPr marL="0" algn="l" defTabSz="914400" rtl="0" eaLnBrk="1" fontAlgn="t" latinLnBrk="0" hangingPunct="1"/>
                      <a:r>
                        <a:rPr lang="fi-FI" sz="1100" kern="1200" dirty="0">
                          <a:solidFill>
                            <a:schemeClr val="tx1"/>
                          </a:solidFill>
                          <a:effectLst/>
                        </a:rPr>
                        <a:t>Teiden painorajoitusten ELY-kohtainen vertailu; painorajoituksiin liittyvien päätösten lukumäärät, keskikestot, kokonais- ja keskipituudet</a:t>
                      </a:r>
                      <a:endParaRPr lang="fi-FI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Kelirikkoraportointi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Teiden painorajoitukset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fi-FI" sz="1100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1282541253"/>
                  </a:ext>
                </a:extLst>
              </a:tr>
              <a:tr h="584418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>
                          <a:effectLst/>
                        </a:rPr>
                        <a:t>Onnettomuusraportointi</a:t>
                      </a:r>
                      <a:endParaRPr lang="fi-FI" sz="1100">
                        <a:effectLst/>
                      </a:endParaRPr>
                    </a:p>
                    <a:p>
                      <a:pPr algn="l" fontAlgn="t"/>
                      <a:r>
                        <a:rPr lang="fi-FI" sz="1100">
                          <a:effectLst/>
                        </a:rPr>
                        <a:t>Maanteiden ja katuverkon onnettomuustiedot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 (ei henkilötason tietoja)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Ulkopuoliset tieanalytiikan käyttäjät (ei henkilötason tietoja)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Henkilötason tietoihin pääsevät </a:t>
                      </a:r>
                      <a:r>
                        <a:rPr lang="fi-FI" sz="1100" dirty="0" err="1">
                          <a:effectLst/>
                        </a:rPr>
                        <a:t>ulkop</a:t>
                      </a:r>
                      <a:r>
                        <a:rPr lang="fi-FI" sz="1100" dirty="0">
                          <a:effectLst/>
                        </a:rPr>
                        <a:t>. 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Onnettomuusraportointi</a:t>
                      </a:r>
                      <a:r>
                        <a:rPr lang="fi-FI" sz="1100" b="1" dirty="0">
                          <a:effectLst/>
                        </a:rPr>
                        <a:t> 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Onnettomuusraportointi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fi-FI" sz="1100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1300113431"/>
                  </a:ext>
                </a:extLst>
              </a:tr>
              <a:tr h="471155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Päällysteraportointi</a:t>
                      </a:r>
                      <a:endParaRPr lang="fi-FI" sz="1100" dirty="0">
                        <a:effectLst/>
                      </a:endParaRPr>
                    </a:p>
                    <a:p>
                      <a:pPr algn="l" fontAlgn="t"/>
                      <a:r>
                        <a:rPr lang="fi-FI" sz="1100" dirty="0">
                          <a:effectLst/>
                        </a:rPr>
                        <a:t>Päällysteiden laadun ja kunnon kohde- ja tieverkkotasoinen raportointi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Urakoitsijakohtaiset käyttäjäryhmät (vain oman yrityksen data)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Päällysteraportointi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Laatumittaus</a:t>
                      </a:r>
                    </a:p>
                    <a:p>
                      <a:pPr algn="l" fontAlgn="t"/>
                      <a:br>
                        <a:rPr lang="fi-FI" sz="1100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1216595395"/>
                  </a:ext>
                </a:extLst>
              </a:tr>
            </a:tbl>
          </a:graphicData>
        </a:graphic>
      </p:graphicFrame>
      <p:sp>
        <p:nvSpPr>
          <p:cNvPr id="3" name="Tekstiruutu 2">
            <a:extLst>
              <a:ext uri="{FF2B5EF4-FFF2-40B4-BE49-F238E27FC236}">
                <a16:creationId xmlns:a16="http://schemas.microsoft.com/office/drawing/2014/main" id="{F84822E0-300F-F28E-AD9F-E930E2F06A47}"/>
              </a:ext>
            </a:extLst>
          </p:cNvPr>
          <p:cNvSpPr txBox="1"/>
          <p:nvPr/>
        </p:nvSpPr>
        <p:spPr>
          <a:xfrm>
            <a:off x="2332653" y="6430998"/>
            <a:ext cx="95517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i="1" dirty="0"/>
              <a:t>Päällysteanalytiikan osalta kehitetään keväällä päällystysohjelman tilannekuvanäkymää sekä  päällystettyjen </a:t>
            </a:r>
            <a:r>
              <a:rPr lang="fi-FI" sz="1100" i="1"/>
              <a:t>teiden kuntoraporttia. </a:t>
            </a:r>
            <a:endParaRPr lang="fi-FI" sz="1100" i="1" dirty="0"/>
          </a:p>
        </p:txBody>
      </p:sp>
    </p:spTree>
    <p:extLst>
      <p:ext uri="{BB962C8B-B14F-4D97-AF65-F5344CB8AC3E}">
        <p14:creationId xmlns:p14="http://schemas.microsoft.com/office/powerpoint/2010/main" val="20206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B6A8DD-9956-743B-5341-64FB597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Väyläviraston tieanalytiikan raportointisisällöt 2/2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382EDB-C037-35BA-31A5-7E69259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24411B7B-B9A5-7EB9-9A8B-EBB936E1E21A}"/>
              </a:ext>
            </a:extLst>
          </p:cNvPr>
          <p:cNvGraphicFramePr>
            <a:graphicFrameLocks noGrp="1"/>
          </p:cNvGraphicFramePr>
          <p:nvPr/>
        </p:nvGraphicFramePr>
        <p:xfrm>
          <a:off x="838197" y="1965008"/>
          <a:ext cx="9802093" cy="450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5614">
                  <a:extLst>
                    <a:ext uri="{9D8B030D-6E8A-4147-A177-3AD203B41FA5}">
                      <a16:colId xmlns:a16="http://schemas.microsoft.com/office/drawing/2014/main" val="3624156634"/>
                    </a:ext>
                  </a:extLst>
                </a:gridCol>
                <a:gridCol w="2952051">
                  <a:extLst>
                    <a:ext uri="{9D8B030D-6E8A-4147-A177-3AD203B41FA5}">
                      <a16:colId xmlns:a16="http://schemas.microsoft.com/office/drawing/2014/main" val="442706626"/>
                    </a:ext>
                  </a:extLst>
                </a:gridCol>
                <a:gridCol w="2310938">
                  <a:extLst>
                    <a:ext uri="{9D8B030D-6E8A-4147-A177-3AD203B41FA5}">
                      <a16:colId xmlns:a16="http://schemas.microsoft.com/office/drawing/2014/main" val="1172260643"/>
                    </a:ext>
                  </a:extLst>
                </a:gridCol>
                <a:gridCol w="1953490">
                  <a:extLst>
                    <a:ext uri="{9D8B030D-6E8A-4147-A177-3AD203B41FA5}">
                      <a16:colId xmlns:a16="http://schemas.microsoft.com/office/drawing/2014/main" val="3011705168"/>
                    </a:ext>
                  </a:extLst>
                </a:gridCol>
              </a:tblGrid>
              <a:tr h="163049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FFFFFF"/>
                          </a:solidFill>
                          <a:effectLst/>
                        </a:rPr>
                        <a:t>Osa-alue</a:t>
                      </a:r>
                      <a:endParaRPr lang="fi-FI" sz="11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>
                          <a:solidFill>
                            <a:srgbClr val="FFFFFF"/>
                          </a:solidFill>
                          <a:effectLst/>
                        </a:rPr>
                        <a:t>Sisältöjen näkyvyys</a:t>
                      </a:r>
                      <a:endParaRPr lang="fi-FI" sz="1100" b="1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FFFFFF"/>
                          </a:solidFill>
                          <a:effectLst/>
                        </a:rPr>
                        <a:t>Raportointisisällöt tuotannossa</a:t>
                      </a:r>
                      <a:endParaRPr lang="fi-FI" sz="11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FFFFFF"/>
                          </a:solidFill>
                          <a:effectLst/>
                        </a:rPr>
                        <a:t>Raportointisisällöt kehityksessä </a:t>
                      </a:r>
                      <a:endParaRPr lang="fi-FI" sz="11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3799650523"/>
                  </a:ext>
                </a:extLst>
              </a:tr>
              <a:tr h="515731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Maanteiden hoidon materiaalien käytön raportointi</a:t>
                      </a:r>
                    </a:p>
                    <a:p>
                      <a:pPr algn="l" fontAlgn="t"/>
                      <a:r>
                        <a:rPr lang="fi-FI" sz="1100" dirty="0">
                          <a:effectLst/>
                        </a:rPr>
                        <a:t>Materiaalit (kuten suola ja </a:t>
                      </a:r>
                      <a:r>
                        <a:rPr lang="fi-FI" sz="1100" dirty="0" err="1">
                          <a:effectLst/>
                        </a:rPr>
                        <a:t>formiaatit</a:t>
                      </a:r>
                      <a:r>
                        <a:rPr lang="fi-FI" sz="1100" dirty="0">
                          <a:effectLst/>
                        </a:rPr>
                        <a:t>), materiaaliluokat ja määrät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 </a:t>
                      </a: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>
                          <a:effectLst/>
                        </a:rPr>
                        <a:t>Materiaalit väylillä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>
                          <a:effectLst/>
                        </a:rPr>
                        <a:t>Materiaalit kartalla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 err="1">
                          <a:effectLst/>
                        </a:rPr>
                        <a:t>Suola_formiaatit</a:t>
                      </a:r>
                      <a:endParaRPr lang="fi-FI" sz="1100" b="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b="0" dirty="0" err="1">
                          <a:effectLst/>
                        </a:rPr>
                        <a:t>Suunnitellut_määrät</a:t>
                      </a:r>
                      <a:endParaRPr lang="fi-FI" sz="1100" b="0" dirty="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3262720342"/>
                  </a:ext>
                </a:extLst>
              </a:tr>
              <a:tr h="515731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Tienkäyttäjätyytyväisyys-tutkimuksen (TKTT) analytiikka</a:t>
                      </a:r>
                      <a:br>
                        <a:rPr lang="fi-FI" sz="1100" b="1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Ulkopuoliset tieanalytiikan käyttäjät 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Tienkäyttäjätyytyväisyystutkimuksen (TKTT) analytiikka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Kesä: Yksityiset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Kesä: Raskas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Talvi: Yksityiset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Talvi: Raskas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kern="1200" dirty="0">
                          <a:solidFill>
                            <a:schemeClr val="tx1"/>
                          </a:solidFill>
                          <a:effectLst/>
                        </a:rPr>
                        <a:t>TKTT Ennakointimalli</a:t>
                      </a:r>
                      <a:endParaRPr lang="fi-FI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1913699706"/>
                  </a:ext>
                </a:extLst>
              </a:tr>
              <a:tr h="471155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Liikenteen muutokset tieverkolla</a:t>
                      </a:r>
                      <a:endParaRPr lang="fi-FI" sz="1100" dirty="0">
                        <a:effectLst/>
                      </a:endParaRPr>
                    </a:p>
                    <a:p>
                      <a:pPr algn="l" fontAlgn="t"/>
                      <a:r>
                        <a:rPr lang="fi-FI" sz="1100" dirty="0">
                          <a:effectLst/>
                        </a:rPr>
                        <a:t>Liikenteen muutosta ja sen määrää teillä, LAM-pisteillä ja alueilla.</a:t>
                      </a:r>
                    </a:p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 </a:t>
                      </a: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ELY-käyttäjät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Liikenteen muutokset tieverkolla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Liikenteen muutos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fi-FI" sz="1100">
                          <a:effectLst/>
                        </a:rPr>
                      </a:br>
                      <a:endParaRPr lang="fi-FI" sz="110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1282541253"/>
                  </a:ext>
                </a:extLst>
              </a:tr>
              <a:tr h="357892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>
                          <a:effectLst/>
                        </a:rPr>
                        <a:t>Tiesää</a:t>
                      </a:r>
                      <a:endParaRPr lang="fi-FI" sz="110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Nimetyt ulkopuoliset 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Tiesää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Tiesää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Tiesää 202110 - 202204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br>
                        <a:rPr lang="fi-FI" sz="1100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2994703559"/>
                  </a:ext>
                </a:extLst>
              </a:tr>
              <a:tr h="357892"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effectLst/>
                        </a:rPr>
                        <a:t>Tieverkon käyttö</a:t>
                      </a:r>
                      <a:endParaRPr lang="fi-FI" sz="1100" dirty="0">
                        <a:effectLst/>
                      </a:endParaRPr>
                    </a:p>
                    <a:p>
                      <a:pPr algn="l" fontAlgn="t"/>
                      <a:br>
                        <a:rPr lang="fi-FI" sz="1100" dirty="0">
                          <a:effectLst/>
                        </a:rPr>
                      </a:br>
                      <a:endParaRPr lang="fi-FI" sz="1100" dirty="0">
                        <a:effectLst/>
                      </a:endParaRP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Viraston tieanalytiikan käyttäjät</a:t>
                      </a: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Nimetyt ulkopuoliset käyttäjät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-FI" sz="1100" b="1" dirty="0">
                          <a:solidFill>
                            <a:srgbClr val="3DB7E4"/>
                          </a:solidFill>
                          <a:effectLst/>
                        </a:rPr>
                        <a:t>Tieverkon käyttö</a:t>
                      </a:r>
                      <a:endParaRPr lang="fi-FI" sz="1100" dirty="0">
                        <a:effectLst/>
                      </a:endParaRPr>
                    </a:p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HCT-rekkojen keskimääräinen vuorokausiliikenne</a:t>
                      </a:r>
                    </a:p>
                  </a:txBody>
                  <a:tcPr marL="97200" marR="97200" marT="68400" marB="68400"/>
                </a:tc>
                <a:tc>
                  <a:txBody>
                    <a:bodyPr/>
                    <a:lstStyle/>
                    <a:p>
                      <a:pPr marL="171450" indent="-1714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fi-FI" sz="1100" dirty="0">
                          <a:effectLst/>
                        </a:rPr>
                        <a:t>Puunkuljetukset</a:t>
                      </a:r>
                    </a:p>
                  </a:txBody>
                  <a:tcPr marL="97200" marR="97200" marT="68400" marB="68400"/>
                </a:tc>
                <a:extLst>
                  <a:ext uri="{0D108BD9-81ED-4DB2-BD59-A6C34878D82A}">
                    <a16:rowId xmlns:a16="http://schemas.microsoft.com/office/drawing/2014/main" val="640513903"/>
                  </a:ext>
                </a:extLst>
              </a:tr>
            </a:tbl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021A5A8F-9AB5-7B52-D040-4377971D3C33}"/>
              </a:ext>
            </a:extLst>
          </p:cNvPr>
          <p:cNvSpPr txBox="1"/>
          <p:nvPr/>
        </p:nvSpPr>
        <p:spPr>
          <a:xfrm>
            <a:off x="2332653" y="6430998"/>
            <a:ext cx="95517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 i="1" dirty="0"/>
              <a:t>Lisäksi tuotannossa hoitourakoiden kilpailutusraportit erillisen latauspalvelun käyttöliittymän kautta. Tuotannossa myös väylämuodoille yhteisiä ratkaisuja (esim. talousraportointi, asiakaspalautteet, Lakisääteiset suunnitelmat -raportti)</a:t>
            </a:r>
          </a:p>
        </p:txBody>
      </p:sp>
    </p:spTree>
    <p:extLst>
      <p:ext uri="{BB962C8B-B14F-4D97-AF65-F5344CB8AC3E}">
        <p14:creationId xmlns:p14="http://schemas.microsoft.com/office/powerpoint/2010/main" val="1900730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55F001E-8707-4601-EE7F-7782A2AB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7" y="1690687"/>
            <a:ext cx="11329991" cy="496204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9B6A8DD-9956-743B-5341-64FB597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Tiestötietojen raportointi: Varusteet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58F2B82-212F-B93C-720A-236E9378F0B9}"/>
              </a:ext>
            </a:extLst>
          </p:cNvPr>
          <p:cNvSpPr txBox="1"/>
          <p:nvPr/>
        </p:nvSpPr>
        <p:spPr>
          <a:xfrm>
            <a:off x="1518557" y="6075144"/>
            <a:ext cx="5442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Ks. lisää </a:t>
            </a:r>
            <a:r>
              <a:rPr lang="fi-FI" b="1" dirty="0">
                <a:hlinkClick r:id="rId3"/>
              </a:rPr>
              <a:t>Tievelho-vartin tallenne ja materiaalit </a:t>
            </a:r>
            <a:r>
              <a:rPr lang="fi-FI" b="1" dirty="0"/>
              <a:t>21.11.2023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5E559DC-5D25-52A6-A62C-6299020BA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6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B6A8DD-9956-743B-5341-64FB597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Kelirikkoraportointi: teiden painorajoitukset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382EDB-C037-35BA-31A5-7E69259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8C580F2-4AAF-E374-BFDC-5A07B57E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55" y="1827213"/>
            <a:ext cx="11328148" cy="50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28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B69670-353C-6813-CEF8-3B8AFAD26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Onnettomuusraportointi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192FD8C-026A-D52D-C9C6-B0BFAF0DF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EEE4BE8-5770-253D-B85D-11DB2BC3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1779116"/>
            <a:ext cx="9499333" cy="3299768"/>
          </a:xfrm>
          <a:prstGeom prst="rect">
            <a:avLst/>
          </a:prstGeom>
        </p:spPr>
      </p:pic>
      <p:sp>
        <p:nvSpPr>
          <p:cNvPr id="7" name="Tekstin paikkamerkki 8">
            <a:extLst>
              <a:ext uri="{FF2B5EF4-FFF2-40B4-BE49-F238E27FC236}">
                <a16:creationId xmlns:a16="http://schemas.microsoft.com/office/drawing/2014/main" id="{D5C1A0F0-782B-70BD-4CEE-E3D24C213A16}"/>
              </a:ext>
            </a:extLst>
          </p:cNvPr>
          <p:cNvSpPr txBox="1">
            <a:spLocks/>
          </p:cNvSpPr>
          <p:nvPr/>
        </p:nvSpPr>
        <p:spPr>
          <a:xfrm>
            <a:off x="759292" y="5665420"/>
            <a:ext cx="8640000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4400" indent="-2844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065AF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200" indent="-1728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728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728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1400" dirty="0"/>
              <a:t>Tulossa: uudet onnettomuus- ja uhrinäkymät; muutoksia karttanäkymään. Vakavuustieto (loppukevät)</a:t>
            </a:r>
          </a:p>
        </p:txBody>
      </p:sp>
    </p:spTree>
    <p:extLst>
      <p:ext uri="{BB962C8B-B14F-4D97-AF65-F5344CB8AC3E}">
        <p14:creationId xmlns:p14="http://schemas.microsoft.com/office/powerpoint/2010/main" val="13342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B6A8DD-9956-743B-5341-64FB597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Liikenteen muutos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382EDB-C037-35BA-31A5-7E69259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A91827F-2D06-357B-DE19-80AEDAD2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70" y="1752603"/>
            <a:ext cx="9728718" cy="49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54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B6A8DD-9956-743B-5341-64FB5976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Tienkäyttäjien tyytyväisyystutkimuksen analytiikka: Kesä/Raskas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3382EDB-C037-35BA-31A5-7E69259F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5DF59F-CB58-5504-E4B9-5C0F0902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4498"/>
            <a:ext cx="8844815" cy="3888947"/>
          </a:xfrm>
          <a:prstGeom prst="rect">
            <a:avLst/>
          </a:prstGeom>
        </p:spPr>
      </p:pic>
      <p:sp>
        <p:nvSpPr>
          <p:cNvPr id="3" name="Tekstin paikkamerkki 8">
            <a:extLst>
              <a:ext uri="{FF2B5EF4-FFF2-40B4-BE49-F238E27FC236}">
                <a16:creationId xmlns:a16="http://schemas.microsoft.com/office/drawing/2014/main" id="{D17AE8BD-1446-7B96-301E-344F6BA5D285}"/>
              </a:ext>
            </a:extLst>
          </p:cNvPr>
          <p:cNvSpPr txBox="1">
            <a:spLocks/>
          </p:cNvSpPr>
          <p:nvPr/>
        </p:nvSpPr>
        <p:spPr>
          <a:xfrm>
            <a:off x="691915" y="5991225"/>
            <a:ext cx="8640000" cy="36512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84400" indent="-2844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065AF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7200" indent="-1728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728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728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065AF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i-FI" sz="1400" dirty="0"/>
              <a:t>Tulossa: uusi dynaaminen raportti, joka korvaa erilliset kesä/</a:t>
            </a:r>
            <a:r>
              <a:rPr lang="fi-FI" sz="1400" dirty="0" err="1"/>
              <a:t>talvi&amp;raskas</a:t>
            </a:r>
            <a:r>
              <a:rPr lang="fi-FI" sz="1400" dirty="0"/>
              <a:t>/yksityishenkilö –raportit. ELY-kohtaisten indeksien ennuste</a:t>
            </a:r>
          </a:p>
        </p:txBody>
      </p:sp>
    </p:spTree>
    <p:extLst>
      <p:ext uri="{BB962C8B-B14F-4D97-AF65-F5344CB8AC3E}">
        <p14:creationId xmlns:p14="http://schemas.microsoft.com/office/powerpoint/2010/main" val="3424279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12693" r="12692"/>
          <a:stretch/>
        </p:blipFill>
        <p:spPr>
          <a:xfrm>
            <a:off x="6924312" y="0"/>
            <a:ext cx="5267688" cy="471014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238" name="Google Shape;238;p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14959" r="14959"/>
          <a:stretch/>
        </p:blipFill>
        <p:spPr>
          <a:xfrm>
            <a:off x="3593725" y="-795"/>
            <a:ext cx="5053400" cy="469185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pic>
        <p:nvPicPr>
          <p:cNvPr id="239" name="Google Shape;239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2580" r="12580"/>
          <a:stretch/>
        </p:blipFill>
        <p:spPr>
          <a:xfrm>
            <a:off x="0" y="-9939"/>
            <a:ext cx="5277610" cy="470100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ctrTitle"/>
          </p:nvPr>
        </p:nvSpPr>
        <p:spPr>
          <a:xfrm>
            <a:off x="2265769" y="5000877"/>
            <a:ext cx="9642451" cy="129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ahoma"/>
              <a:buNone/>
            </a:pPr>
            <a:r>
              <a:rPr lang="en-GB" dirty="0" err="1"/>
              <a:t>Väylä</a:t>
            </a:r>
            <a:r>
              <a:rPr lang="en-GB" dirty="0"/>
              <a:t> </a:t>
            </a:r>
            <a:r>
              <a:rPr lang="en-GB" dirty="0" err="1"/>
              <a:t>analytiikka</a:t>
            </a:r>
            <a:r>
              <a:rPr lang="en-GB" dirty="0"/>
              <a:t> </a:t>
            </a:r>
            <a:r>
              <a:rPr lang="en-GB" dirty="0" err="1"/>
              <a:t>esittää</a:t>
            </a:r>
            <a:r>
              <a:rPr lang="en-GB" dirty="0"/>
              <a:t>: </a:t>
            </a:r>
            <a:r>
              <a:rPr lang="en-GB" sz="3100" dirty="0" err="1"/>
              <a:t>Melurakenteet</a:t>
            </a:r>
            <a:r>
              <a:rPr lang="en-GB" sz="3100" dirty="0"/>
              <a:t>, </a:t>
            </a:r>
            <a:r>
              <a:rPr lang="en-GB" sz="3100" dirty="0" err="1"/>
              <a:t>Alueet</a:t>
            </a:r>
            <a:r>
              <a:rPr lang="en-GB" sz="3100" dirty="0"/>
              <a:t> </a:t>
            </a:r>
            <a:r>
              <a:rPr lang="en-GB" sz="3100" dirty="0" err="1"/>
              <a:t>ja</a:t>
            </a:r>
            <a:r>
              <a:rPr lang="en-GB" sz="3100" dirty="0"/>
              <a:t> </a:t>
            </a:r>
            <a:r>
              <a:rPr lang="en-GB" sz="3100" dirty="0" err="1"/>
              <a:t>Materiaaleja</a:t>
            </a:r>
            <a:r>
              <a:rPr lang="en-GB" sz="3100" dirty="0"/>
              <a:t> </a:t>
            </a:r>
            <a:r>
              <a:rPr lang="en-GB" sz="3100" dirty="0" err="1"/>
              <a:t>kartalla</a:t>
            </a:r>
            <a:r>
              <a:rPr lang="en-GB" sz="3100" dirty="0"/>
              <a:t> </a:t>
            </a:r>
            <a:r>
              <a:rPr lang="en-GB" sz="3100" dirty="0" err="1"/>
              <a:t>väylittäin</a:t>
            </a:r>
            <a:r>
              <a:rPr lang="en-GB" sz="3100" dirty="0"/>
              <a:t> - </a:t>
            </a:r>
            <a:r>
              <a:rPr lang="en-GB" sz="3100" dirty="0" err="1"/>
              <a:t>raportit</a:t>
            </a:r>
            <a:br>
              <a:rPr lang="en-GB" dirty="0"/>
            </a:br>
            <a:endParaRPr sz="2000" dirty="0"/>
          </a:p>
        </p:txBody>
      </p:sp>
      <p:sp>
        <p:nvSpPr>
          <p:cNvPr id="241" name="Google Shape;241;p1"/>
          <p:cNvSpPr txBox="1">
            <a:spLocks noGrp="1"/>
          </p:cNvSpPr>
          <p:nvPr>
            <p:ph type="dt" idx="10"/>
          </p:nvPr>
        </p:nvSpPr>
        <p:spPr>
          <a:xfrm>
            <a:off x="4750017" y="6321116"/>
            <a:ext cx="17431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11.03.2024</a:t>
            </a:r>
            <a:endParaRPr dirty="0"/>
          </a:p>
        </p:txBody>
      </p:sp>
      <p:sp>
        <p:nvSpPr>
          <p:cNvPr id="242" name="Google Shape;242;p1"/>
          <p:cNvSpPr txBox="1">
            <a:spLocks noGrp="1"/>
          </p:cNvSpPr>
          <p:nvPr>
            <p:ph type="ftr" idx="11"/>
          </p:nvPr>
        </p:nvSpPr>
        <p:spPr>
          <a:xfrm>
            <a:off x="2273862" y="6321116"/>
            <a:ext cx="24761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Anitta Rosenvall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3247" b="13247"/>
          <a:stretch/>
        </p:blipFill>
        <p:spPr>
          <a:xfrm>
            <a:off x="0" y="0"/>
            <a:ext cx="12192000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"/>
          <p:cNvSpPr txBox="1">
            <a:spLocks noGrp="1"/>
          </p:cNvSpPr>
          <p:nvPr>
            <p:ph type="title"/>
          </p:nvPr>
        </p:nvSpPr>
        <p:spPr>
          <a:xfrm>
            <a:off x="841374" y="-15876"/>
            <a:ext cx="3987800" cy="6737351"/>
          </a:xfrm>
          <a:prstGeom prst="rect">
            <a:avLst/>
          </a:prstGeom>
          <a:solidFill>
            <a:srgbClr val="0463AF">
              <a:alpha val="63529"/>
            </a:srgbClr>
          </a:solidFill>
          <a:ln>
            <a:noFill/>
          </a:ln>
        </p:spPr>
        <p:txBody>
          <a:bodyPr spcFirstLastPara="1" wrap="square" lIns="396000" tIns="1188000" rIns="3960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GB" dirty="0"/>
              <a:t>Agenda</a:t>
            </a:r>
            <a:endParaRPr dirty="0"/>
          </a:p>
        </p:txBody>
      </p:sp>
      <p:sp>
        <p:nvSpPr>
          <p:cNvPr id="249" name="Google Shape;24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250" name="Google Shape;250;p2"/>
          <p:cNvSpPr txBox="1"/>
          <p:nvPr/>
        </p:nvSpPr>
        <p:spPr>
          <a:xfrm>
            <a:off x="838200" y="2702740"/>
            <a:ext cx="3990900" cy="39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6000" tIns="46800" rIns="396000" bIns="468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fi-FI" sz="16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Esittelyssä tänään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fi-FI" sz="1600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Käyttötapaukset ja raporttien esittely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fi-FI" sz="1600" b="0" i="0" u="none" strike="noStrike" cap="none" dirty="0" err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Crew</a:t>
            </a:r>
            <a:r>
              <a:rPr lang="fi-FI" sz="1600" b="0" i="0" u="none" strike="noStrike" cap="none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- Tiimi raporttien takana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B2A925E6-9935-B05B-DF95-809EF546AF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" b="8681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520147-F4BD-A64F-12FA-A8FBD6F41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Agenda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7C7D44AF-CA13-B13B-12E3-5091AF578A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Ajankohtaiset ja tekemisen painopisteet </a:t>
            </a:r>
          </a:p>
          <a:p>
            <a:r>
              <a:rPr lang="fi-FI" dirty="0"/>
              <a:t>Analytiikkapalvelut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BADA76D-61D3-7B0C-1C92-1712D18A541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21425"/>
            <a:ext cx="2476500" cy="365125"/>
          </a:xfrm>
        </p:spPr>
        <p:txBody>
          <a:bodyPr/>
          <a:lstStyle/>
          <a:p>
            <a:r>
              <a:rPr lang="en-US"/>
              <a:t>Ilkka Aaltonen</a:t>
            </a:r>
            <a:endParaRPr lang="en-US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061F8A-7F47-BDDC-1BE5-E4EB05925F8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21425"/>
            <a:ext cx="1651000" cy="365125"/>
          </a:xfrm>
        </p:spPr>
        <p:txBody>
          <a:bodyPr/>
          <a:lstStyle/>
          <a:p>
            <a:r>
              <a:rPr lang="fi-FI"/>
              <a:t>10.6.2021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0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800" cy="673740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/>
              <a:t>Esittelyssä tänään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lang="fi-FI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/>
              <a:t>Saatavilla maaliskuun aikana – </a:t>
            </a:r>
            <a:r>
              <a:rPr lang="fi-FI" dirty="0" err="1"/>
              <a:t>Tableau</a:t>
            </a:r>
            <a:r>
              <a:rPr lang="fi-FI" dirty="0"/>
              <a:t> linkit 26.3. Tievelho vartissa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6" name="Google Shape;256;g1e6e1a9f304_0_0"/>
          <p:cNvSpPr txBox="1">
            <a:spLocks noGrp="1"/>
          </p:cNvSpPr>
          <p:nvPr>
            <p:ph type="body" idx="2"/>
          </p:nvPr>
        </p:nvSpPr>
        <p:spPr>
          <a:xfrm>
            <a:off x="5156200" y="-15875"/>
            <a:ext cx="7035900" cy="6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1188000" rIns="360000" bIns="720000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Tieomaisuuden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keskeiset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mittarit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tunnusluvut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Tiestötieto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perusraportit</a:t>
            </a:r>
            <a:endParaRPr lang="en-GB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Tievelho</a:t>
            </a:r>
            <a:endParaRPr lang="en-GB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457200"/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Melurakenteet</a:t>
            </a:r>
            <a:endParaRPr lang="en-GB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457200"/>
            <a:r>
              <a:rPr lang="en-GB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Aluee</a:t>
            </a: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GB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bussipysäkit</a:t>
            </a:r>
            <a:r>
              <a:rPr lang="en-GB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niiden</a:t>
            </a:r>
            <a:r>
              <a:rPr lang="en-GB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varusteet</a:t>
            </a:r>
            <a:endParaRPr lang="en-GB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hoidon</a:t>
            </a:r>
            <a:r>
              <a:rPr lang="en-GB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hoitourakoiden</a:t>
            </a:r>
            <a:r>
              <a:rPr lang="en-GB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raportit</a:t>
            </a:r>
            <a:endParaRPr lang="en-GB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Harja</a:t>
            </a:r>
            <a:endParaRPr lang="en-GB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Materiaalit kartalla luokittain</a:t>
            </a:r>
            <a:endParaRPr lang="en-FI" sz="2800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Materiaalien käyttö eri tyyppisillä väylillä</a:t>
            </a:r>
            <a:endParaRPr lang="en-GB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>
              <a:solidFill>
                <a:srgbClr val="FF51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800" cy="673740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/>
              <a:t>Käyttötapaukset Melurakenteet Alueet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lang="fi-FI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 err="1"/>
              <a:t>Lähdejärjestelmä:Tievelho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6" name="Google Shape;256;g1e6e1a9f304_0_0"/>
          <p:cNvSpPr txBox="1">
            <a:spLocks noGrp="1"/>
          </p:cNvSpPr>
          <p:nvPr>
            <p:ph type="body" idx="2"/>
          </p:nvPr>
        </p:nvSpPr>
        <p:spPr>
          <a:xfrm>
            <a:off x="5156199" y="-914401"/>
            <a:ext cx="7159263" cy="763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1188000" rIns="360000" bIns="720000" anchor="t" anchorCtr="0">
            <a:normAutofit fontScale="25000" lnSpcReduction="20000"/>
          </a:bodyPr>
          <a:lstStyle/>
          <a:p>
            <a:pPr marL="0" indent="0">
              <a:buNone/>
            </a:pPr>
            <a:r>
              <a:rPr lang="en-GB" sz="8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Melurakenteet</a:t>
            </a:r>
            <a:endParaRPr lang="en-GB" sz="8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Käyttäjän</a:t>
            </a:r>
            <a:r>
              <a:rPr lang="en-GB" sz="86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ä</a:t>
            </a:r>
            <a:r>
              <a:rPr lang="en-GB" sz="8600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voin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/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tarkastella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yhdessä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näkymässä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kaikkia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melurakenteita</a:t>
            </a:r>
            <a:endParaRPr lang="en-GB" sz="86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86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voin</a:t>
            </a:r>
            <a:r>
              <a:rPr lang="en-GB" sz="8600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tehdä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rakenteiden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osalta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myös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haluamiani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hallinnollisia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rajauksia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tienumero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rajauksia</a:t>
            </a:r>
            <a:endParaRPr lang="en-GB" sz="86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voin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katsella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eri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tilannepäivämäärällä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tietoja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sekä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taulukossa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että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kartalla</a:t>
            </a:r>
            <a:endParaRPr lang="en-GB" sz="86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8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8600" i="0" u="none" strike="noStrike" dirty="0" err="1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Aluee</a:t>
            </a:r>
            <a:r>
              <a:rPr lang="en-GB" sz="8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GB" sz="8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sz="8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bussipysäkit</a:t>
            </a:r>
            <a:r>
              <a:rPr lang="en-GB" sz="8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8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niiden</a:t>
            </a:r>
            <a:r>
              <a:rPr lang="en-GB" sz="8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varusteet</a:t>
            </a:r>
            <a:endParaRPr lang="en-GB" sz="8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Käyttäjänä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oin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nähdä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kaikki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bussipysäkit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niiden</a:t>
            </a:r>
            <a:r>
              <a:rPr lang="en-GB" sz="86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86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varusteet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esim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katokset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pyörätelineet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86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aikataulukehikot</a:t>
            </a:r>
            <a:r>
              <a:rPr lang="en-GB" sz="86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50800" indent="0">
              <a:buNone/>
            </a:pPr>
            <a:endParaRPr lang="fi-FI" sz="8000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>
              <a:solidFill>
                <a:srgbClr val="FF51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736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800" cy="673740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/>
              <a:t>Käyttötapaukset        Materiaalit kartalla luokittain Materiaalien käyttö eri tyyppisillä väylillä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lang="fi-FI" dirty="0"/>
          </a:p>
          <a:p>
            <a:pPr marL="0" indent="0">
              <a:spcBef>
                <a:spcPts val="0"/>
              </a:spcBef>
            </a:pPr>
            <a:r>
              <a:rPr lang="fi-FI" dirty="0" err="1"/>
              <a:t>Lähdejärjestelmä:Harja</a:t>
            </a:r>
            <a:endParaRPr lang="fi-FI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6" name="Google Shape;256;g1e6e1a9f304_0_0"/>
          <p:cNvSpPr txBox="1">
            <a:spLocks noGrp="1"/>
          </p:cNvSpPr>
          <p:nvPr>
            <p:ph type="body" idx="2"/>
          </p:nvPr>
        </p:nvSpPr>
        <p:spPr>
          <a:xfrm>
            <a:off x="5156199" y="-914401"/>
            <a:ext cx="7159263" cy="763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1188000" rIns="360000" bIns="720000" anchor="t" anchorCtr="0">
            <a:normAutofit fontScale="40000" lnSpcReduction="20000"/>
          </a:bodyPr>
          <a:lstStyle/>
          <a:p>
            <a:pPr marL="50800" indent="0">
              <a:buNone/>
            </a:pPr>
            <a:r>
              <a:rPr lang="fi-FI" sz="80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Materiaalit kartalla luokittain</a:t>
            </a:r>
          </a:p>
          <a:p>
            <a:r>
              <a:rPr lang="en-GB" sz="72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Käyttäjänä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voin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nähdä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materiaalit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karttanäkymänä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luokitusten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mukaan</a:t>
            </a:r>
            <a:r>
              <a:rPr lang="en-GB" sz="7200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72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kuten</a:t>
            </a:r>
            <a:r>
              <a:rPr lang="en-GB" sz="7200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talvihoitoluokka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soratieluokka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toiminnallinen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luokka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i-FI" sz="7200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endParaRPr lang="en-FI" sz="8000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Aft>
                <a:spcPts val="500"/>
              </a:spcAft>
              <a:buNone/>
            </a:pPr>
            <a:r>
              <a:rPr lang="fi-FI" sz="80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Materiaalien käyttö eri tyyppisillä väylillä</a:t>
            </a:r>
          </a:p>
          <a:p>
            <a:pPr indent="-457200">
              <a:spcAft>
                <a:spcPts val="500"/>
              </a:spcAft>
            </a:pPr>
            <a:r>
              <a:rPr lang="en-GB" sz="7200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Käyttäjänä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voin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nähdä</a:t>
            </a:r>
            <a:r>
              <a:rPr lang="en-GB" sz="7200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paljonko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materiaalien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käyttö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taajama-alueelle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vilkkaat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tiet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hiljaiset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tiet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osuuksilla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mitä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1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materiaaleja</a:t>
            </a:r>
            <a:r>
              <a:rPr lang="en-GB" sz="7200" b="1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GB" sz="72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käytetty</a:t>
            </a:r>
            <a:r>
              <a:rPr lang="en-GB" sz="72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GB" sz="7200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>
              <a:solidFill>
                <a:srgbClr val="FF51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2355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5"/>
            <a:ext cx="12107119" cy="1694204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/>
              <a:t>Suodattimia - tarkastelukulmia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59480-92BC-4445-FB28-580241786841}"/>
              </a:ext>
            </a:extLst>
          </p:cNvPr>
          <p:cNvSpPr txBox="1"/>
          <p:nvPr/>
        </p:nvSpPr>
        <p:spPr>
          <a:xfrm>
            <a:off x="173619" y="2106887"/>
            <a:ext cx="5289632" cy="295465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Melurakenteet</a:t>
            </a:r>
            <a:endParaRPr lang="en-GB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Tilannep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äivämäärä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Urakka</a:t>
            </a:r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Maakunta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Kunta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Hallinnollinen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luokka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1, 2, 3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Toiminnallinen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luokka;Kantatie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Seututie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Valtatie,Yhdystie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Melusuojat;Melueste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Melukaide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Meluvallit</a:t>
            </a:r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FI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B61DA-BC75-BABB-5677-FF923EC52C08}"/>
              </a:ext>
            </a:extLst>
          </p:cNvPr>
          <p:cNvSpPr txBox="1"/>
          <p:nvPr/>
        </p:nvSpPr>
        <p:spPr>
          <a:xfrm>
            <a:off x="6053558" y="2118756"/>
            <a:ext cx="5625298" cy="317009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Alueet</a:t>
            </a:r>
            <a:endParaRPr lang="en-GB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Tilannep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äivämäärä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Kohdeluokka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Kunta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Urakka</a:t>
            </a:r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Tienumeroalue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Tienumero</a:t>
            </a:r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Tieosa</a:t>
            </a:r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Toiminnallinen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luoitus;Kantatie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Seututie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Valtatie,Yhdystie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Väylän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luonne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1-ajoratainen tie, 2-ajoratainen tie,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Kävelyn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pyöräilyn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väylä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Lautta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tai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lossi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Polku</a:t>
            </a:r>
            <a:r>
              <a:rPr lang="en-GB" sz="1400" b="0" i="0" u="none" strike="noStrike" dirty="0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400" b="0" i="0" u="none" strike="noStrike" dirty="0" err="1">
                <a:solidFill>
                  <a:srgbClr val="172B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Rampit</a:t>
            </a:r>
            <a:endParaRPr lang="en-GB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FI" b="1" dirty="0"/>
          </a:p>
        </p:txBody>
      </p:sp>
    </p:spTree>
    <p:extLst>
      <p:ext uri="{BB962C8B-B14F-4D97-AF65-F5344CB8AC3E}">
        <p14:creationId xmlns:p14="http://schemas.microsoft.com/office/powerpoint/2010/main" val="1393085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5"/>
            <a:ext cx="12107119" cy="1694204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/>
              <a:t>Suodattimia - tarkastelukulmia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59480-92BC-4445-FB28-580241786841}"/>
              </a:ext>
            </a:extLst>
          </p:cNvPr>
          <p:cNvSpPr txBox="1"/>
          <p:nvPr/>
        </p:nvSpPr>
        <p:spPr>
          <a:xfrm>
            <a:off x="173619" y="2106887"/>
            <a:ext cx="5289632" cy="295465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50800" indent="0">
              <a:buNone/>
            </a:pPr>
            <a:r>
              <a:rPr lang="fi-FI" sz="1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Materiaalit kartalla luokittain</a:t>
            </a:r>
          </a:p>
          <a:p>
            <a:pPr marL="0" indent="0">
              <a:buNone/>
            </a:pPr>
            <a:endParaRPr lang="en-GB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ELY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Urakka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Hoitoluokka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Päällysteen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korjausluokka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Soratieluokka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Talvihoiyoluokka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Viherhoitoluokka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Toiminnallinen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luokka:Kantatie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Seututie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Valtatie,Yhdystie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algn="l"/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algn="l"/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FI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B61DA-BC75-BABB-5677-FF923EC52C08}"/>
              </a:ext>
            </a:extLst>
          </p:cNvPr>
          <p:cNvSpPr txBox="1"/>
          <p:nvPr/>
        </p:nvSpPr>
        <p:spPr>
          <a:xfrm>
            <a:off x="6053558" y="2118756"/>
            <a:ext cx="5625298" cy="2803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lvl="0" indent="0">
              <a:spcAft>
                <a:spcPts val="500"/>
              </a:spcAft>
              <a:buNone/>
            </a:pPr>
            <a:r>
              <a:rPr lang="fi-FI" sz="16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Materiaalien käyttö eri tyyppisillä väylillä</a:t>
            </a:r>
          </a:p>
          <a:p>
            <a:pPr marL="0" indent="0">
              <a:buNone/>
            </a:pPr>
            <a:endParaRPr lang="en-GB" sz="1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ELY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Urakka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Materiaaliluokka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Erityisalue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Formaatti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Hiekoitushiekka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Kesäsuola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Murske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Muut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Talvisuola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Materiaali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KVL-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luokat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Hiljaiset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tiet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Keskivilkkaat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tiet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Vilkkaat</a:t>
            </a: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tiet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</a:t>
            </a:r>
          </a:p>
          <a:p>
            <a:pPr marL="336550" indent="-285750" algn="l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172B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Osa</a:t>
            </a:r>
            <a:endParaRPr lang="en-GB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algn="l"/>
            <a:endParaRPr lang="en-GB" sz="1400" b="0" i="0" u="none" strike="noStrike" dirty="0">
              <a:solidFill>
                <a:srgbClr val="172B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FI" b="1" dirty="0"/>
          </a:p>
        </p:txBody>
      </p:sp>
    </p:spTree>
    <p:extLst>
      <p:ext uri="{BB962C8B-B14F-4D97-AF65-F5344CB8AC3E}">
        <p14:creationId xmlns:p14="http://schemas.microsoft.com/office/powerpoint/2010/main" val="288039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6"/>
            <a:ext cx="12107119" cy="1069171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b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sz="8000" dirty="0"/>
              <a:t>Melurakenteet </a:t>
            </a:r>
            <a:endParaRPr sz="8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226BE34-FBC9-C0A6-080A-FC7D3D17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3" y="1191492"/>
            <a:ext cx="11224882" cy="51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6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6"/>
            <a:ext cx="12107119" cy="1069171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b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sz="8000" dirty="0"/>
              <a:t>Melurakenteet</a:t>
            </a: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F8AF2954-2E73-3547-584A-9C2F06BD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83" y="1140736"/>
            <a:ext cx="10832429" cy="521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51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6"/>
            <a:ext cx="12107119" cy="1069171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b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sz="8000" dirty="0"/>
              <a:t>Alueet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397D93D1-2847-ECF6-0EB0-010881BB1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47" y="1087486"/>
            <a:ext cx="10233822" cy="545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7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6"/>
            <a:ext cx="12107119" cy="1069171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b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sz="8000" dirty="0"/>
              <a:t>Materiaalit kartalla luokittain</a:t>
            </a: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65119E5-9958-86FE-47F9-74A070D6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16490"/>
            <a:ext cx="7772400" cy="47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8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-1" y="-15876"/>
            <a:ext cx="12107119" cy="1069171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b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sz="8000" dirty="0"/>
              <a:t>Materiaalien käyttö eri tyyppisillä väylillä</a:t>
            </a: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EAE40992-075E-2A74-96FB-22356C42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73" y="1200586"/>
            <a:ext cx="8398501" cy="51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3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06D4C5-C1A1-451C-9D75-E35FED282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619" y="211041"/>
            <a:ext cx="7808287" cy="393569"/>
          </a:xfrm>
        </p:spPr>
        <p:txBody>
          <a:bodyPr>
            <a:normAutofit fontScale="90000"/>
          </a:bodyPr>
          <a:lstStyle/>
          <a:p>
            <a:pPr algn="l"/>
            <a:r>
              <a:rPr lang="fi-FI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Ajankohtaiset ja tekemisen painopisteet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9AACDF-3AAD-4B63-8455-3A91155F05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841" y="1004232"/>
            <a:ext cx="11378318" cy="5642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ea typeface="Calibri" panose="020F0502020204030204" pitchFamily="34" charset="0"/>
              </a:rPr>
              <a:t>YHA:n lähtötiedot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</a:rPr>
              <a:t>Kävelyn- ja pyöräilyväylien sekä sorateiden lähtötietopaketit työn alla</a:t>
            </a:r>
          </a:p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ea typeface="Calibri" panose="020F0502020204030204" pitchFamily="34" charset="0"/>
              </a:rPr>
              <a:t>Tietojen ajantasaistaminen</a:t>
            </a:r>
          </a:p>
          <a:p>
            <a:pPr lvl="1"/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Varustepäivitykset: 1.10.2025 alkavien urakoiden osalta varustepäivitykset tehty. Lähtötietoirrotuksia voi kysyä operoinnista.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</a:rPr>
              <a:t>Luokitustiedot: Luokitustietoihin liittyvät päivitykset tulee ELYjen lähettää Jarkko Piriselle 15.3. mennessä. Jarkon hyväksynnän jälkeen ELYt lähettävät tiedot operoinnille mahdollisimman nopealla aikataululla (29.3 mennessä).</a:t>
            </a:r>
          </a:p>
          <a:p>
            <a:pPr lvl="1"/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Seuraavat isommat päivitykset tietoihin tulossa: asukastiheydet, pohjavesialueet</a:t>
            </a:r>
          </a:p>
          <a:p>
            <a:pPr marL="0" indent="0">
              <a:buNone/>
            </a:pPr>
            <a:r>
              <a:rPr lang="fi-FI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Käyttöliittymäkehitys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</a:rPr>
              <a:t>Tieosuushaun MVP-versio tulossa käyttäjätestaukseen lähiviikkoina</a:t>
            </a:r>
          </a:p>
          <a:p>
            <a:pPr lvl="1"/>
            <a:r>
              <a:rPr lang="fi-FI" sz="2000" dirty="0">
                <a:latin typeface="Calibri" panose="020F0502020204030204" pitchFamily="34" charset="0"/>
                <a:ea typeface="Calibri" panose="020F0502020204030204" pitchFamily="34" charset="0"/>
              </a:rPr>
              <a:t>Uusitusta t</a:t>
            </a:r>
            <a:r>
              <a:rPr lang="fi-FI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iekohdehaun v2:sta mielellään palautetta ja kehitysehdotuksia!</a:t>
            </a:r>
          </a:p>
          <a:p>
            <a:pPr marL="0" indent="0">
              <a:buNone/>
            </a:pPr>
            <a:r>
              <a:rPr lang="fi-FI" b="1" dirty="0">
                <a:solidFill>
                  <a:srgbClr val="172B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Koulutuskysely</a:t>
            </a:r>
          </a:p>
          <a:p>
            <a:r>
              <a:rPr lang="fi-FI" sz="2000" dirty="0">
                <a:solidFill>
                  <a:srgbClr val="172B4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Tiestötietopalvelut: tiedotus, koulutus ja viestintä –kysely</a:t>
            </a:r>
            <a:r>
              <a:rPr lang="fi-FI" sz="2000" dirty="0">
                <a:solidFill>
                  <a:srgbClr val="172B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vielä avoinna 21.3. asti!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A088F4-BA4E-446E-A519-333A0B57B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95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800" cy="673740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fi-FI" dirty="0" err="1"/>
              <a:t>Crew</a:t>
            </a:r>
            <a:r>
              <a:rPr lang="fi-FI" dirty="0"/>
              <a:t> :)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6" name="Google Shape;256;g1e6e1a9f304_0_0"/>
          <p:cNvSpPr txBox="1">
            <a:spLocks noGrp="1"/>
          </p:cNvSpPr>
          <p:nvPr>
            <p:ph type="body" idx="2"/>
          </p:nvPr>
        </p:nvSpPr>
        <p:spPr>
          <a:xfrm>
            <a:off x="5156200" y="-15875"/>
            <a:ext cx="7035900" cy="6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1188000" rIns="360000" bIns="72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>
              <a:solidFill>
                <a:srgbClr val="FF51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258" name="Google Shape;258;g1e6e1a9f304_0_0"/>
          <p:cNvSpPr txBox="1"/>
          <p:nvPr/>
        </p:nvSpPr>
        <p:spPr>
          <a:xfrm>
            <a:off x="5277584" y="136550"/>
            <a:ext cx="6383700" cy="634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i-F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Väylävirasto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Ilkka Aaltonen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Hänninen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Jani </a:t>
            </a:r>
            <a:r>
              <a:rPr lang="fi-FI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Lehenberg</a:t>
            </a:r>
            <a:endParaRPr lang="fi-F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Tomi Mykkänen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Jarkko Pirinen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Tuomo Ratia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lang="fi-F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i-F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ELY-asiantuntijat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i-F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Testaajat-ryhmät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i-F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Tievelho – tiimi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i-F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Harja-sovelluskehitystiimi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fi-FI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fi-FI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Solita</a:t>
            </a:r>
            <a:r>
              <a:rPr lang="fi-FI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Sami Lintula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Otso Mononen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Olli Mämmelä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Laura Nordlund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fi-FI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Anitta Rosenvall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endParaRPr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37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800" cy="673740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Maanteiden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hoitourakoiden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Kilpailutustietojen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latauspalvelun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raporttien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status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lang="en-GB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GB" sz="2400" b="0" i="0" u="sng" dirty="0">
                <a:effectLst/>
                <a:latin typeface="Inter"/>
                <a:hlinkClick r:id="rId3"/>
              </a:rPr>
              <a:t>https://hoitourakka.vaylapilvi.fi</a:t>
            </a:r>
            <a:endParaRPr lang="fi-FI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6" name="Google Shape;256;g1e6e1a9f304_0_0"/>
          <p:cNvSpPr txBox="1">
            <a:spLocks noGrp="1"/>
          </p:cNvSpPr>
          <p:nvPr>
            <p:ph type="body" idx="2"/>
          </p:nvPr>
        </p:nvSpPr>
        <p:spPr>
          <a:xfrm>
            <a:off x="5156199" y="-914401"/>
            <a:ext cx="7159263" cy="763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1188000" rIns="360000" bIns="720000" anchor="t" anchorCtr="0">
            <a:normAutofit fontScale="25000" lnSpcReduction="20000"/>
          </a:bodyPr>
          <a:lstStyle/>
          <a:p>
            <a:pPr marL="50800" indent="0">
              <a:buNone/>
            </a:pPr>
            <a:r>
              <a:rPr lang="fi-FI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Tuotannossa olevat raportit</a:t>
            </a:r>
          </a:p>
          <a:p>
            <a:r>
              <a:rPr lang="fi-FI" sz="4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Listaus seuraava sivu</a:t>
            </a:r>
          </a:p>
          <a:p>
            <a:pPr marL="50800" indent="0">
              <a:buNone/>
            </a:pPr>
            <a:endParaRPr lang="fi-FI"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r>
              <a:rPr lang="fi-FI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Tuotannon tuen aikana päivitetty / korjattu tammi-helmikuussa: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Päivitetty raporteille </a:t>
            </a:r>
            <a:r>
              <a:rPr lang="fi-FI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tieosoitemuutosajot</a:t>
            </a:r>
            <a:r>
              <a:rPr lang="fi-FI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tammikuussa (</a:t>
            </a:r>
            <a:r>
              <a:rPr lang="en-GB" sz="4800" b="0" i="0" u="none" strike="noStrike" dirty="0" err="1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Kesän</a:t>
            </a:r>
            <a:r>
              <a:rPr lang="en-GB" sz="4800" b="0" i="0" u="none" strike="noStrike" dirty="0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4800" b="0" i="0" u="none" strike="noStrike" dirty="0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syksyn</a:t>
            </a:r>
            <a:r>
              <a:rPr lang="en-GB" sz="4800" b="0" i="0" u="none" strike="noStrike" dirty="0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2023 </a:t>
            </a:r>
            <a:r>
              <a:rPr lang="en-GB" sz="4800" b="0" i="0" u="none" strike="noStrike" dirty="0" err="1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tieosoitemuutosajot</a:t>
            </a:r>
            <a:r>
              <a:rPr lang="en-GB" sz="4800" dirty="0">
                <a:solidFill>
                  <a:srgbClr val="2F343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GB" sz="4800" b="0" i="0" u="none" strike="noStrike" dirty="0">
                <a:solidFill>
                  <a:srgbClr val="2F343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fi-FI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2.09 Rummut – yksityistiet </a:t>
            </a:r>
            <a:r>
              <a:rPr lang="fi-FI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puolitieto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iedon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lisäys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nostettu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Tievelhon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operoinnin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työlistalle</a:t>
            </a:r>
            <a:endParaRPr lang="en-GB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Tievelhossa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Viheralueista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uudet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kohdeluokat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viherhoitoalue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viherhoitokuvio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".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Rakenteet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toteutettu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sisältö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päivitetty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vanhojen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viheralue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viherkuvio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kohdeluokkien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pohjalta</a:t>
            </a:r>
            <a:endParaRPr lang="en-GB" sz="4800" b="0" i="0" u="none" strike="noStrike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Korjattu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tuotannon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tuessa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mm. 3.01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Valaistut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tieosuudet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2.04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Talvinopeusrajoitukset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2.03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Liikennemerkit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portaalit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1.14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Kelirikkorajoitukset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1.05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Päällysteluokka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1.02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Liikennemäärät</a:t>
            </a:r>
            <a:endParaRPr lang="fi-FI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endParaRPr lang="fi-FI" sz="4800" i="0" u="none" strike="noStrike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r>
              <a:rPr lang="fi-FI" sz="4800" b="1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</a:t>
            </a:r>
            <a:r>
              <a:rPr lang="fi-FI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ön alla/kehityksessä maalis-huhtikuussa:</a:t>
            </a:r>
            <a:endParaRPr lang="en-GB" sz="4800" b="1" dirty="0">
              <a:solidFill>
                <a:srgbClr val="172B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1.17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Välikaistat</a:t>
            </a:r>
            <a:endParaRPr lang="en-GB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2.11.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Meluesteet</a:t>
            </a:r>
            <a:endParaRPr lang="en-GB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2.18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Kivetyt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alueet</a:t>
            </a:r>
            <a:endParaRPr lang="en-GB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Uusi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raportti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1.10c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Viherhoitoalueet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viherhoitokuviot</a:t>
            </a:r>
            <a:endParaRPr lang="fi-FI" sz="4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endParaRPr lang="fi-FI" sz="48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r>
              <a:rPr lang="fi-FI" sz="4800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Datan status:</a:t>
            </a:r>
          </a:p>
          <a:p>
            <a:pPr>
              <a:lnSpc>
                <a:spcPct val="120000"/>
              </a:lnSpc>
            </a:pP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aanteiden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hoitourakat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1.10.2025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perustettu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Velhoon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syntyneet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OID:t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päivitetty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Velhon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b="0" i="0" u="none" strike="noStrike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ohjesivuille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GB" sz="4800" b="0" i="0" u="none" strike="noStrike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https://ohje.velho.vaylapilvi.fi/tievelho/tietorakenne/uraka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https://ohje.velho.vaylapilvi.fi/tievelho/tietorakenne/urakat/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Näkyvät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automaattisesti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raporteilla</a:t>
            </a:r>
            <a:r>
              <a:rPr lang="en-GB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i-FI" sz="4800" i="0" u="none" strike="noStrike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r>
              <a:rPr lang="fi-FI" sz="4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Raporttien tuki: </a:t>
            </a:r>
            <a:r>
              <a:rPr lang="fi-FI" sz="4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vayla_analytiikka@solita.fi</a:t>
            </a:r>
            <a:r>
              <a:rPr lang="fi-FI" sz="4800" b="1" i="0" u="none" strike="noStrike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4800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sz="6400" b="1" i="0" u="none" strike="noStrike" dirty="0">
              <a:solidFill>
                <a:srgbClr val="0070C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 dirty="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200"/>
              <a:buNone/>
            </a:pPr>
            <a:endParaRPr sz="6000" dirty="0">
              <a:solidFill>
                <a:srgbClr val="FF51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1057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6e1a9f304_0_0"/>
          <p:cNvSpPr txBox="1">
            <a:spLocks noGrp="1"/>
          </p:cNvSpPr>
          <p:nvPr>
            <p:ph type="body" idx="1"/>
          </p:nvPr>
        </p:nvSpPr>
        <p:spPr>
          <a:xfrm>
            <a:off x="0" y="-15875"/>
            <a:ext cx="5155800" cy="6737400"/>
          </a:xfrm>
          <a:prstGeom prst="rect">
            <a:avLst/>
          </a:prstGeom>
          <a:solidFill>
            <a:srgbClr val="0463AF"/>
          </a:solidFill>
          <a:ln>
            <a:noFill/>
          </a:ln>
        </p:spPr>
        <p:txBody>
          <a:bodyPr spcFirstLastPara="1" wrap="square" lIns="396000" tIns="1188000" rIns="396000" bIns="46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Maanteiden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hoitourakoiden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Kilpailutustietojen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latauspalvelun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raporttien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status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lang="en-GB" b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lang="en-GB" sz="2400" b="0" i="0" u="sng" dirty="0">
                <a:effectLst/>
                <a:latin typeface="Inter"/>
                <a:hlinkClick r:id="rId3"/>
              </a:rPr>
              <a:t>https://hoitourakka.vaylapilvi.fi</a:t>
            </a:r>
            <a:endParaRPr lang="fi-FI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endParaRPr sz="1800" dirty="0"/>
          </a:p>
        </p:txBody>
      </p:sp>
      <p:sp>
        <p:nvSpPr>
          <p:cNvPr id="257" name="Google Shape;257;g1e6e1a9f304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GB"/>
              <a:t>32</a:t>
            </a:fld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EC782-4646-B42E-9B79-ABA178170A85}"/>
              </a:ext>
            </a:extLst>
          </p:cNvPr>
          <p:cNvSpPr txBox="1"/>
          <p:nvPr/>
        </p:nvSpPr>
        <p:spPr>
          <a:xfrm>
            <a:off x="5155800" y="0"/>
            <a:ext cx="372198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0">
              <a:buNone/>
            </a:pPr>
            <a:r>
              <a:rPr lang="fi-FI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Tuotannossa olevat raportit</a:t>
            </a:r>
          </a:p>
          <a:p>
            <a:pPr marL="50800" indent="0">
              <a:buNone/>
            </a:pPr>
            <a:endParaRPr lang="fi-FI" sz="1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1.01 Tiestön toiminnallinen luokitus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1.02 Liikennemäärät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1.03 Tiestön talvihoitoluokitus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1.04a Kevyen liikenteen väylät ja väylien talvihoitoluokat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1.04b Kevyen liikenteen väylä päätien osoitteella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1.05 Päällysteluokka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1.06 Päällystetyn tien leveys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1.07 Soratiet ja sorateiden hoitoluokat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1.08 Sillat ja laiturit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1.09 Viherhoitoluokitus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1.10b Viheralueet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1.11 Rautatien tasoristeykset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1.12 Kaistat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1.13 Riistavaroitusalueet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1.14a Kelirikkorajoitukset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1.15 Inventoidut runkokelirikot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1.16 Kohtaamispaikat sekä muut levikkeet 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1.19 Talvikunnossapidettävät katu- ja yksityistieliittymät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9CA83-9238-4F03-F0E5-8A603187AF01}"/>
              </a:ext>
            </a:extLst>
          </p:cNvPr>
          <p:cNvSpPr txBox="1"/>
          <p:nvPr/>
        </p:nvSpPr>
        <p:spPr>
          <a:xfrm>
            <a:off x="8877782" y="383919"/>
            <a:ext cx="30325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2.01 Levähdys- ja pysäköimisalueet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2.02 Pysäkit ja pysäkkikatokset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2.03 Liikennemerkit ja portaalit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2.04 Kausiluonteiset vaihdettavat merkit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2.04a Talvinopeusrajoitukset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2.05 Porttaalit ja alikulkupaikat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2.06 Hirvieläinmerkit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2.07 Kaiteet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2.08 Reunapaalutetut yhtenäiset tieosuudet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2.09 Rummut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2.10 Sadevesiviemäri- ja salaojakaivot sekä putkistot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2.13 Puomit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2.14 Suoja-, riista- sekä lumi-aidat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2.15 Kulkuaukot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2.16 Portaat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2.17 Reunakivet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2.19 Hiekkalaatikot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3.01 Valaistut tieosuudet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3.03 Tekniset laitteet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4.01 Pohjaveden suojaukset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4.02 Verkot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5.02 Pohjavesialueet</a:t>
            </a:r>
          </a:p>
          <a:p>
            <a:pPr marL="50800" indent="0">
              <a:buNone/>
            </a:pPr>
            <a:r>
              <a:rPr lang="en-FI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5.06 Maanteiden tulvakohteet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202405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5E22-464A-FD2F-0462-27395B7C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136525"/>
            <a:ext cx="10515600" cy="749300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latin typeface="Calibri" panose="020F0502020204030204" pitchFamily="34" charset="0"/>
                <a:cs typeface="Calibri" panose="020F0502020204030204" pitchFamily="34" charset="0"/>
              </a:rPr>
              <a:t>Seuraavat Tievelho-vartin teemaosat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1D81-FB4D-FA2F-17B9-D224ECCC90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4" y="1181100"/>
            <a:ext cx="10487025" cy="4695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26.3.	Autori: urakoitsijan työkalu varuste- ja laitetiedon ylläpitoon</a:t>
            </a:r>
          </a:p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9.4.	-aihe vielä auki-</a:t>
            </a:r>
          </a:p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23.4 	Tiekamu (eli Viitekehysmuuntimen yhteydessä toimiva Tie- ja 	katuverkon muuttuneiden osuuksien rajapintapalvelu)</a:t>
            </a:r>
          </a:p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7.5.	Paikkatietopalvelut</a:t>
            </a:r>
          </a:p>
          <a:p>
            <a:pPr marL="0" indent="0">
              <a:buNone/>
            </a:pP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21.5.	Tieomaisuuden hallinta Fluent Kunto-järjestelmällä</a:t>
            </a:r>
          </a:p>
          <a:p>
            <a:pPr marL="0" indent="0">
              <a:buNone/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Kesällä pidetään Tievelho-varteissa taukoa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Syksyn aiheista voitte antaa ehdotuksia, mutta ainakin yhtenä aiheena dynaaminen tieosoiteverkko ja mitä se tarkoittaa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BD76-3D31-FB5A-7667-EC9FC7FA5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E5AB38-47E0-422C-9979-8B400F719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430" y="298013"/>
            <a:ext cx="8498747" cy="577850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Käyttäjähallinta, käyttäjätuki ja palaute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15FB06-9963-47CD-A577-52CB59FF8B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91238"/>
            <a:ext cx="10487025" cy="4723788"/>
          </a:xfrm>
        </p:spPr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Velho ohjeet: </a:t>
            </a:r>
            <a:r>
              <a:rPr lang="fi-FI" dirty="0">
                <a:solidFill>
                  <a:srgbClr val="172B4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https://ohje.velho.vaylapilvi.fi/</a:t>
            </a:r>
            <a:endParaRPr lang="fi-FI" dirty="0">
              <a:solidFill>
                <a:srgbClr val="172B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Operointi: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tiestotuki@vayla.fi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Tievelhon osalta kaikki henkilöt, joilla on extranet tunnukset pääsevät käyttämään järjestelmää. Projektivelhon osalta Sami Mäkelällä on käyttäjähallinta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Palautetta voi antaa 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velhotuki@vayla.fi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osoitteeseen tai suoraan käyttöliittymästä</a:t>
            </a:r>
          </a:p>
          <a:p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AF5069F-C99B-48EF-8C1C-0ED868F6A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5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DCEE93A-32F3-4E04-8E17-01F2371A7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" y="3744085"/>
            <a:ext cx="2124371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n paikkamerkki 14">
            <a:extLst>
              <a:ext uri="{FF2B5EF4-FFF2-40B4-BE49-F238E27FC236}">
                <a16:creationId xmlns:a16="http://schemas.microsoft.com/office/drawing/2014/main" id="{315CD2D7-F498-32E5-6D47-AA9940838D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1" b="5861"/>
          <a:stretch>
            <a:fillRect/>
          </a:stretch>
        </p:blipFill>
        <p:spPr/>
      </p:pic>
      <p:pic>
        <p:nvPicPr>
          <p:cNvPr id="13" name="Kuvan paikkamerkki 12">
            <a:extLst>
              <a:ext uri="{FF2B5EF4-FFF2-40B4-BE49-F238E27FC236}">
                <a16:creationId xmlns:a16="http://schemas.microsoft.com/office/drawing/2014/main" id="{1A373B63-E55D-2D3E-56D3-780C26AA24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7" b="12157"/>
          <a:stretch>
            <a:fillRect/>
          </a:stretch>
        </p:blipFill>
        <p:spPr/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1A0C6F-A31C-8334-209D-2C8ECB5D2C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Väyläviraston analytiikkapalvelu ja tieanalytiikka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DAB159A-C79D-DE07-5221-862DA47718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Esittely Tievelho-vartissa</a:t>
            </a:r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ABAB255E-6B0E-9CBF-57C5-3E61499D16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12.3.2024</a:t>
            </a:r>
            <a:endParaRPr lang="en-US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87C1096-DAFC-9C7D-E0A9-5DBB136380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i-FI"/>
              <a:t>Maria Hänninen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062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B92B3A-27FD-875E-175B-F9D0E81B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Väyläviraston analytiikkapalvelu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6DC1A1A-1723-6CA0-7C35-5BD46648D5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52285FB0-A9DE-C2EC-690E-ECB03B5E4F08}"/>
              </a:ext>
            </a:extLst>
          </p:cNvPr>
          <p:cNvSpPr/>
          <p:nvPr/>
        </p:nvSpPr>
        <p:spPr>
          <a:xfrm>
            <a:off x="838199" y="2018839"/>
            <a:ext cx="2505928" cy="36961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/>
              <a:t>Mikä?</a:t>
            </a:r>
          </a:p>
          <a:p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Yksi viraston tietopalveluista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Tarjoaa ratkaisuja ja palvelua erilaisiin data-analytiikan ja raportoinnin tarpeisiin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Analytiikan tietotuotteiden kehitys ja ylläpito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Analytiikka-alustan hallinta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Analytiikkaosaamisen tukeminen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Analytiikan konsultointi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Asiakkaina sisäiset ja ulkoiset palvelun käyttäjät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06CB8517-FC4D-0A56-DFDC-209442CB04E6}"/>
              </a:ext>
            </a:extLst>
          </p:cNvPr>
          <p:cNvSpPr/>
          <p:nvPr/>
        </p:nvSpPr>
        <p:spPr>
          <a:xfrm>
            <a:off x="3826080" y="2018839"/>
            <a:ext cx="2505928" cy="36961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/>
              <a:t>Ketkä?</a:t>
            </a:r>
          </a:p>
          <a:p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Viraston </a:t>
            </a:r>
            <a:r>
              <a:rPr lang="fi-FI" sz="1100" dirty="0" err="1"/>
              <a:t>analytiikkatiimi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Analytiikan tuoteomistajat ja analytiikkaverkosto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Analytiikan kehittämisen </a:t>
            </a:r>
            <a:r>
              <a:rPr lang="fi-FI" sz="1100"/>
              <a:t>asiantuntijapalvelut –sopimus kolmen </a:t>
            </a:r>
            <a:r>
              <a:rPr lang="fi-FI" sz="1100" dirty="0"/>
              <a:t>puitesopimustoimittajan kanssa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Analytiikkapalvelukeskus ratkaisujen ja ympäristön ylläpitoon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7DE055D7-B17D-D7FB-AFD4-3922F7519B65}"/>
              </a:ext>
            </a:extLst>
          </p:cNvPr>
          <p:cNvSpPr/>
          <p:nvPr/>
        </p:nvSpPr>
        <p:spPr>
          <a:xfrm>
            <a:off x="6813961" y="2013632"/>
            <a:ext cx="2505928" cy="369610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/>
              <a:t>Miten?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Raportointivälineenä Tableau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Tietovarastona </a:t>
            </a:r>
            <a:r>
              <a:rPr lang="fi-FI" sz="1100" dirty="0" err="1"/>
              <a:t>Snowflake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Tietovaraston mallintamisen ja latausten orkestrointivälineenä Agile Data Engine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Palvelualustana AWS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Ratkaisujen dokumentointi </a:t>
            </a:r>
            <a:r>
              <a:rPr lang="fi-FI" sz="1100" dirty="0" err="1"/>
              <a:t>Confluencessa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Työjononhallinta </a:t>
            </a:r>
            <a:r>
              <a:rPr lang="fi-FI" sz="1100" dirty="0" err="1"/>
              <a:t>JIRAssa</a:t>
            </a: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100" dirty="0"/>
              <a:t>Häiriö- ja kehitysprojektiviestintä </a:t>
            </a:r>
            <a:r>
              <a:rPr lang="fi-FI" sz="1100" dirty="0" err="1"/>
              <a:t>Rocket.Chatissä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33446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9B5BC4-0A05-47CB-9071-5203AF913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Mistä </a:t>
            </a:r>
            <a:r>
              <a:rPr lang="fi-FI" dirty="0" err="1"/>
              <a:t>Tableau</a:t>
            </a:r>
            <a:r>
              <a:rPr lang="fi-FI" dirty="0"/>
              <a:t>-portaali löytyy?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2CB007F-0EC6-41A6-9C47-C6C01CEC4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fi-FI" smtClean="0"/>
              <a:t>8</a:t>
            </a:fld>
            <a:endParaRPr lang="fi-FI" dirty="0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3675BED8-B80A-45B3-996F-7B2D55BF391F}"/>
              </a:ext>
            </a:extLst>
          </p:cNvPr>
          <p:cNvGrpSpPr/>
          <p:nvPr/>
        </p:nvGrpSpPr>
        <p:grpSpPr>
          <a:xfrm>
            <a:off x="299259" y="1690688"/>
            <a:ext cx="5547360" cy="3091727"/>
            <a:chOff x="548640" y="1690688"/>
            <a:chExt cx="6769883" cy="3773079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7AC913C8-CDFF-4011-B9A0-CCC90249D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" y="1690688"/>
              <a:ext cx="6575367" cy="37730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5A3DD5BC-8563-46D4-A516-5725BB6731D9}"/>
                </a:ext>
              </a:extLst>
            </p:cNvPr>
            <p:cNvSpPr/>
            <p:nvPr/>
          </p:nvSpPr>
          <p:spPr>
            <a:xfrm>
              <a:off x="6467303" y="1690689"/>
              <a:ext cx="851220" cy="3625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5484E2CF-E611-444B-8C00-BF6FDFF02D58}"/>
                </a:ext>
              </a:extLst>
            </p:cNvPr>
            <p:cNvSpPr/>
            <p:nvPr/>
          </p:nvSpPr>
          <p:spPr>
            <a:xfrm>
              <a:off x="642852" y="3973484"/>
              <a:ext cx="851220" cy="30203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D68A6BA1-D4F4-4199-9B14-390617201C6A}"/>
              </a:ext>
            </a:extLst>
          </p:cNvPr>
          <p:cNvGrpSpPr/>
          <p:nvPr/>
        </p:nvGrpSpPr>
        <p:grpSpPr>
          <a:xfrm>
            <a:off x="6226622" y="1690688"/>
            <a:ext cx="3800211" cy="3068184"/>
            <a:chOff x="7466711" y="2709949"/>
            <a:chExt cx="4247779" cy="3429538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6F2A7EAF-4D24-451A-8A2E-704EE1633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6712" y="2709949"/>
              <a:ext cx="4247778" cy="34295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41E21A64-9502-4A02-865F-7C80963B86D8}"/>
                </a:ext>
              </a:extLst>
            </p:cNvPr>
            <p:cNvSpPr/>
            <p:nvPr/>
          </p:nvSpPr>
          <p:spPr>
            <a:xfrm>
              <a:off x="7466711" y="5463767"/>
              <a:ext cx="1934983" cy="3625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0" name="Tekstiruutu 19">
            <a:extLst>
              <a:ext uri="{FF2B5EF4-FFF2-40B4-BE49-F238E27FC236}">
                <a16:creationId xmlns:a16="http://schemas.microsoft.com/office/drawing/2014/main" id="{042FB0A7-FC4C-4FDA-BD83-5C4C2D7139D6}"/>
              </a:ext>
            </a:extLst>
          </p:cNvPr>
          <p:cNvSpPr txBox="1"/>
          <p:nvPr/>
        </p:nvSpPr>
        <p:spPr>
          <a:xfrm>
            <a:off x="6124769" y="5357167"/>
            <a:ext cx="609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Tai suora kirjautuminen L-, LX-, A- tai K-tunnuksella osoitteessa: </a:t>
            </a:r>
            <a:r>
              <a:rPr lang="fi-FI" dirty="0">
                <a:hlinkClick r:id="rId4"/>
              </a:rPr>
              <a:t>https://data.vaylapilvi.fi/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37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18DBA-98EF-4F70-A241-4EBE9A33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Tien Tableau-raportit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09AD501-AEE4-4402-A7E3-909D6F4AB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t>9</a:t>
            </a:fld>
            <a:endParaRPr lang="en-US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4D31A05-4138-4402-8D8F-DCB070C31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7407"/>
            <a:ext cx="1331582" cy="4771505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D4B44C21-7257-48AD-BA9B-7236396C26AF}"/>
              </a:ext>
            </a:extLst>
          </p:cNvPr>
          <p:cNvSpPr/>
          <p:nvPr/>
        </p:nvSpPr>
        <p:spPr>
          <a:xfrm>
            <a:off x="806487" y="4809670"/>
            <a:ext cx="697504" cy="297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E2CA2CAD-DB94-908C-292C-F1D295B458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6774" y="6310312"/>
            <a:ext cx="5800725" cy="3651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i-FI" sz="1400" dirty="0"/>
              <a:t>Katseluoikeudet määrittävät, mitä projektikansioita ja raportteja käyttäjälle on näkyvissä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FCFD8DDA-D327-ABF9-D606-9E7E1B763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323" y="2616386"/>
            <a:ext cx="8492826" cy="359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E9DB7F-466D-B634-31F5-FC73B00C1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650" y="1810694"/>
            <a:ext cx="5076305" cy="11895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Nuoli: Alas 11">
            <a:extLst>
              <a:ext uri="{FF2B5EF4-FFF2-40B4-BE49-F238E27FC236}">
                <a16:creationId xmlns:a16="http://schemas.microsoft.com/office/drawing/2014/main" id="{EAD25439-EA62-1408-CF98-526780743F81}"/>
              </a:ext>
            </a:extLst>
          </p:cNvPr>
          <p:cNvSpPr/>
          <p:nvPr/>
        </p:nvSpPr>
        <p:spPr>
          <a:xfrm rot="13186473">
            <a:off x="2359975" y="2525437"/>
            <a:ext cx="332509" cy="250185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62D036BD-75CC-32C1-73F7-E0206662E1DF}"/>
              </a:ext>
            </a:extLst>
          </p:cNvPr>
          <p:cNvSpPr/>
          <p:nvPr/>
        </p:nvSpPr>
        <p:spPr>
          <a:xfrm>
            <a:off x="3449942" y="1758169"/>
            <a:ext cx="1564018" cy="1232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49E8299-A0B2-D6AC-DF3E-1429D9989E59}"/>
              </a:ext>
            </a:extLst>
          </p:cNvPr>
          <p:cNvSpPr txBox="1"/>
          <p:nvPr/>
        </p:nvSpPr>
        <p:spPr>
          <a:xfrm>
            <a:off x="7577136" y="1632735"/>
            <a:ext cx="337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/>
              <a:t>Peruskoulutus </a:t>
            </a:r>
            <a:r>
              <a:rPr lang="fi-FI" sz="1400" i="1" dirty="0" err="1"/>
              <a:t>Tableaun</a:t>
            </a:r>
            <a:r>
              <a:rPr lang="fi-FI" sz="1400" i="1" dirty="0"/>
              <a:t> käytöstä viraston ja </a:t>
            </a:r>
            <a:r>
              <a:rPr lang="fi-FI" sz="1400" i="1" dirty="0" err="1"/>
              <a:t>ELY:n</a:t>
            </a:r>
            <a:r>
              <a:rPr lang="fi-FI" sz="1400" i="1" dirty="0"/>
              <a:t> asiantuntijoille </a:t>
            </a:r>
            <a:r>
              <a:rPr lang="fi-FI" sz="1400" i="1" dirty="0" err="1"/>
              <a:t>eOppivassa</a:t>
            </a:r>
            <a:r>
              <a:rPr lang="fi-FI" sz="1400" i="1" dirty="0"/>
              <a:t>. Kysy lisää </a:t>
            </a:r>
          </a:p>
          <a:p>
            <a:r>
              <a:rPr lang="fi-FI" sz="1400" i="1" dirty="0">
                <a:hlinkClick r:id="rId5"/>
              </a:rPr>
              <a:t>analytiikkatiimi@vayla.fi</a:t>
            </a:r>
            <a:r>
              <a:rPr lang="fi-FI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511722"/>
      </p:ext>
    </p:extLst>
  </p:cSld>
  <p:clrMapOvr>
    <a:masterClrMapping/>
  </p:clrMapOvr>
</p:sld>
</file>

<file path=ppt/theme/theme1.xml><?xml version="1.0" encoding="utf-8"?>
<a:theme xmlns:a="http://schemas.openxmlformats.org/drawingml/2006/main" name="vayla">
  <a:themeElements>
    <a:clrScheme name="Uudet_Vayla">
      <a:dk1>
        <a:srgbClr val="000000"/>
      </a:dk1>
      <a:lt1>
        <a:srgbClr val="FFFFFF"/>
      </a:lt1>
      <a:dk2>
        <a:srgbClr val="000000"/>
      </a:dk2>
      <a:lt2>
        <a:srgbClr val="FDFCFF"/>
      </a:lt2>
      <a:accent1>
        <a:srgbClr val="0064AF"/>
      </a:accent1>
      <a:accent2>
        <a:srgbClr val="009BFF"/>
      </a:accent2>
      <a:accent3>
        <a:srgbClr val="4AC2F1"/>
      </a:accent3>
      <a:accent4>
        <a:srgbClr val="228848"/>
      </a:accent4>
      <a:accent5>
        <a:srgbClr val="910AA3"/>
      </a:accent5>
      <a:accent6>
        <a:srgbClr val="C73F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.potx" id="{6087FC15-722D-48F6-A6D4-5FEB3B899A2E}" vid="{76B0F94A-6A46-413B-84AA-E57DC17D238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ivi_kameleon xmlns="" xmlns:xsi="http://www.w3.org/2001/XMLSchema-instance">
  <tyyppi>Esitys</tyyppi>
  <author>Ilkka Aaltonen</author>
  <title>Tievelho_hankinnan kohteen_kucvaus</title>
  <paivays>10.6.2021</paivays>
</livi_kameleon>
</file>

<file path=customXml/item2.xml><?xml version="1.0" encoding="utf-8"?>
<xml_kameleon>
  <ddecree/>
  <dlevelofprotection/>
  <dsecrecy/>
  <dconfidentiality/>
</xml_kamele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A1403FF4DAA54CAF93AB773CA09A87" ma:contentTypeVersion="17" ma:contentTypeDescription="Create a new document." ma:contentTypeScope="" ma:versionID="48a35efa9c432721dfc4f70153c3bb23">
  <xsd:schema xmlns:xsd="http://www.w3.org/2001/XMLSchema" xmlns:xs="http://www.w3.org/2001/XMLSchema" xmlns:p="http://schemas.microsoft.com/office/2006/metadata/properties" xmlns:ns1="http://schemas.microsoft.com/sharepoint/v3" xmlns:ns3="492dc24b-f7ee-4c52-8521-8a00f1955f26" xmlns:ns4="3b1b636d-a69c-4b3b-88f1-43ddfd8f4d1b" targetNamespace="http://schemas.microsoft.com/office/2006/metadata/properties" ma:root="true" ma:fieldsID="b5c25683d79f39aeff56cd89b1f4441f" ns1:_="" ns3:_="" ns4:_="">
    <xsd:import namespace="http://schemas.microsoft.com/sharepoint/v3"/>
    <xsd:import namespace="492dc24b-f7ee-4c52-8521-8a00f1955f26"/>
    <xsd:import namespace="3b1b636d-a69c-4b3b-88f1-43ddfd8f4d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_activity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2dc24b-f7ee-4c52-8521-8a00f1955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1b636d-a69c-4b3b-88f1-43ddfd8f4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492dc24b-f7ee-4c52-8521-8a00f1955f26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AFB0CFF-6F10-477D-BFA9-52D658853CCB}">
  <ds:schemaRefs>
    <ds:schemaRef ds:uri=""/>
  </ds:schemaRefs>
</ds:datastoreItem>
</file>

<file path=customXml/itemProps2.xml><?xml version="1.0" encoding="utf-8"?>
<ds:datastoreItem xmlns:ds="http://schemas.openxmlformats.org/officeDocument/2006/customXml" ds:itemID="{A8012199-8EC8-45B0-B8CE-C879495E452F}">
  <ds:schemaRefs/>
</ds:datastoreItem>
</file>

<file path=customXml/itemProps3.xml><?xml version="1.0" encoding="utf-8"?>
<ds:datastoreItem xmlns:ds="http://schemas.openxmlformats.org/officeDocument/2006/customXml" ds:itemID="{DF0B9119-EEBF-4C0C-BC7C-F2AB167C3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92dc24b-f7ee-4c52-8521-8a00f1955f26"/>
    <ds:schemaRef ds:uri="3b1b636d-a69c-4b3b-88f1-43ddfd8f4d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1D0F685-F65A-456B-AC56-A588D9B13137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50DE8AD-3B22-4F0B-9423-E6F4EC0C7837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3b1b636d-a69c-4b3b-88f1-43ddfd8f4d1b"/>
    <ds:schemaRef ds:uri="492dc24b-f7ee-4c52-8521-8a00f1955f2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vayla_ilmeella_fi</Template>
  <TotalTime>20484</TotalTime>
  <Words>1522</Words>
  <Application>Microsoft Office PowerPoint</Application>
  <PresentationFormat>Widescreen</PresentationFormat>
  <Paragraphs>534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Aptos</vt:lpstr>
      <vt:lpstr>Arial</vt:lpstr>
      <vt:lpstr>Calibri</vt:lpstr>
      <vt:lpstr>Exo 2</vt:lpstr>
      <vt:lpstr>Felbridge Pro</vt:lpstr>
      <vt:lpstr>Inter</vt:lpstr>
      <vt:lpstr>Segoe UI</vt:lpstr>
      <vt:lpstr>Tahoma</vt:lpstr>
      <vt:lpstr>vayla</vt:lpstr>
      <vt:lpstr>Tievelhovartti (12.3.2024)</vt:lpstr>
      <vt:lpstr>Agenda</vt:lpstr>
      <vt:lpstr>Ajankohtaiset ja tekemisen painopisteet </vt:lpstr>
      <vt:lpstr>Seuraavat Tievelho-vartin teemaosat</vt:lpstr>
      <vt:lpstr>Käyttäjähallinta, käyttäjätuki ja palaute</vt:lpstr>
      <vt:lpstr>Väyläviraston analytiikkapalvelu ja tieanalytiikka</vt:lpstr>
      <vt:lpstr>Väyläviraston analytiikkapalvelu</vt:lpstr>
      <vt:lpstr>Mistä Tableau-portaali löytyy?</vt:lpstr>
      <vt:lpstr>Tien Tableau-raportit</vt:lpstr>
      <vt:lpstr>Kuinka saan pääsyn analytiikkapalvelun raportteihin?</vt:lpstr>
      <vt:lpstr>Väyläviraston tieanalytiikan raportointisisällöt 1/2</vt:lpstr>
      <vt:lpstr>Väyläviraston tieanalytiikan raportointisisällöt 2/2</vt:lpstr>
      <vt:lpstr>Tiestötietojen raportointi: Varusteet </vt:lpstr>
      <vt:lpstr>Kelirikkoraportointi: teiden painorajoitukset</vt:lpstr>
      <vt:lpstr>Onnettomuusraportointi</vt:lpstr>
      <vt:lpstr>Liikenteen muutos</vt:lpstr>
      <vt:lpstr>Tienkäyttäjien tyytyväisyystutkimuksen analytiikka: Kesä/Raskas</vt:lpstr>
      <vt:lpstr>Väylä analytiikka esittää: Melurakenteet, Alueet ja Materiaaleja kartalla väylittäin - raportit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Tievelho_hankinnan kohteen_kucvaus</dc:title>
  <dc:creator>Ilkka Aaltonen</dc:creator>
  <cp:keywords>Esitys</cp:keywords>
  <cp:lastModifiedBy>Pusenius Kaisa</cp:lastModifiedBy>
  <cp:revision>771</cp:revision>
  <dcterms:created xsi:type="dcterms:W3CDTF">2021-06-10T07:52:25Z</dcterms:created>
  <dcterms:modified xsi:type="dcterms:W3CDTF">2024-03-14T13:58:36Z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KameleonVerID">
    <vt:lpwstr>473.983.02.010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vayla_ilmeella_fi.potx</vt:lpwstr>
  </property>
  <property fmtid="{D5CDD505-2E9C-101B-9397-08002B2CF9AE}" pid="6" name="dvDefinition">
    <vt:lpwstr>702 (dd_default.xml)</vt:lpwstr>
  </property>
  <property fmtid="{D5CDD505-2E9C-101B-9397-08002B2CF9AE}" pid="7" name="dvDefinitionID">
    <vt:lpwstr>702</vt:lpwstr>
  </property>
  <property fmtid="{D5CDD505-2E9C-101B-9397-08002B2CF9AE}" pid="8" name="dvContentFile">
    <vt:lpwstr>dd_default.xml</vt:lpwstr>
  </property>
  <property fmtid="{D5CDD505-2E9C-101B-9397-08002B2CF9AE}" pid="9" name="dvGlobalVerID">
    <vt:lpwstr>473.85.02.232</vt:lpwstr>
  </property>
  <property fmtid="{D5CDD505-2E9C-101B-9397-08002B2CF9AE}" pid="10" name="dvDefinitionVersion">
    <vt:lpwstr>02.002 / 20.12.2018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1</vt:lpwstr>
  </property>
  <property fmtid="{D5CDD505-2E9C-101B-9397-08002B2CF9AE}" pid="15" name="dvDateExist">
    <vt:lpwstr>-1</vt:lpwstr>
  </property>
  <property fmtid="{D5CDD505-2E9C-101B-9397-08002B2CF9AE}" pid="16" name="dvCategory">
    <vt:lpwstr>2</vt:lpwstr>
  </property>
  <property fmtid="{D5CDD505-2E9C-101B-9397-08002B2CF9AE}" pid="17" name="dvCategory_2">
    <vt:lpwstr>0</vt:lpwstr>
  </property>
  <property fmtid="{D5CDD505-2E9C-101B-9397-08002B2CF9AE}" pid="18" name="dvSavepath">
    <vt:lpwstr/>
  </property>
  <property fmtid="{D5CDD505-2E9C-101B-9397-08002B2CF9AE}" pid="19" name="dvUsed">
    <vt:lpwstr>1</vt:lpwstr>
  </property>
  <property fmtid="{D5CDD505-2E9C-101B-9397-08002B2CF9AE}" pid="20" name="dvCompany">
    <vt:lpwstr>VAYL</vt:lpwstr>
  </property>
  <property fmtid="{D5CDD505-2E9C-101B-9397-08002B2CF9AE}" pid="21" name="dvSite">
    <vt:lpwstr>Lappeenrannan toimipiste</vt:lpwstr>
  </property>
  <property fmtid="{D5CDD505-2E9C-101B-9397-08002B2CF9AE}" pid="22" name="dvNumbering">
    <vt:lpwstr>0</vt:lpwstr>
  </property>
  <property fmtid="{D5CDD505-2E9C-101B-9397-08002B2CF9AE}" pid="23" name="dvDUname">
    <vt:lpwstr>Ilkka Aaltonen</vt:lpwstr>
  </property>
  <property fmtid="{D5CDD505-2E9C-101B-9397-08002B2CF9AE}" pid="24" name="dvDUFname">
    <vt:lpwstr>Ilkka</vt:lpwstr>
  </property>
  <property fmtid="{D5CDD505-2E9C-101B-9397-08002B2CF9AE}" pid="25" name="dvDULname">
    <vt:lpwstr>Aaltonen</vt:lpwstr>
  </property>
  <property fmtid="{D5CDD505-2E9C-101B-9397-08002B2CF9AE}" pid="26" name="dvDUBusinessarea">
    <vt:lpwstr>Väylien käyttö- ja tieto</vt:lpwstr>
  </property>
  <property fmtid="{D5CDD505-2E9C-101B-9397-08002B2CF9AE}" pid="27" name="dvDUdepartment">
    <vt:lpwstr>Tieto</vt:lpwstr>
  </property>
  <property fmtid="{D5CDD505-2E9C-101B-9397-08002B2CF9AE}" pid="28" name="dvLogoExist">
    <vt:lpwstr>0</vt:lpwstr>
  </property>
  <property fmtid="{D5CDD505-2E9C-101B-9397-08002B2CF9AE}" pid="29" name="dvCurrentlogo">
    <vt:lpwstr>vayla_fi.jpg</vt:lpwstr>
  </property>
  <property fmtid="{D5CDD505-2E9C-101B-9397-08002B2CF9AE}" pid="30" name="dvEULogoExist">
    <vt:lpwstr>0</vt:lpwstr>
  </property>
  <property fmtid="{D5CDD505-2E9C-101B-9397-08002B2CF9AE}" pid="31" name="dvCurrentEUListLogo">
    <vt:lpwstr/>
  </property>
  <property fmtid="{D5CDD505-2E9C-101B-9397-08002B2CF9AE}" pid="32" name="dvCurrentEUlogo">
    <vt:lpwstr/>
  </property>
  <property fmtid="{D5CDD505-2E9C-101B-9397-08002B2CF9AE}" pid="33" name="ddecree">
    <vt:lpwstr/>
  </property>
  <property fmtid="{D5CDD505-2E9C-101B-9397-08002B2CF9AE}" pid="34" name="dlevelofprotection">
    <vt:lpwstr/>
  </property>
  <property fmtid="{D5CDD505-2E9C-101B-9397-08002B2CF9AE}" pid="35" name="dsecrecy">
    <vt:lpwstr/>
  </property>
  <property fmtid="{D5CDD505-2E9C-101B-9397-08002B2CF9AE}" pid="36" name="dconfidentiality">
    <vt:lpwstr/>
  </property>
  <property fmtid="{D5CDD505-2E9C-101B-9397-08002B2CF9AE}" pid="37" name="tyyppi">
    <vt:lpwstr>Esitys</vt:lpwstr>
  </property>
  <property fmtid="{D5CDD505-2E9C-101B-9397-08002B2CF9AE}" pid="38" name="author">
    <vt:lpwstr>Ilkka Aaltonen</vt:lpwstr>
  </property>
  <property fmtid="{D5CDD505-2E9C-101B-9397-08002B2CF9AE}" pid="39" name="title">
    <vt:lpwstr>Tievelho_hankinnan kohteen_kucvaus</vt:lpwstr>
  </property>
  <property fmtid="{D5CDD505-2E9C-101B-9397-08002B2CF9AE}" pid="40" name="paivays">
    <vt:filetime>2021-06-09T21:00:00Z</vt:filetime>
  </property>
  <property fmtid="{D5CDD505-2E9C-101B-9397-08002B2CF9AE}" pid="41" name="ContentTypeId">
    <vt:lpwstr>0x010100CCA1403FF4DAA54CAF93AB773CA09A87</vt:lpwstr>
  </property>
</Properties>
</file>