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70" r:id="rId6"/>
    <p:sldId id="278" r:id="rId7"/>
    <p:sldId id="263" r:id="rId8"/>
    <p:sldId id="272" r:id="rId9"/>
    <p:sldId id="271" r:id="rId10"/>
    <p:sldId id="273" r:id="rId11"/>
    <p:sldId id="274" r:id="rId12"/>
    <p:sldId id="276" r:id="rId13"/>
    <p:sldId id="277" r:id="rId14"/>
    <p:sldId id="27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BDE8-F5CE-A297-82DA-26D94F0C0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2F969-B57C-BDAF-B7EB-5F6EF7D24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55772-B9CF-F114-E381-407C6F31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E364E-04D7-C02E-CF68-4413BA0A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B21C-802E-6D6D-8257-AB374226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23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866F-D576-70E7-7573-F7D66460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EEC86-0935-4606-9B47-231CDEA80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2554B-5C8E-7B21-9F1D-12E94C7F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46797-772C-F4D2-943F-F853E8705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E7D34-8C60-B07B-8C8C-FFC89E22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48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3FADAA-39C6-4469-5834-E5381C9FC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87061-F86E-D94B-B4DE-BBAB5C50E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5AF51-8901-74DC-82EA-29F698E6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9BBA-9337-4E34-6E2E-65001FB4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C3E8-DB6D-7C3F-866E-4007E079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79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AB98-018F-D66A-E613-BC2D8509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863B-9844-208A-B84C-4BFD3AFFB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6CFA0-7A2B-D994-A63C-0CE92B5D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8DB0E-26E5-A7D7-DF4E-0B774DDA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AD766-2DC5-D4D1-D5C2-8A01DAE3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469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9C45F-0026-C12A-DCAD-D3B5B6C6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9365C-F184-950B-0875-DDAE6A233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40956-9FB9-1D4A-227C-65AF27CE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C0CB-47F5-BFF9-F31C-DD300C31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A0CB9-6076-3FDC-B741-D51DA206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1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A7CD-82A8-6E94-441F-7C6D9FD3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7EAEA-9B70-15F9-5115-5F5034923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8A2A3-2399-5B7A-403D-87930EED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AC8F6-E2A7-650E-96AC-5BD555BB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17EBE-0F28-EB17-3550-BC8B48E7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C1217-78C3-DBE0-CA60-B78199E2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30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15AE-8A6D-C209-8F7F-FD3C539E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CA149-41A8-CBEF-8ED4-D97B19010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7F9CB-C89D-515E-4D1D-C9AD8DF7C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37365-96E8-8A7E-4702-E15789522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729AD-B71C-8640-F6AB-5986BE272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91F6A-CA21-C1B3-6CDF-FEC102C2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6929D-05CD-1ED4-70E3-33C48BC1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853AB-C16D-CCC3-C4E7-C9D62EF0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2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8041-3E71-0286-36F2-481EA784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FA934-8FE0-DB0F-2456-68CF931F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15B05-4527-527F-1C14-3880D29C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3A200-386B-8105-8FEF-C2B63E35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76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CC247-9FC7-74CE-A78F-543FEB93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172C1-14B9-1166-77F2-CD2443B9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46F21-29E9-16AE-5641-06462DB5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81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1564-94A4-0C78-D722-ED60FF09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5A7FB-E13F-AEE3-DFDE-2009F4357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82CFC-2E9A-F712-F363-D746E38C8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FF078-1DDE-15C8-B713-510B58C6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DA361-6501-572C-F303-2D78CA9B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81139-C4A9-F297-7FD6-EEDDA978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2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BD09-6140-FA06-4FBF-BD03A09C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349D5-A245-AC86-BB09-D3A905B73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4704F-B7D1-45AA-96DC-964D4D699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FE2B3-DF37-8FE0-70F8-5F67061E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D64D8-3DFE-0AC7-0023-833F354B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EB76-194B-C266-3E66-CCC0C8DF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61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49E495-35B2-7A77-A3B0-B690233D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38FCD-E6BE-D345-C950-BC43DED59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CF38-2ACF-84E2-4009-F0A8B0F2C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CA8CB-6F8B-45AC-8E55-4B564C804268}" type="datetimeFigureOut">
              <a:rPr lang="fi-FI" smtClean="0"/>
              <a:pPr/>
              <a:t>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12E51-3251-DBAD-0D55-6DF0DD14D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3A0C5-3D20-329D-3529-3AB866CAF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9F1C-DE4A-4A88-8F09-EAB353273AA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68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rakenne/uraka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3166-D6FD-7E40-7D20-01EF1B97B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 err="1">
                <a:latin typeface="+mn-lt"/>
              </a:rPr>
              <a:t>TieVelhon</a:t>
            </a:r>
            <a:r>
              <a:rPr lang="fi-FI" sz="6000" dirty="0">
                <a:latin typeface="+mn-lt"/>
              </a:rPr>
              <a:t> tukiklinikka </a:t>
            </a:r>
            <a:r>
              <a:rPr lang="fi-FI" dirty="0">
                <a:latin typeface="+mn-lt"/>
              </a:rPr>
              <a:t>9</a:t>
            </a:r>
            <a:r>
              <a:rPr lang="fi-FI" sz="6000" dirty="0">
                <a:latin typeface="+mn-lt"/>
              </a:rPr>
              <a:t>.2.2024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50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C9E85A-AFEF-0C36-CB0D-8C2665BD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2F343D"/>
                </a:solidFill>
                <a:latin typeface="-apple-system"/>
              </a:rPr>
              <a:t>Voimassa olevat n</a:t>
            </a:r>
            <a:r>
              <a:rPr lang="fi-FI" b="1" i="0" u="none" strike="noStrike" dirty="0">
                <a:solidFill>
                  <a:srgbClr val="2F343D"/>
                </a:solidFill>
                <a:effectLst/>
                <a:latin typeface="-apple-system"/>
              </a:rPr>
              <a:t>opeusrajoitukset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3993F-AFEF-4AEA-AA13-280225A6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41397"/>
          </a:xfrm>
        </p:spPr>
        <p:txBody>
          <a:bodyPr>
            <a:normAutofit/>
          </a:bodyPr>
          <a:lstStyle/>
          <a:p>
            <a:pPr algn="l"/>
            <a:r>
              <a:rPr lang="fi-FI" sz="2400" dirty="0">
                <a:solidFill>
                  <a:srgbClr val="003366"/>
                </a:solidFill>
                <a:latin typeface="-apple-system"/>
              </a:rPr>
              <a:t>Voimassa olevien nopeusrajoituksien irrotukseen on jäänyt aukkoja</a:t>
            </a:r>
          </a:p>
          <a:p>
            <a:pPr lvl="1"/>
            <a:r>
              <a:rPr lang="fi-FI" dirty="0">
                <a:solidFill>
                  <a:srgbClr val="003366"/>
                </a:solidFill>
                <a:latin typeface="-apple-system"/>
              </a:rPr>
              <a:t>Väylä päättänyt, että </a:t>
            </a:r>
          </a:p>
          <a:p>
            <a:pPr lvl="2"/>
            <a:r>
              <a:rPr lang="fi-FI" sz="2400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Pienet muutaman metrin aukot täydennetään ohjelmallisesti,</a:t>
            </a:r>
          </a:p>
          <a:p>
            <a:pPr lvl="2"/>
            <a:r>
              <a:rPr lang="fi-FI" sz="2400" dirty="0">
                <a:solidFill>
                  <a:srgbClr val="003366"/>
                </a:solidFill>
                <a:latin typeface="-apple-system"/>
              </a:rPr>
              <a:t>S</a:t>
            </a:r>
            <a:r>
              <a:rPr lang="fi-FI" sz="2400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uuremmilta pyydetään </a:t>
            </a:r>
            <a:r>
              <a:rPr lang="fi-FI" sz="2400" b="0" i="0" u="none" strike="noStrike" dirty="0" err="1">
                <a:solidFill>
                  <a:srgbClr val="003366"/>
                </a:solidFill>
                <a:effectLst/>
                <a:latin typeface="-apple-system"/>
              </a:rPr>
              <a:t>Elyiltä</a:t>
            </a:r>
            <a:r>
              <a:rPr lang="fi-FI" sz="2400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 täydennykset. </a:t>
            </a:r>
          </a:p>
          <a:p>
            <a:pPr lvl="3"/>
            <a:r>
              <a:rPr lang="fi-FI" sz="2400" dirty="0">
                <a:solidFill>
                  <a:srgbClr val="003366"/>
                </a:solidFill>
                <a:latin typeface="-apple-system"/>
              </a:rPr>
              <a:t>Kullekin </a:t>
            </a:r>
            <a:r>
              <a:rPr lang="fi-FI" sz="2400" b="0" i="0" u="none" strike="noStrike" dirty="0" err="1">
                <a:solidFill>
                  <a:srgbClr val="003366"/>
                </a:solidFill>
                <a:effectLst/>
                <a:latin typeface="-apple-system"/>
              </a:rPr>
              <a:t>Elylle</a:t>
            </a:r>
            <a:r>
              <a:rPr lang="fi-FI" sz="2400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 toimitetaan </a:t>
            </a:r>
            <a:r>
              <a:rPr lang="fi-FI" sz="2400" b="0" i="0" u="none" strike="noStrike" dirty="0" err="1">
                <a:solidFill>
                  <a:srgbClr val="003366"/>
                </a:solidFill>
                <a:effectLst/>
                <a:latin typeface="-apple-system"/>
              </a:rPr>
              <a:t>elykohtainen</a:t>
            </a:r>
            <a:r>
              <a:rPr lang="fi-FI" sz="2400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 lista, joka sisältää täydennystä vaativat tieosuudet.</a:t>
            </a:r>
          </a:p>
          <a:p>
            <a:pPr lvl="4"/>
            <a:r>
              <a:rPr lang="fi-FI" sz="2400" b="0" i="0" u="none" strike="noStrike" dirty="0">
                <a:solidFill>
                  <a:srgbClr val="003366"/>
                </a:solidFill>
                <a:effectLst/>
                <a:latin typeface="-apple-system"/>
              </a:rPr>
              <a:t>Toimit</a:t>
            </a:r>
            <a:r>
              <a:rPr lang="fi-FI" sz="2400" dirty="0">
                <a:solidFill>
                  <a:srgbClr val="003366"/>
                </a:solidFill>
                <a:latin typeface="-apple-system"/>
              </a:rPr>
              <a:t>etaanko lista </a:t>
            </a:r>
            <a:r>
              <a:rPr lang="fi-FI" sz="2400" dirty="0" err="1">
                <a:solidFill>
                  <a:srgbClr val="003366"/>
                </a:solidFill>
                <a:latin typeface="-apple-system"/>
              </a:rPr>
              <a:t>ekselinä</a:t>
            </a:r>
            <a:r>
              <a:rPr lang="fi-FI" sz="2400" dirty="0">
                <a:solidFill>
                  <a:srgbClr val="003366"/>
                </a:solidFill>
                <a:latin typeface="-apple-system"/>
              </a:rPr>
              <a:t> vai paikkatietomuodossa (</a:t>
            </a:r>
            <a:r>
              <a:rPr lang="fi-FI" sz="2400" dirty="0" err="1">
                <a:solidFill>
                  <a:srgbClr val="003366"/>
                </a:solidFill>
                <a:latin typeface="-apple-system"/>
              </a:rPr>
              <a:t>Geopackage</a:t>
            </a:r>
            <a:r>
              <a:rPr lang="fi-FI" sz="2400" dirty="0">
                <a:solidFill>
                  <a:srgbClr val="003366"/>
                </a:solidFill>
                <a:latin typeface="-apple-syste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227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BCB754-549C-0854-5F26-7DF77098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0" u="none" strike="noStrike" dirty="0">
                <a:solidFill>
                  <a:srgbClr val="2F343D"/>
                </a:solidFill>
                <a:effectLst/>
                <a:latin typeface="-apple-system"/>
              </a:rPr>
              <a:t>Erikoiskuljetusreittien päätökset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3218FE-8C9F-EBF4-D8F7-07BC39370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i-FI" b="0" i="0" u="none" strike="noStrike" dirty="0">
                <a:solidFill>
                  <a:srgbClr val="2F343D"/>
                </a:solidFill>
                <a:effectLst/>
                <a:latin typeface="-apple-system"/>
              </a:rPr>
              <a:t>Erikoiskuljetusreittien luvat </a:t>
            </a:r>
            <a:r>
              <a:rPr lang="fi-FI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tehdään keskitetysti 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P</a:t>
            </a:r>
            <a:r>
              <a:rPr lang="fi-FI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irkanmaan lupapalveluissa.</a:t>
            </a:r>
          </a:p>
          <a:p>
            <a:pPr algn="l"/>
            <a:r>
              <a:rPr lang="fi-FI" b="0" i="0" u="none" strike="noStrike" dirty="0">
                <a:solidFill>
                  <a:srgbClr val="172B4D"/>
                </a:solidFill>
                <a:effectLst/>
                <a:latin typeface="-apple-system"/>
              </a:rPr>
              <a:t>Päivityspyynnöt pitäisi tulla lupapalveluista operoinnille ja lupapalveluiden kanssa on sovittu palaveri aiheesta.</a:t>
            </a:r>
          </a:p>
          <a:p>
            <a:pPr lvl="1">
              <a:buFont typeface="Wingdings" pitchFamily="2" charset="2"/>
              <a:buChar char="è"/>
            </a:pPr>
            <a:r>
              <a:rPr lang="fi-FI" dirty="0">
                <a:solidFill>
                  <a:srgbClr val="172B4D"/>
                </a:solidFill>
                <a:latin typeface="-apple-system"/>
              </a:rPr>
              <a:t> </a:t>
            </a:r>
            <a:r>
              <a:rPr lang="fi-FI" dirty="0" err="1">
                <a:solidFill>
                  <a:srgbClr val="172B4D"/>
                </a:solidFill>
                <a:latin typeface="-apple-system"/>
              </a:rPr>
              <a:t>Elyjen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ei tarvitse toimittaa erikoiskuljetusreittien lupia</a:t>
            </a:r>
          </a:p>
          <a:p>
            <a:pPr marL="457200" lvl="1" indent="0">
              <a:buNone/>
            </a:pPr>
            <a:endParaRPr lang="fi-FI" b="0" i="0" u="none" strike="noStrike" dirty="0">
              <a:solidFill>
                <a:srgbClr val="172B4D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05069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382204-8CBD-416C-C3F5-91EDB2E3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Viherhoitokuviot- ja viherkuviot: nimikkeistöongelma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4D5F59-44B2-663F-5D92-D77007AD3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Uudella viherhoitokuviot- ja viherkuviot- kohdeluokalta on </a:t>
            </a:r>
            <a:r>
              <a:rPr lang="fi-FI" dirty="0" err="1"/>
              <a:t>samanalkuinen</a:t>
            </a:r>
            <a:r>
              <a:rPr lang="fi-FI" dirty="0"/>
              <a:t> nimikkeistö, mutta niiden arvot eivät vastaan toisiaan.</a:t>
            </a:r>
          </a:p>
          <a:p>
            <a:pPr lvl="1"/>
            <a:r>
              <a:rPr lang="fi-FI" dirty="0"/>
              <a:t>Esimerkiksi viherkuviot- kohdeluokalla viherkuvio-tyyppi/vkty08 on "Niitty, keto, luonnonmukainen alue” ja viherhoitokuviot-kohdeluokalla viherkuvion-tyyppi/vkty08  on "Vieraslaji.</a:t>
            </a:r>
          </a:p>
          <a:p>
            <a:pPr>
              <a:buFont typeface="Wingdings" pitchFamily="2" charset="2"/>
              <a:buChar char="è"/>
            </a:pPr>
            <a:r>
              <a:rPr lang="fi-FI" dirty="0"/>
              <a:t> Kilpailutuksen raporteilla kyseiset tiedot voivat näkyä väärin.</a:t>
            </a:r>
          </a:p>
          <a:p>
            <a:pPr lvl="1"/>
            <a:r>
              <a:rPr lang="fi-FI" dirty="0"/>
              <a:t>Korjaustoimenpiteet selvittelyssä.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>
              <a:buFont typeface="Wingdings" pitchFamily="2" charset="2"/>
              <a:buChar char="è"/>
            </a:pPr>
            <a:endParaRPr lang="fi-FI" dirty="0"/>
          </a:p>
          <a:p>
            <a:pPr>
              <a:buFont typeface="Wingdings" pitchFamily="2" charset="2"/>
              <a:buChar char="è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913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9A2A6-14B0-9097-7E1B-6BBD3C2F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2F343D"/>
                </a:solidFill>
                <a:effectLst/>
                <a:latin typeface="Inter"/>
              </a:rPr>
              <a:t>Viherhoitoalueiden geometria-aineistoihin liittyvät kysymykset 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BAF7B4-BC6A-0F76-98D2-734755A1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Koulutus järjestetty viime tiistaina 6.2.2024.</a:t>
            </a:r>
          </a:p>
          <a:p>
            <a:r>
              <a:rPr lang="fi-FI" dirty="0"/>
              <a:t>Nauhoitteen koulutuksesta saa Väyläviraston Marketta Hyväriseltä sähköpostitse (</a:t>
            </a:r>
            <a:r>
              <a:rPr lang="fi-FI" dirty="0" err="1"/>
              <a:t>marketta.hyvarinen@vayla.fi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682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B1BF3C-0256-76A5-5DCC-19014597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Käytettävä koordinaatisto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95B690-61F7-8439-342D-3397799E7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2F343D"/>
                </a:solidFill>
                <a:effectLst/>
                <a:latin typeface="Inter"/>
              </a:rPr>
              <a:t>Kaikki Velhon aineistot toimitetaan ETRS-TM35FIN -koordinaatistossa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29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5A2-3307-1C37-D343-78A2AC36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+mn-lt"/>
              </a:rPr>
              <a:t>Operoinnin työjono</a:t>
            </a:r>
          </a:p>
        </p:txBody>
      </p:sp>
      <p:pic>
        <p:nvPicPr>
          <p:cNvPr id="6" name="Kuva 5" descr="Kuva, joka sisältää kohteen teksti, kuvakaappaus, Tontti, diagrammi&#10;&#10;Kuvaus luotu automaattisesti">
            <a:extLst>
              <a:ext uri="{FF2B5EF4-FFF2-40B4-BE49-F238E27FC236}">
                <a16:creationId xmlns:a16="http://schemas.microsoft.com/office/drawing/2014/main" id="{6B4C350E-B5CE-79E9-688F-1C3FCBD4E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95" y="1478844"/>
            <a:ext cx="7747890" cy="52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4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2E49-808A-E752-6CF5-5B463C76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>
                <a:latin typeface="+mn-lt"/>
              </a:rPr>
              <a:t>Operoinnin työjono </a:t>
            </a:r>
          </a:p>
        </p:txBody>
      </p:sp>
      <p:pic>
        <p:nvPicPr>
          <p:cNvPr id="4" name="Kuva 3" descr="Kuva, joka sisältää kohteen diagrammi, Grafiikka, ympyrä, kuvakaappaus&#10;&#10;Kuvaus luotu automaattisesti">
            <a:extLst>
              <a:ext uri="{FF2B5EF4-FFF2-40B4-BE49-F238E27FC236}">
                <a16:creationId xmlns:a16="http://schemas.microsoft.com/office/drawing/2014/main" id="{E9488EC0-C0ED-5209-DD04-825B2D659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3" y="1472430"/>
            <a:ext cx="7772400" cy="5148384"/>
          </a:xfrm>
          <a:prstGeom prst="rect">
            <a:avLst/>
          </a:prstGeom>
        </p:spPr>
      </p:pic>
      <p:pic>
        <p:nvPicPr>
          <p:cNvPr id="6" name="Kuva 5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F806DACC-D3CD-35A1-115B-56EB01E44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43" y="3050851"/>
            <a:ext cx="3314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5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latin typeface="+mn-lt"/>
              </a:rPr>
              <a:t>Ajankohtaista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Kohdeluokat indeksoitu </a:t>
            </a:r>
          </a:p>
          <a:p>
            <a:pPr>
              <a:buFont typeface="Wingdings" pitchFamily="2" charset="2"/>
              <a:buChar char="è"/>
            </a:pPr>
            <a:r>
              <a:rPr lang="fi-FI" dirty="0"/>
              <a:t>Velhon käyttöliittymässä ja rajapinnoissa näkyy pääosin oikein päivitetyt tiedot</a:t>
            </a:r>
          </a:p>
          <a:p>
            <a:r>
              <a:rPr lang="fi-FI" dirty="0"/>
              <a:t>Tietojen päivityksissä syntyy tällä hetkellä jonkin verran virheitä, operointi selvittää virheet kehittäjien kanssa ja vie Velhoon ongelman ratkettua</a:t>
            </a:r>
          </a:p>
          <a:p>
            <a:pPr lvl="1"/>
            <a:r>
              <a:rPr lang="fi-FI" dirty="0"/>
              <a:t>Käyttäjien ei tarvitse ilmoittaa tietoja uudelleen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latin typeface="+mn-lt"/>
              </a:rPr>
              <a:t>Ajankohtaista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Uusien viherhoitoalueet ja viherhoitokuviot -kohdeluokkien pohjatietojen päivitys käynnissä</a:t>
            </a:r>
          </a:p>
          <a:p>
            <a:pPr lvl="1"/>
            <a:r>
              <a:rPr lang="fi-FI" dirty="0"/>
              <a:t>Vanhoihin viherhoitoalue- ja viherkuvio-kohdeluokkiin ei enää päivityksiä!</a:t>
            </a:r>
          </a:p>
          <a:p>
            <a:r>
              <a:rPr lang="fi-FI" dirty="0"/>
              <a:t>Nopeusrajoitustiedot päivitetään maanantaina 12.2.2024</a:t>
            </a:r>
          </a:p>
          <a:p>
            <a:pPr lvl="1"/>
            <a:r>
              <a:rPr lang="fi-FI" dirty="0"/>
              <a:t>Onko jatkossa riittävä väli voimassa olevien nopeusrajoituksien irrotukselle kuukausi ?(Tällä hetkellä 2 viikkoa)</a:t>
            </a:r>
          </a:p>
          <a:p>
            <a:r>
              <a:rPr lang="fi-FI" dirty="0"/>
              <a:t>Myös estimoidut liikennemäärät päivitetty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E03F7-8EEE-6C8F-65BC-720EF10D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2F343D"/>
                </a:solidFill>
                <a:effectLst/>
                <a:latin typeface="Inter"/>
              </a:rPr>
              <a:t>M</a:t>
            </a:r>
            <a:r>
              <a:rPr lang="fi-FI" b="1" dirty="0">
                <a:solidFill>
                  <a:srgbClr val="2F343D"/>
                </a:solidFill>
                <a:latin typeface="Inter"/>
              </a:rPr>
              <a:t>aanteiden hoitou</a:t>
            </a:r>
            <a:r>
              <a:rPr lang="fi-FI" b="1" i="0" dirty="0">
                <a:solidFill>
                  <a:srgbClr val="2F343D"/>
                </a:solidFill>
                <a:effectLst/>
                <a:latin typeface="Inter"/>
              </a:rPr>
              <a:t>rakkalistauksien järjestys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D2252F-F7BC-BC27-A5C3-8B997E5EC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2F343D"/>
                </a:solidFill>
                <a:latin typeface="Inter"/>
              </a:rPr>
              <a:t>O</a:t>
            </a:r>
            <a:r>
              <a:rPr lang="fi-FI" b="0" i="0" dirty="0">
                <a:solidFill>
                  <a:srgbClr val="2F343D"/>
                </a:solidFill>
                <a:effectLst/>
                <a:latin typeface="Inter"/>
              </a:rPr>
              <a:t>hjesivujen maanteide</a:t>
            </a:r>
            <a:r>
              <a:rPr lang="fi-FI" dirty="0">
                <a:solidFill>
                  <a:srgbClr val="2F343D"/>
                </a:solidFill>
                <a:latin typeface="Inter"/>
              </a:rPr>
              <a:t>n hoito</a:t>
            </a:r>
            <a:r>
              <a:rPr lang="fi-FI" b="0" i="0" dirty="0">
                <a:solidFill>
                  <a:srgbClr val="2F343D"/>
                </a:solidFill>
                <a:effectLst/>
                <a:latin typeface="Inter"/>
              </a:rPr>
              <a:t>urakkalistauksen taulukot on  käännetty samaan järjestykseen kuin tiedostopohjassa</a:t>
            </a:r>
          </a:p>
          <a:p>
            <a:pPr lvl="1"/>
            <a:r>
              <a:rPr lang="fi-FI" dirty="0">
                <a:hlinkClick r:id="rId2" tooltip="https://ohje.velho.vaylapilvi.fi/tievelho/tietorakenne/urakat/"/>
              </a:rPr>
              <a:t>https://ohje.velho.vaylapilvi.fi/tievelho/tietorakenne/urakat/</a:t>
            </a:r>
            <a:endParaRPr lang="fi-FI" b="0" i="0" dirty="0">
              <a:solidFill>
                <a:srgbClr val="2F343D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21442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>
                <a:latin typeface="+mn-lt"/>
              </a:rPr>
              <a:t>1.10.2025 alkavat maanteiden hoitourakat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urakkarajoihin on tulossa muutoksia, niin toivotaan niiden ilmoittamista operoinnille 12.2.2024 mennessä. </a:t>
            </a:r>
          </a:p>
          <a:p>
            <a:pPr lvl="1"/>
            <a:r>
              <a:rPr lang="fi-FI" dirty="0"/>
              <a:t>Muutoksia voi kyllä tarvittaessa tehdä myöhemminkin.</a:t>
            </a:r>
          </a:p>
          <a:p>
            <a:r>
              <a:rPr lang="fi-FI" dirty="0" err="1"/>
              <a:t>Sampossa</a:t>
            </a:r>
            <a:r>
              <a:rPr lang="fi-FI" dirty="0"/>
              <a:t> kaksi PR-koodia (H) ja (P)</a:t>
            </a:r>
          </a:p>
          <a:p>
            <a:pPr lvl="1"/>
            <a:r>
              <a:rPr lang="fi-FI" dirty="0"/>
              <a:t> </a:t>
            </a:r>
            <a:r>
              <a:rPr lang="fi-FI" b="1" dirty="0"/>
              <a:t>P-koodia käytetään.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F9DFB-5034-F883-DF82-EE0B725A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i="0" u="none" strike="noStrike" dirty="0">
                <a:solidFill>
                  <a:srgbClr val="2F343D"/>
                </a:solidFill>
                <a:effectLst/>
                <a:latin typeface="-apple-system"/>
              </a:rPr>
              <a:t>Palvelualueen varusteiden liittäminen palvelualueen </a:t>
            </a:r>
            <a:r>
              <a:rPr lang="fi-FI" b="1" i="0" u="none" strike="noStrike" dirty="0" err="1">
                <a:solidFill>
                  <a:srgbClr val="2F343D"/>
                </a:solidFill>
                <a:effectLst/>
                <a:latin typeface="-apple-system"/>
              </a:rPr>
              <a:t>OID:iin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38185A-2B18-42A3-9BC7-EB0D75854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rtl="0">
              <a:buNone/>
            </a:pPr>
            <a:r>
              <a:rPr lang="fi-FI" dirty="0">
                <a:effectLst/>
                <a:latin typeface="-apple-system"/>
              </a:rPr>
              <a:t>Seuraavien kohdeluokkien </a:t>
            </a:r>
            <a:r>
              <a:rPr lang="fi-FI" dirty="0" err="1">
                <a:effectLst/>
                <a:latin typeface="-apple-system"/>
              </a:rPr>
              <a:t>exceleihin</a:t>
            </a:r>
            <a:r>
              <a:rPr lang="fi-FI" dirty="0">
                <a:effectLst/>
                <a:latin typeface="-apple-system"/>
              </a:rPr>
              <a:t> lisätty kenttä</a:t>
            </a:r>
            <a:r>
              <a:rPr lang="fi-FI" b="1" dirty="0">
                <a:effectLst/>
                <a:latin typeface="-apple-system"/>
              </a:rPr>
              <a:t> </a:t>
            </a:r>
          </a:p>
          <a:p>
            <a:pPr marL="0" indent="0" rtl="0">
              <a:buNone/>
            </a:pPr>
            <a:r>
              <a:rPr lang="fi-FI" b="1" dirty="0">
                <a:effectLst/>
                <a:latin typeface="-apple-system"/>
              </a:rPr>
              <a:t>yhteydet-muihin-kohteisiin:</a:t>
            </a:r>
            <a:endParaRPr lang="fi-FI" b="1" dirty="0">
              <a:latin typeface="-apple-system"/>
            </a:endParaRPr>
          </a:p>
          <a:p>
            <a:pPr lvl="1"/>
            <a:r>
              <a:rPr lang="fi-FI" sz="3300" dirty="0">
                <a:effectLst/>
                <a:latin typeface="-apple-system"/>
              </a:rPr>
              <a:t>Valaistus</a:t>
            </a:r>
          </a:p>
          <a:p>
            <a:pPr lvl="1"/>
            <a:r>
              <a:rPr lang="fi-FI" sz="3300" dirty="0">
                <a:effectLst/>
                <a:latin typeface="-apple-system"/>
              </a:rPr>
              <a:t>Reunatuet</a:t>
            </a:r>
          </a:p>
          <a:p>
            <a:pPr lvl="1"/>
            <a:r>
              <a:rPr lang="fi-FI" sz="3300" dirty="0">
                <a:effectLst/>
                <a:latin typeface="-apple-system"/>
              </a:rPr>
              <a:t>Reunapaalut</a:t>
            </a:r>
          </a:p>
          <a:p>
            <a:pPr lvl="1"/>
            <a:r>
              <a:rPr lang="fi-FI" sz="3300" dirty="0">
                <a:effectLst/>
                <a:latin typeface="-apple-system"/>
              </a:rPr>
              <a:t>Portaat</a:t>
            </a:r>
          </a:p>
          <a:p>
            <a:pPr lvl="1"/>
            <a:r>
              <a:rPr lang="fi-FI" sz="3300" dirty="0">
                <a:effectLst/>
                <a:latin typeface="-apple-system"/>
              </a:rPr>
              <a:t>Kaiteet</a:t>
            </a:r>
          </a:p>
          <a:p>
            <a:pPr marL="0" indent="0" rtl="0">
              <a:buNone/>
            </a:pPr>
            <a:endParaRPr lang="fi-FI" dirty="0">
              <a:effectLst/>
              <a:latin typeface="-apple-system"/>
            </a:endParaRPr>
          </a:p>
          <a:p>
            <a:pPr marL="0" indent="0" rtl="0">
              <a:buNone/>
            </a:pPr>
            <a:r>
              <a:rPr lang="fi-FI" dirty="0">
                <a:effectLst/>
                <a:latin typeface="-apple-system"/>
              </a:rPr>
              <a:t>Seuraavien kohdeluokkien </a:t>
            </a:r>
            <a:r>
              <a:rPr lang="fi-FI" dirty="0" err="1">
                <a:effectLst/>
                <a:latin typeface="-apple-system"/>
              </a:rPr>
              <a:t>exceleihin</a:t>
            </a:r>
            <a:r>
              <a:rPr lang="fi-FI" dirty="0">
                <a:effectLst/>
                <a:latin typeface="-apple-system"/>
              </a:rPr>
              <a:t> lisätty kenttä</a:t>
            </a:r>
            <a:r>
              <a:rPr lang="fi-FI" b="1" dirty="0">
                <a:effectLst/>
                <a:latin typeface="-apple-system"/>
              </a:rPr>
              <a:t> </a:t>
            </a:r>
          </a:p>
          <a:p>
            <a:pPr marL="0" indent="0" rtl="0">
              <a:buNone/>
            </a:pPr>
            <a:r>
              <a:rPr lang="fi-FI" b="1" dirty="0">
                <a:effectLst/>
                <a:latin typeface="-apple-system"/>
              </a:rPr>
              <a:t>materiaali</a:t>
            </a:r>
            <a:r>
              <a:rPr lang="fi-FI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fi-FI" b="1" dirty="0">
                <a:effectLst/>
                <a:latin typeface="-apple-system"/>
              </a:rPr>
              <a:t>:</a:t>
            </a:r>
          </a:p>
          <a:p>
            <a:pPr lvl="1"/>
            <a:r>
              <a:rPr lang="fi-FI" sz="3300" dirty="0">
                <a:effectLst/>
                <a:latin typeface="-apple-system"/>
              </a:rPr>
              <a:t>Puomit, sulkulaitteet ja pollarit</a:t>
            </a:r>
          </a:p>
          <a:p>
            <a:pPr lvl="1"/>
            <a:r>
              <a:rPr lang="fi-FI" sz="3300" dirty="0">
                <a:effectLst/>
                <a:latin typeface="-apple-system"/>
              </a:rPr>
              <a:t>Tienvarsimainokset</a:t>
            </a:r>
          </a:p>
        </p:txBody>
      </p:sp>
    </p:spTree>
    <p:extLst>
      <p:ext uri="{BB962C8B-B14F-4D97-AF65-F5344CB8AC3E}">
        <p14:creationId xmlns:p14="http://schemas.microsoft.com/office/powerpoint/2010/main" val="394966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ACD151-6A40-E27B-D20E-FFE03F49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319969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rgbClr val="172B4D"/>
                </a:solidFill>
                <a:latin typeface="-apple-system"/>
              </a:rPr>
              <a:t>P</a:t>
            </a:r>
            <a:r>
              <a:rPr lang="fi-FI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ysäkin varusteet vs. </a:t>
            </a:r>
            <a:r>
              <a:rPr lang="fi-FI" b="1" i="0" u="none" strike="noStrike" dirty="0" err="1">
                <a:solidFill>
                  <a:srgbClr val="172B4D"/>
                </a:solidFill>
                <a:effectLst/>
                <a:latin typeface="-apple-system"/>
              </a:rPr>
              <a:t>Digiroadin</a:t>
            </a:r>
            <a:r>
              <a:rPr lang="fi-FI" b="1" i="0" u="none" strike="noStrike" dirty="0">
                <a:solidFill>
                  <a:srgbClr val="172B4D"/>
                </a:solidFill>
                <a:effectLst/>
                <a:latin typeface="-apple-system"/>
              </a:rPr>
              <a:t> pysäkkien osoitteet 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52C7AF-CF24-7410-254F-6A8A0657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Pysäkin varusteet voivat olla eri tieosoitteella kuin pysäkit.</a:t>
            </a:r>
          </a:p>
          <a:p>
            <a:r>
              <a:rPr lang="fi-FI" dirty="0"/>
              <a:t>Pysäkin varusteilla ei ole kattavasti pysäkin tunnusta</a:t>
            </a:r>
          </a:p>
          <a:p>
            <a:pPr marL="0" indent="0">
              <a:buNone/>
            </a:pPr>
            <a:r>
              <a:rPr lang="fi-FI" dirty="0"/>
              <a:t>	-&gt; Ei voida aukottomasti yhdistää pysäkkeihin niiden varusteita</a:t>
            </a:r>
          </a:p>
          <a:p>
            <a:r>
              <a:rPr lang="fi-FI" dirty="0"/>
              <a:t>Väylän linjaus</a:t>
            </a:r>
          </a:p>
          <a:p>
            <a:pPr lvl="1"/>
            <a:r>
              <a:rPr lang="fi-FI" dirty="0"/>
              <a:t>Ei lähdetä muuttamaan samoille tieosoitteille</a:t>
            </a:r>
          </a:p>
          <a:p>
            <a:pPr lvl="1"/>
            <a:r>
              <a:rPr lang="fi-FI" dirty="0"/>
              <a:t>Ei aleta tässä vaiheessa lisäämään varusteilla pysäkin tunnisteita </a:t>
            </a:r>
          </a:p>
          <a:p>
            <a:r>
              <a:rPr lang="fi-FI" dirty="0"/>
              <a:t>Tällä hetkellä Kilpailutustietojen latauspalvelussa varusteita yhdistetään pysäkkeihin sijainnin perusteella</a:t>
            </a:r>
          </a:p>
          <a:p>
            <a:pPr lvl="1"/>
            <a:r>
              <a:rPr lang="fi-FI" dirty="0"/>
              <a:t>Keskustellaan, voidaanko hakua muuttaa jotenkin.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0328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415</Words>
  <Application>Microsoft Macintosh PowerPoint</Application>
  <PresentationFormat>Laajakuva</PresentationFormat>
  <Paragraphs>71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Inter</vt:lpstr>
      <vt:lpstr>Wingdings</vt:lpstr>
      <vt:lpstr>Office Theme</vt:lpstr>
      <vt:lpstr>TieVelhon tukiklinikka 9.2.2024 </vt:lpstr>
      <vt:lpstr>Operoinnin työjono</vt:lpstr>
      <vt:lpstr>Operoinnin työjono </vt:lpstr>
      <vt:lpstr>Ajankohtaista</vt:lpstr>
      <vt:lpstr>Ajankohtaista</vt:lpstr>
      <vt:lpstr>Maanteiden hoitourakkalistauksien järjestys</vt:lpstr>
      <vt:lpstr>1.10.2025 alkavat maanteiden hoitourakat</vt:lpstr>
      <vt:lpstr>Palvelualueen varusteiden liittäminen palvelualueen OID:iin</vt:lpstr>
      <vt:lpstr>Pysäkin varusteet vs. Digiroadin pysäkkien osoitteet </vt:lpstr>
      <vt:lpstr>Voimassa olevat nopeusrajoitukset</vt:lpstr>
      <vt:lpstr>Erikoiskuljetusreittien päätökset</vt:lpstr>
      <vt:lpstr>Viherhoitokuviot- ja viherkuviot: nimikkeistöongelma</vt:lpstr>
      <vt:lpstr>Viherhoitoalueiden geometria-aineistoihin liittyvät kysymykset </vt:lpstr>
      <vt:lpstr>Käytettävä koordinaatisto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TieVelhon tukiklinikka 26.1.2024 </dc:title>
  <dc:creator>Marko Kärkkäinen</dc:creator>
  <cp:lastModifiedBy>Veli-Matti Suoranta</cp:lastModifiedBy>
  <cp:revision>49</cp:revision>
  <dcterms:created xsi:type="dcterms:W3CDTF">2024-01-22T05:53:18Z</dcterms:created>
  <dcterms:modified xsi:type="dcterms:W3CDTF">2024-02-09T10:43:45Z</dcterms:modified>
</cp:coreProperties>
</file>