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2"/>
  </p:notesMasterIdLst>
  <p:sldIdLst>
    <p:sldId id="256" r:id="rId4"/>
    <p:sldId id="315" r:id="rId5"/>
    <p:sldId id="307" r:id="rId6"/>
    <p:sldId id="316" r:id="rId7"/>
    <p:sldId id="296" r:id="rId8"/>
    <p:sldId id="297" r:id="rId9"/>
    <p:sldId id="298" r:id="rId10"/>
    <p:sldId id="299" r:id="rId11"/>
    <p:sldId id="458" r:id="rId12"/>
    <p:sldId id="461" r:id="rId13"/>
    <p:sldId id="262" r:id="rId14"/>
    <p:sldId id="281" r:id="rId15"/>
    <p:sldId id="459" r:id="rId16"/>
    <p:sldId id="466" r:id="rId17"/>
    <p:sldId id="278" r:id="rId18"/>
    <p:sldId id="460" r:id="rId19"/>
    <p:sldId id="306" r:id="rId20"/>
    <p:sldId id="274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743" autoAdjust="0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8FDA8-FDB2-4B44-AC84-33675594797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CA10B81-B3E9-0145-A86D-3C2C61E58E93}">
      <dgm:prSet phldrT="[Text]"/>
      <dgm:spPr>
        <a:solidFill>
          <a:schemeClr val="bg1"/>
        </a:solidFill>
      </dgm:spPr>
      <dgm:t>
        <a:bodyPr/>
        <a:lstStyle/>
        <a:p>
          <a:r>
            <a:rPr lang="fi-FI" b="0" noProof="0" dirty="0">
              <a:solidFill>
                <a:schemeClr val="tx1"/>
              </a:solidFill>
              <a:latin typeface="Bookman Old Style" panose="02050604050505020204" pitchFamily="18" charset="0"/>
            </a:rPr>
            <a:t>Jotain</a:t>
          </a:r>
          <a:r>
            <a:rPr lang="fi-FI" noProof="0" dirty="0">
              <a:solidFill>
                <a:schemeClr val="tx1"/>
              </a:solidFill>
              <a:latin typeface="Bookman Old Style" panose="02050604050505020204" pitchFamily="18" charset="0"/>
            </a:rPr>
            <a:t> pitäisi tehdä</a:t>
          </a:r>
        </a:p>
      </dgm:t>
    </dgm:pt>
    <dgm:pt modelId="{7000B061-FB60-BC41-9F26-7A81CFCB2DD9}" type="parTrans" cxnId="{FEBF2040-F7F0-8342-9D72-4F01EF758129}">
      <dgm:prSet/>
      <dgm:spPr/>
      <dgm:t>
        <a:bodyPr/>
        <a:lstStyle/>
        <a:p>
          <a:endParaRPr lang="en-GB"/>
        </a:p>
      </dgm:t>
    </dgm:pt>
    <dgm:pt modelId="{32455030-C1B6-234B-B39F-7C761FDBE1F8}" type="sibTrans" cxnId="{FEBF2040-F7F0-8342-9D72-4F01EF758129}">
      <dgm:prSet/>
      <dgm:spPr>
        <a:solidFill>
          <a:schemeClr val="accent3"/>
        </a:solidFill>
        <a:ln>
          <a:noFill/>
        </a:ln>
      </dgm:spPr>
      <dgm:t>
        <a:bodyPr/>
        <a:lstStyle/>
        <a:p>
          <a:endParaRPr lang="en-GB"/>
        </a:p>
      </dgm:t>
    </dgm:pt>
    <dgm:pt modelId="{82AC23BA-71B6-DF4B-999C-EB117FCCA8C9}">
      <dgm:prSet phldrT="[Text]"/>
      <dgm:spPr>
        <a:solidFill>
          <a:schemeClr val="bg1"/>
        </a:solidFill>
      </dgm:spPr>
      <dgm:t>
        <a:bodyPr/>
        <a:lstStyle/>
        <a:p>
          <a:r>
            <a:rPr lang="fi-FI" noProof="0" dirty="0">
              <a:solidFill>
                <a:schemeClr val="tx1"/>
              </a:solidFill>
              <a:latin typeface="Bookman Old Style" panose="02050604050505020204" pitchFamily="18" charset="0"/>
            </a:rPr>
            <a:t>Tämä pitäisi tehdä</a:t>
          </a:r>
        </a:p>
      </dgm:t>
    </dgm:pt>
    <dgm:pt modelId="{A6038ADC-A746-9A40-B857-9CE20F336603}" type="parTrans" cxnId="{3B89BC07-12C7-6246-A388-3972D534BED4}">
      <dgm:prSet/>
      <dgm:spPr/>
      <dgm:t>
        <a:bodyPr/>
        <a:lstStyle/>
        <a:p>
          <a:endParaRPr lang="en-GB"/>
        </a:p>
      </dgm:t>
    </dgm:pt>
    <dgm:pt modelId="{5CADE7DD-1364-5B41-A421-D37DA0C6B556}" type="sibTrans" cxnId="{3B89BC07-12C7-6246-A388-3972D534BED4}">
      <dgm:prSet/>
      <dgm:spPr>
        <a:solidFill>
          <a:schemeClr val="accent3"/>
        </a:solidFill>
        <a:ln>
          <a:noFill/>
        </a:ln>
      </dgm:spPr>
      <dgm:t>
        <a:bodyPr/>
        <a:lstStyle/>
        <a:p>
          <a:endParaRPr lang="en-GB"/>
        </a:p>
      </dgm:t>
    </dgm:pt>
    <dgm:pt modelId="{A3E13175-621D-7146-8FE3-9D91B56F7C61}">
      <dgm:prSet phldrT="[Text]"/>
      <dgm:spPr>
        <a:solidFill>
          <a:schemeClr val="bg1"/>
        </a:solidFill>
      </dgm:spPr>
      <dgm:t>
        <a:bodyPr/>
        <a:lstStyle/>
        <a:p>
          <a:r>
            <a:rPr lang="fi-FI" noProof="0" dirty="0">
              <a:solidFill>
                <a:schemeClr val="tx1"/>
              </a:solidFill>
              <a:latin typeface="Bookman Old Style" panose="02050604050505020204" pitchFamily="18" charset="0"/>
            </a:rPr>
            <a:t>Näin se tehdään</a:t>
          </a:r>
        </a:p>
      </dgm:t>
    </dgm:pt>
    <dgm:pt modelId="{A7B83FF4-23A4-6D4D-ADD4-5DE26B97D255}" type="parTrans" cxnId="{EB823BAD-2B52-F249-A817-128B5BCCE50D}">
      <dgm:prSet/>
      <dgm:spPr/>
      <dgm:t>
        <a:bodyPr/>
        <a:lstStyle/>
        <a:p>
          <a:endParaRPr lang="en-GB"/>
        </a:p>
      </dgm:t>
    </dgm:pt>
    <dgm:pt modelId="{D530C1A2-76BF-E14E-9820-D3AFCBCDCC67}" type="sibTrans" cxnId="{EB823BAD-2B52-F249-A817-128B5BCCE50D}">
      <dgm:prSet/>
      <dgm:spPr/>
      <dgm:t>
        <a:bodyPr/>
        <a:lstStyle/>
        <a:p>
          <a:endParaRPr lang="en-GB"/>
        </a:p>
      </dgm:t>
    </dgm:pt>
    <dgm:pt modelId="{6AC6E184-3AD4-1B4F-83E3-B330445A3408}" type="pres">
      <dgm:prSet presAssocID="{0968FDA8-FDB2-4B44-AC84-336755947972}" presName="Name0" presStyleCnt="0">
        <dgm:presLayoutVars>
          <dgm:dir/>
          <dgm:resizeHandles val="exact"/>
        </dgm:presLayoutVars>
      </dgm:prSet>
      <dgm:spPr/>
    </dgm:pt>
    <dgm:pt modelId="{66672F90-7274-AB4E-B2D8-37394287FAEB}" type="pres">
      <dgm:prSet presAssocID="{4CA10B81-B3E9-0145-A86D-3C2C61E58E93}" presName="node" presStyleLbl="node1" presStyleIdx="0" presStyleCnt="3">
        <dgm:presLayoutVars>
          <dgm:bulletEnabled val="1"/>
        </dgm:presLayoutVars>
      </dgm:prSet>
      <dgm:spPr/>
    </dgm:pt>
    <dgm:pt modelId="{EE4CB0F8-F09C-F64F-9EC1-D5DB85C285EE}" type="pres">
      <dgm:prSet presAssocID="{32455030-C1B6-234B-B39F-7C761FDBE1F8}" presName="sibTrans" presStyleLbl="sibTrans2D1" presStyleIdx="0" presStyleCnt="2"/>
      <dgm:spPr/>
    </dgm:pt>
    <dgm:pt modelId="{FF1E06F1-5D63-8B4F-8974-254D70F61C71}" type="pres">
      <dgm:prSet presAssocID="{32455030-C1B6-234B-B39F-7C761FDBE1F8}" presName="connectorText" presStyleLbl="sibTrans2D1" presStyleIdx="0" presStyleCnt="2"/>
      <dgm:spPr/>
    </dgm:pt>
    <dgm:pt modelId="{E9B5E6B0-754F-6F41-9B8E-D38946ADCCF3}" type="pres">
      <dgm:prSet presAssocID="{82AC23BA-71B6-DF4B-999C-EB117FCCA8C9}" presName="node" presStyleLbl="node1" presStyleIdx="1" presStyleCnt="3">
        <dgm:presLayoutVars>
          <dgm:bulletEnabled val="1"/>
        </dgm:presLayoutVars>
      </dgm:prSet>
      <dgm:spPr/>
    </dgm:pt>
    <dgm:pt modelId="{527D8AB4-3262-D446-9CD9-5B84E470FE21}" type="pres">
      <dgm:prSet presAssocID="{5CADE7DD-1364-5B41-A421-D37DA0C6B556}" presName="sibTrans" presStyleLbl="sibTrans2D1" presStyleIdx="1" presStyleCnt="2"/>
      <dgm:spPr/>
    </dgm:pt>
    <dgm:pt modelId="{534ADA41-F3A0-CB40-9AA6-09FEFCCCB52B}" type="pres">
      <dgm:prSet presAssocID="{5CADE7DD-1364-5B41-A421-D37DA0C6B556}" presName="connectorText" presStyleLbl="sibTrans2D1" presStyleIdx="1" presStyleCnt="2"/>
      <dgm:spPr/>
    </dgm:pt>
    <dgm:pt modelId="{7C87AAED-0148-5343-BEC0-E2F1A8F8A496}" type="pres">
      <dgm:prSet presAssocID="{A3E13175-621D-7146-8FE3-9D91B56F7C61}" presName="node" presStyleLbl="node1" presStyleIdx="2" presStyleCnt="3">
        <dgm:presLayoutVars>
          <dgm:bulletEnabled val="1"/>
        </dgm:presLayoutVars>
      </dgm:prSet>
      <dgm:spPr/>
    </dgm:pt>
  </dgm:ptLst>
  <dgm:cxnLst>
    <dgm:cxn modelId="{3B89BC07-12C7-6246-A388-3972D534BED4}" srcId="{0968FDA8-FDB2-4B44-AC84-336755947972}" destId="{82AC23BA-71B6-DF4B-999C-EB117FCCA8C9}" srcOrd="1" destOrd="0" parTransId="{A6038ADC-A746-9A40-B857-9CE20F336603}" sibTransId="{5CADE7DD-1364-5B41-A421-D37DA0C6B556}"/>
    <dgm:cxn modelId="{D7959522-7A1B-EC4A-ADCC-79DF93BF1FE7}" type="presOf" srcId="{5CADE7DD-1364-5B41-A421-D37DA0C6B556}" destId="{534ADA41-F3A0-CB40-9AA6-09FEFCCCB52B}" srcOrd="1" destOrd="0" presId="urn:microsoft.com/office/officeart/2005/8/layout/process1"/>
    <dgm:cxn modelId="{D752AD24-A803-F149-A1E0-5B6B00569951}" type="presOf" srcId="{82AC23BA-71B6-DF4B-999C-EB117FCCA8C9}" destId="{E9B5E6B0-754F-6F41-9B8E-D38946ADCCF3}" srcOrd="0" destOrd="0" presId="urn:microsoft.com/office/officeart/2005/8/layout/process1"/>
    <dgm:cxn modelId="{FEBF2040-F7F0-8342-9D72-4F01EF758129}" srcId="{0968FDA8-FDB2-4B44-AC84-336755947972}" destId="{4CA10B81-B3E9-0145-A86D-3C2C61E58E93}" srcOrd="0" destOrd="0" parTransId="{7000B061-FB60-BC41-9F26-7A81CFCB2DD9}" sibTransId="{32455030-C1B6-234B-B39F-7C761FDBE1F8}"/>
    <dgm:cxn modelId="{EB823BAD-2B52-F249-A817-128B5BCCE50D}" srcId="{0968FDA8-FDB2-4B44-AC84-336755947972}" destId="{A3E13175-621D-7146-8FE3-9D91B56F7C61}" srcOrd="2" destOrd="0" parTransId="{A7B83FF4-23A4-6D4D-ADD4-5DE26B97D255}" sibTransId="{D530C1A2-76BF-E14E-9820-D3AFCBCDCC67}"/>
    <dgm:cxn modelId="{E76BB1C7-CCBC-334B-A30F-A14003153A7D}" type="presOf" srcId="{32455030-C1B6-234B-B39F-7C761FDBE1F8}" destId="{EE4CB0F8-F09C-F64F-9EC1-D5DB85C285EE}" srcOrd="0" destOrd="0" presId="urn:microsoft.com/office/officeart/2005/8/layout/process1"/>
    <dgm:cxn modelId="{F215B2C9-3973-624A-9978-27CFB6BB0226}" type="presOf" srcId="{0968FDA8-FDB2-4B44-AC84-336755947972}" destId="{6AC6E184-3AD4-1B4F-83E3-B330445A3408}" srcOrd="0" destOrd="0" presId="urn:microsoft.com/office/officeart/2005/8/layout/process1"/>
    <dgm:cxn modelId="{07ED78D8-D233-A943-AE9C-E5DE2ECA02AA}" type="presOf" srcId="{32455030-C1B6-234B-B39F-7C761FDBE1F8}" destId="{FF1E06F1-5D63-8B4F-8974-254D70F61C71}" srcOrd="1" destOrd="0" presId="urn:microsoft.com/office/officeart/2005/8/layout/process1"/>
    <dgm:cxn modelId="{FA334BE7-90DF-4A47-A28E-DA0A0BD5D30A}" type="presOf" srcId="{4CA10B81-B3E9-0145-A86D-3C2C61E58E93}" destId="{66672F90-7274-AB4E-B2D8-37394287FAEB}" srcOrd="0" destOrd="0" presId="urn:microsoft.com/office/officeart/2005/8/layout/process1"/>
    <dgm:cxn modelId="{51FFB4EE-B9AD-0647-808C-923EAFF562E0}" type="presOf" srcId="{5CADE7DD-1364-5B41-A421-D37DA0C6B556}" destId="{527D8AB4-3262-D446-9CD9-5B84E470FE21}" srcOrd="0" destOrd="0" presId="urn:microsoft.com/office/officeart/2005/8/layout/process1"/>
    <dgm:cxn modelId="{119BA2FA-4D0B-E140-8C3A-472DC7C2C11B}" type="presOf" srcId="{A3E13175-621D-7146-8FE3-9D91B56F7C61}" destId="{7C87AAED-0148-5343-BEC0-E2F1A8F8A496}" srcOrd="0" destOrd="0" presId="urn:microsoft.com/office/officeart/2005/8/layout/process1"/>
    <dgm:cxn modelId="{474DEABD-0323-2B4D-8FCE-3949CD832CA3}" type="presParOf" srcId="{6AC6E184-3AD4-1B4F-83E3-B330445A3408}" destId="{66672F90-7274-AB4E-B2D8-37394287FAEB}" srcOrd="0" destOrd="0" presId="urn:microsoft.com/office/officeart/2005/8/layout/process1"/>
    <dgm:cxn modelId="{92E1AA21-1776-1E4B-960A-EDD8660B200A}" type="presParOf" srcId="{6AC6E184-3AD4-1B4F-83E3-B330445A3408}" destId="{EE4CB0F8-F09C-F64F-9EC1-D5DB85C285EE}" srcOrd="1" destOrd="0" presId="urn:microsoft.com/office/officeart/2005/8/layout/process1"/>
    <dgm:cxn modelId="{18C7CA11-A612-D641-918A-60115542B627}" type="presParOf" srcId="{EE4CB0F8-F09C-F64F-9EC1-D5DB85C285EE}" destId="{FF1E06F1-5D63-8B4F-8974-254D70F61C71}" srcOrd="0" destOrd="0" presId="urn:microsoft.com/office/officeart/2005/8/layout/process1"/>
    <dgm:cxn modelId="{FA68DC1F-A6B9-0146-9F07-8D936B740FFA}" type="presParOf" srcId="{6AC6E184-3AD4-1B4F-83E3-B330445A3408}" destId="{E9B5E6B0-754F-6F41-9B8E-D38946ADCCF3}" srcOrd="2" destOrd="0" presId="urn:microsoft.com/office/officeart/2005/8/layout/process1"/>
    <dgm:cxn modelId="{D7146C8B-2A62-BE4D-AACA-576CE1543A19}" type="presParOf" srcId="{6AC6E184-3AD4-1B4F-83E3-B330445A3408}" destId="{527D8AB4-3262-D446-9CD9-5B84E470FE21}" srcOrd="3" destOrd="0" presId="urn:microsoft.com/office/officeart/2005/8/layout/process1"/>
    <dgm:cxn modelId="{67543B69-13B2-2F46-9158-AFB9CF00D65D}" type="presParOf" srcId="{527D8AB4-3262-D446-9CD9-5B84E470FE21}" destId="{534ADA41-F3A0-CB40-9AA6-09FEFCCCB52B}" srcOrd="0" destOrd="0" presId="urn:microsoft.com/office/officeart/2005/8/layout/process1"/>
    <dgm:cxn modelId="{62A1B9C8-2D6A-394D-A442-86236DFD263D}" type="presParOf" srcId="{6AC6E184-3AD4-1B4F-83E3-B330445A3408}" destId="{7C87AAED-0148-5343-BEC0-E2F1A8F8A4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8FDA8-FDB2-4B44-AC84-33675594797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CA10B81-B3E9-0145-A86D-3C2C61E58E93}">
      <dgm:prSet phldrT="[Text]"/>
      <dgm:spPr>
        <a:solidFill>
          <a:schemeClr val="bg1"/>
        </a:solidFill>
      </dgm:spPr>
      <dgm:t>
        <a:bodyPr/>
        <a:lstStyle/>
        <a:p>
          <a:r>
            <a:rPr lang="fi-FI" b="0" noProof="0" dirty="0">
              <a:solidFill>
                <a:schemeClr val="tx1"/>
              </a:solidFill>
              <a:latin typeface="Bookman Old Style" panose="02050604050505020204" pitchFamily="18" charset="0"/>
            </a:rPr>
            <a:t>Jotain</a:t>
          </a:r>
          <a:r>
            <a:rPr lang="fi-FI" noProof="0" dirty="0">
              <a:solidFill>
                <a:schemeClr val="tx1"/>
              </a:solidFill>
              <a:latin typeface="Bookman Old Style" panose="02050604050505020204" pitchFamily="18" charset="0"/>
            </a:rPr>
            <a:t> pitäisi tehdä</a:t>
          </a:r>
        </a:p>
      </dgm:t>
    </dgm:pt>
    <dgm:pt modelId="{7000B061-FB60-BC41-9F26-7A81CFCB2DD9}" type="parTrans" cxnId="{FEBF2040-F7F0-8342-9D72-4F01EF758129}">
      <dgm:prSet/>
      <dgm:spPr/>
      <dgm:t>
        <a:bodyPr/>
        <a:lstStyle/>
        <a:p>
          <a:endParaRPr lang="en-GB"/>
        </a:p>
      </dgm:t>
    </dgm:pt>
    <dgm:pt modelId="{32455030-C1B6-234B-B39F-7C761FDBE1F8}" type="sibTrans" cxnId="{FEBF2040-F7F0-8342-9D72-4F01EF758129}">
      <dgm:prSet/>
      <dgm:spPr>
        <a:solidFill>
          <a:schemeClr val="accent3"/>
        </a:solidFill>
        <a:ln>
          <a:noFill/>
        </a:ln>
      </dgm:spPr>
      <dgm:t>
        <a:bodyPr/>
        <a:lstStyle/>
        <a:p>
          <a:endParaRPr lang="en-GB"/>
        </a:p>
      </dgm:t>
    </dgm:pt>
    <dgm:pt modelId="{82AC23BA-71B6-DF4B-999C-EB117FCCA8C9}">
      <dgm:prSet phldrT="[Text]"/>
      <dgm:spPr>
        <a:solidFill>
          <a:schemeClr val="bg1"/>
        </a:solidFill>
      </dgm:spPr>
      <dgm:t>
        <a:bodyPr/>
        <a:lstStyle/>
        <a:p>
          <a:r>
            <a:rPr lang="fi-FI" noProof="0" dirty="0">
              <a:solidFill>
                <a:schemeClr val="tx1"/>
              </a:solidFill>
              <a:latin typeface="Bookman Old Style" panose="02050604050505020204" pitchFamily="18" charset="0"/>
            </a:rPr>
            <a:t>Tämä pitäisi tehdä</a:t>
          </a:r>
        </a:p>
      </dgm:t>
    </dgm:pt>
    <dgm:pt modelId="{A6038ADC-A746-9A40-B857-9CE20F336603}" type="parTrans" cxnId="{3B89BC07-12C7-6246-A388-3972D534BED4}">
      <dgm:prSet/>
      <dgm:spPr/>
      <dgm:t>
        <a:bodyPr/>
        <a:lstStyle/>
        <a:p>
          <a:endParaRPr lang="en-GB"/>
        </a:p>
      </dgm:t>
    </dgm:pt>
    <dgm:pt modelId="{5CADE7DD-1364-5B41-A421-D37DA0C6B556}" type="sibTrans" cxnId="{3B89BC07-12C7-6246-A388-3972D534BED4}">
      <dgm:prSet/>
      <dgm:spPr>
        <a:solidFill>
          <a:schemeClr val="accent3"/>
        </a:solidFill>
        <a:ln>
          <a:noFill/>
        </a:ln>
      </dgm:spPr>
      <dgm:t>
        <a:bodyPr/>
        <a:lstStyle/>
        <a:p>
          <a:endParaRPr lang="en-GB"/>
        </a:p>
      </dgm:t>
    </dgm:pt>
    <dgm:pt modelId="{A3E13175-621D-7146-8FE3-9D91B56F7C61}">
      <dgm:prSet phldrT="[Text]"/>
      <dgm:spPr>
        <a:solidFill>
          <a:schemeClr val="bg1"/>
        </a:solidFill>
      </dgm:spPr>
      <dgm:t>
        <a:bodyPr/>
        <a:lstStyle/>
        <a:p>
          <a:r>
            <a:rPr lang="fi-FI" noProof="0" dirty="0">
              <a:solidFill>
                <a:schemeClr val="bg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Näin se tehdään</a:t>
          </a:r>
        </a:p>
      </dgm:t>
    </dgm:pt>
    <dgm:pt modelId="{A7B83FF4-23A4-6D4D-ADD4-5DE26B97D255}" type="parTrans" cxnId="{EB823BAD-2B52-F249-A817-128B5BCCE50D}">
      <dgm:prSet/>
      <dgm:spPr/>
      <dgm:t>
        <a:bodyPr/>
        <a:lstStyle/>
        <a:p>
          <a:endParaRPr lang="en-GB"/>
        </a:p>
      </dgm:t>
    </dgm:pt>
    <dgm:pt modelId="{D530C1A2-76BF-E14E-9820-D3AFCBCDCC67}" type="sibTrans" cxnId="{EB823BAD-2B52-F249-A817-128B5BCCE50D}">
      <dgm:prSet/>
      <dgm:spPr/>
      <dgm:t>
        <a:bodyPr/>
        <a:lstStyle/>
        <a:p>
          <a:endParaRPr lang="en-GB"/>
        </a:p>
      </dgm:t>
    </dgm:pt>
    <dgm:pt modelId="{6AC6E184-3AD4-1B4F-83E3-B330445A3408}" type="pres">
      <dgm:prSet presAssocID="{0968FDA8-FDB2-4B44-AC84-336755947972}" presName="Name0" presStyleCnt="0">
        <dgm:presLayoutVars>
          <dgm:dir/>
          <dgm:resizeHandles val="exact"/>
        </dgm:presLayoutVars>
      </dgm:prSet>
      <dgm:spPr/>
    </dgm:pt>
    <dgm:pt modelId="{66672F90-7274-AB4E-B2D8-37394287FAEB}" type="pres">
      <dgm:prSet presAssocID="{4CA10B81-B3E9-0145-A86D-3C2C61E58E93}" presName="node" presStyleLbl="node1" presStyleIdx="0" presStyleCnt="3">
        <dgm:presLayoutVars>
          <dgm:bulletEnabled val="1"/>
        </dgm:presLayoutVars>
      </dgm:prSet>
      <dgm:spPr/>
    </dgm:pt>
    <dgm:pt modelId="{EE4CB0F8-F09C-F64F-9EC1-D5DB85C285EE}" type="pres">
      <dgm:prSet presAssocID="{32455030-C1B6-234B-B39F-7C761FDBE1F8}" presName="sibTrans" presStyleLbl="sibTrans2D1" presStyleIdx="0" presStyleCnt="2"/>
      <dgm:spPr/>
    </dgm:pt>
    <dgm:pt modelId="{FF1E06F1-5D63-8B4F-8974-254D70F61C71}" type="pres">
      <dgm:prSet presAssocID="{32455030-C1B6-234B-B39F-7C761FDBE1F8}" presName="connectorText" presStyleLbl="sibTrans2D1" presStyleIdx="0" presStyleCnt="2"/>
      <dgm:spPr/>
    </dgm:pt>
    <dgm:pt modelId="{E9B5E6B0-754F-6F41-9B8E-D38946ADCCF3}" type="pres">
      <dgm:prSet presAssocID="{82AC23BA-71B6-DF4B-999C-EB117FCCA8C9}" presName="node" presStyleLbl="node1" presStyleIdx="1" presStyleCnt="3">
        <dgm:presLayoutVars>
          <dgm:bulletEnabled val="1"/>
        </dgm:presLayoutVars>
      </dgm:prSet>
      <dgm:spPr/>
    </dgm:pt>
    <dgm:pt modelId="{527D8AB4-3262-D446-9CD9-5B84E470FE21}" type="pres">
      <dgm:prSet presAssocID="{5CADE7DD-1364-5B41-A421-D37DA0C6B556}" presName="sibTrans" presStyleLbl="sibTrans2D1" presStyleIdx="1" presStyleCnt="2"/>
      <dgm:spPr/>
    </dgm:pt>
    <dgm:pt modelId="{534ADA41-F3A0-CB40-9AA6-09FEFCCCB52B}" type="pres">
      <dgm:prSet presAssocID="{5CADE7DD-1364-5B41-A421-D37DA0C6B556}" presName="connectorText" presStyleLbl="sibTrans2D1" presStyleIdx="1" presStyleCnt="2"/>
      <dgm:spPr/>
    </dgm:pt>
    <dgm:pt modelId="{7C87AAED-0148-5343-BEC0-E2F1A8F8A496}" type="pres">
      <dgm:prSet presAssocID="{A3E13175-621D-7146-8FE3-9D91B56F7C61}" presName="node" presStyleLbl="node1" presStyleIdx="2" presStyleCnt="3">
        <dgm:presLayoutVars>
          <dgm:bulletEnabled val="1"/>
        </dgm:presLayoutVars>
      </dgm:prSet>
      <dgm:spPr/>
    </dgm:pt>
  </dgm:ptLst>
  <dgm:cxnLst>
    <dgm:cxn modelId="{3B89BC07-12C7-6246-A388-3972D534BED4}" srcId="{0968FDA8-FDB2-4B44-AC84-336755947972}" destId="{82AC23BA-71B6-DF4B-999C-EB117FCCA8C9}" srcOrd="1" destOrd="0" parTransId="{A6038ADC-A746-9A40-B857-9CE20F336603}" sibTransId="{5CADE7DD-1364-5B41-A421-D37DA0C6B556}"/>
    <dgm:cxn modelId="{D7959522-7A1B-EC4A-ADCC-79DF93BF1FE7}" type="presOf" srcId="{5CADE7DD-1364-5B41-A421-D37DA0C6B556}" destId="{534ADA41-F3A0-CB40-9AA6-09FEFCCCB52B}" srcOrd="1" destOrd="0" presId="urn:microsoft.com/office/officeart/2005/8/layout/process1"/>
    <dgm:cxn modelId="{D752AD24-A803-F149-A1E0-5B6B00569951}" type="presOf" srcId="{82AC23BA-71B6-DF4B-999C-EB117FCCA8C9}" destId="{E9B5E6B0-754F-6F41-9B8E-D38946ADCCF3}" srcOrd="0" destOrd="0" presId="urn:microsoft.com/office/officeart/2005/8/layout/process1"/>
    <dgm:cxn modelId="{FEBF2040-F7F0-8342-9D72-4F01EF758129}" srcId="{0968FDA8-FDB2-4B44-AC84-336755947972}" destId="{4CA10B81-B3E9-0145-A86D-3C2C61E58E93}" srcOrd="0" destOrd="0" parTransId="{7000B061-FB60-BC41-9F26-7A81CFCB2DD9}" sibTransId="{32455030-C1B6-234B-B39F-7C761FDBE1F8}"/>
    <dgm:cxn modelId="{EB823BAD-2B52-F249-A817-128B5BCCE50D}" srcId="{0968FDA8-FDB2-4B44-AC84-336755947972}" destId="{A3E13175-621D-7146-8FE3-9D91B56F7C61}" srcOrd="2" destOrd="0" parTransId="{A7B83FF4-23A4-6D4D-ADD4-5DE26B97D255}" sibTransId="{D530C1A2-76BF-E14E-9820-D3AFCBCDCC67}"/>
    <dgm:cxn modelId="{E76BB1C7-CCBC-334B-A30F-A14003153A7D}" type="presOf" srcId="{32455030-C1B6-234B-B39F-7C761FDBE1F8}" destId="{EE4CB0F8-F09C-F64F-9EC1-D5DB85C285EE}" srcOrd="0" destOrd="0" presId="urn:microsoft.com/office/officeart/2005/8/layout/process1"/>
    <dgm:cxn modelId="{F215B2C9-3973-624A-9978-27CFB6BB0226}" type="presOf" srcId="{0968FDA8-FDB2-4B44-AC84-336755947972}" destId="{6AC6E184-3AD4-1B4F-83E3-B330445A3408}" srcOrd="0" destOrd="0" presId="urn:microsoft.com/office/officeart/2005/8/layout/process1"/>
    <dgm:cxn modelId="{07ED78D8-D233-A943-AE9C-E5DE2ECA02AA}" type="presOf" srcId="{32455030-C1B6-234B-B39F-7C761FDBE1F8}" destId="{FF1E06F1-5D63-8B4F-8974-254D70F61C71}" srcOrd="1" destOrd="0" presId="urn:microsoft.com/office/officeart/2005/8/layout/process1"/>
    <dgm:cxn modelId="{FA334BE7-90DF-4A47-A28E-DA0A0BD5D30A}" type="presOf" srcId="{4CA10B81-B3E9-0145-A86D-3C2C61E58E93}" destId="{66672F90-7274-AB4E-B2D8-37394287FAEB}" srcOrd="0" destOrd="0" presId="urn:microsoft.com/office/officeart/2005/8/layout/process1"/>
    <dgm:cxn modelId="{51FFB4EE-B9AD-0647-808C-923EAFF562E0}" type="presOf" srcId="{5CADE7DD-1364-5B41-A421-D37DA0C6B556}" destId="{527D8AB4-3262-D446-9CD9-5B84E470FE21}" srcOrd="0" destOrd="0" presId="urn:microsoft.com/office/officeart/2005/8/layout/process1"/>
    <dgm:cxn modelId="{119BA2FA-4D0B-E140-8C3A-472DC7C2C11B}" type="presOf" srcId="{A3E13175-621D-7146-8FE3-9D91B56F7C61}" destId="{7C87AAED-0148-5343-BEC0-E2F1A8F8A496}" srcOrd="0" destOrd="0" presId="urn:microsoft.com/office/officeart/2005/8/layout/process1"/>
    <dgm:cxn modelId="{474DEABD-0323-2B4D-8FCE-3949CD832CA3}" type="presParOf" srcId="{6AC6E184-3AD4-1B4F-83E3-B330445A3408}" destId="{66672F90-7274-AB4E-B2D8-37394287FAEB}" srcOrd="0" destOrd="0" presId="urn:microsoft.com/office/officeart/2005/8/layout/process1"/>
    <dgm:cxn modelId="{92E1AA21-1776-1E4B-960A-EDD8660B200A}" type="presParOf" srcId="{6AC6E184-3AD4-1B4F-83E3-B330445A3408}" destId="{EE4CB0F8-F09C-F64F-9EC1-D5DB85C285EE}" srcOrd="1" destOrd="0" presId="urn:microsoft.com/office/officeart/2005/8/layout/process1"/>
    <dgm:cxn modelId="{18C7CA11-A612-D641-918A-60115542B627}" type="presParOf" srcId="{EE4CB0F8-F09C-F64F-9EC1-D5DB85C285EE}" destId="{FF1E06F1-5D63-8B4F-8974-254D70F61C71}" srcOrd="0" destOrd="0" presId="urn:microsoft.com/office/officeart/2005/8/layout/process1"/>
    <dgm:cxn modelId="{FA68DC1F-A6B9-0146-9F07-8D936B740FFA}" type="presParOf" srcId="{6AC6E184-3AD4-1B4F-83E3-B330445A3408}" destId="{E9B5E6B0-754F-6F41-9B8E-D38946ADCCF3}" srcOrd="2" destOrd="0" presId="urn:microsoft.com/office/officeart/2005/8/layout/process1"/>
    <dgm:cxn modelId="{D7146C8B-2A62-BE4D-AACA-576CE1543A19}" type="presParOf" srcId="{6AC6E184-3AD4-1B4F-83E3-B330445A3408}" destId="{527D8AB4-3262-D446-9CD9-5B84E470FE21}" srcOrd="3" destOrd="0" presId="urn:microsoft.com/office/officeart/2005/8/layout/process1"/>
    <dgm:cxn modelId="{67543B69-13B2-2F46-9158-AFB9CF00D65D}" type="presParOf" srcId="{527D8AB4-3262-D446-9CD9-5B84E470FE21}" destId="{534ADA41-F3A0-CB40-9AA6-09FEFCCCB52B}" srcOrd="0" destOrd="0" presId="urn:microsoft.com/office/officeart/2005/8/layout/process1"/>
    <dgm:cxn modelId="{62A1B9C8-2D6A-394D-A442-86236DFD263D}" type="presParOf" srcId="{6AC6E184-3AD4-1B4F-83E3-B330445A3408}" destId="{7C87AAED-0148-5343-BEC0-E2F1A8F8A4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72F90-7274-AB4E-B2D8-37394287FAEB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Jotain</a:t>
          </a:r>
          <a:r>
            <a:rPr lang="fi-FI" sz="250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 pitäisi tehdä</a:t>
          </a:r>
        </a:p>
      </dsp:txBody>
      <dsp:txXfrm>
        <a:off x="44665" y="2106299"/>
        <a:ext cx="2060143" cy="1206068"/>
      </dsp:txXfrm>
    </dsp:sp>
    <dsp:sp modelId="{EE4CB0F8-F09C-F64F-9EC1-D5DB85C285EE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355850" y="2550475"/>
        <a:ext cx="316861" cy="317716"/>
      </dsp:txXfrm>
    </dsp:sp>
    <dsp:sp modelId="{E9B5E6B0-754F-6F41-9B8E-D38946ADCCF3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Tämä pitäisi tehdä</a:t>
          </a:r>
        </a:p>
      </dsp:txBody>
      <dsp:txXfrm>
        <a:off x="3033928" y="2106299"/>
        <a:ext cx="2060143" cy="1206068"/>
      </dsp:txXfrm>
    </dsp:sp>
    <dsp:sp modelId="{527D8AB4-3262-D446-9CD9-5B84E470FE21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345112" y="2550475"/>
        <a:ext cx="316861" cy="317716"/>
      </dsp:txXfrm>
    </dsp:sp>
    <dsp:sp modelId="{7C87AAED-0148-5343-BEC0-E2F1A8F8A496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Näin se tehdään</a:t>
          </a:r>
        </a:p>
      </dsp:txBody>
      <dsp:txXfrm>
        <a:off x="6023190" y="2106299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72F90-7274-AB4E-B2D8-37394287FAEB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Jotain</a:t>
          </a:r>
          <a:r>
            <a:rPr lang="fi-FI" sz="250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 pitäisi tehdä</a:t>
          </a:r>
        </a:p>
      </dsp:txBody>
      <dsp:txXfrm>
        <a:off x="44665" y="2106299"/>
        <a:ext cx="2060143" cy="1206068"/>
      </dsp:txXfrm>
    </dsp:sp>
    <dsp:sp modelId="{EE4CB0F8-F09C-F64F-9EC1-D5DB85C285EE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355850" y="2550475"/>
        <a:ext cx="316861" cy="317716"/>
      </dsp:txXfrm>
    </dsp:sp>
    <dsp:sp modelId="{E9B5E6B0-754F-6F41-9B8E-D38946ADCCF3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Tämä pitäisi tehdä</a:t>
          </a:r>
        </a:p>
      </dsp:txBody>
      <dsp:txXfrm>
        <a:off x="3033928" y="2106299"/>
        <a:ext cx="2060143" cy="1206068"/>
      </dsp:txXfrm>
    </dsp:sp>
    <dsp:sp modelId="{527D8AB4-3262-D446-9CD9-5B84E470FE21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345112" y="2550475"/>
        <a:ext cx="316861" cy="317716"/>
      </dsp:txXfrm>
    </dsp:sp>
    <dsp:sp modelId="{7C87AAED-0148-5343-BEC0-E2F1A8F8A496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noProof="0" dirty="0">
              <a:solidFill>
                <a:schemeClr val="bg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Näin se tehdään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99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Anu työskentelee sekä Projektivelhon että Tievelhon kanssa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10</a:t>
            </a:fld>
            <a:endParaRPr lang="da-DK" sz="12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53085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sanaleikki toimii paremmin englanniksi</a:t>
            </a:r>
          </a:p>
          <a:p>
            <a:r>
              <a:rPr lang="fi-FI" dirty="0"/>
              <a:t>- ensin laajennetaan näkökulmaa, sitten kavennetaan, voidaan toistaa tarvittaessa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11</a:t>
            </a:fld>
            <a:endParaRPr lang="da-DK" sz="12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2651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työkalut valitaan tavoitteiden ja tilanteen mukaan</a:t>
            </a:r>
          </a:p>
          <a:p>
            <a:r>
              <a:rPr lang="fi-FI" dirty="0"/>
              <a:t>- käyttäjäprofiilit, palvelupolut, palvelumallit, erilaiset visualisoinnit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12</a:t>
            </a:fld>
            <a:endParaRPr lang="da-DK" sz="12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05185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13</a:t>
            </a:fld>
            <a:endParaRPr lang="da-DK" sz="12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85939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Tavoitteet voidaan määritellä tapauskohtaisesti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15</a:t>
            </a:fld>
            <a:endParaRPr lang="da-DK" sz="12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7028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16</a:t>
            </a:fld>
            <a:endParaRPr lang="da-DK" sz="12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70742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8 Intro/Outro 08">
  <p:cSld name="08 Intro/Outro 08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12192000" cy="685805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4"/>
          <p:cNvSpPr txBox="1">
            <a:spLocks noGrp="1"/>
          </p:cNvSpPr>
          <p:nvPr>
            <p:ph type="ctrTitle"/>
          </p:nvPr>
        </p:nvSpPr>
        <p:spPr>
          <a:xfrm>
            <a:off x="1524000" y="1989150"/>
            <a:ext cx="6335700" cy="2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0" name="Google Shape;50;p44"/>
          <p:cNvSpPr/>
          <p:nvPr/>
        </p:nvSpPr>
        <p:spPr>
          <a:xfrm>
            <a:off x="10427063" y="6120188"/>
            <a:ext cx="1176342" cy="336002"/>
          </a:xfrm>
          <a:custGeom>
            <a:avLst/>
            <a:gdLst/>
            <a:ahLst/>
            <a:cxnLst/>
            <a:rect l="l" t="t" r="r" b="b"/>
            <a:pathLst>
              <a:path w="1176342" h="336002" extrusionOk="0">
                <a:moveTo>
                  <a:pt x="1031327" y="81103"/>
                </a:moveTo>
                <a:lnTo>
                  <a:pt x="982113" y="81103"/>
                </a:lnTo>
                <a:lnTo>
                  <a:pt x="1058855" y="258579"/>
                </a:lnTo>
                <a:lnTo>
                  <a:pt x="1055157" y="267006"/>
                </a:lnTo>
                <a:cubicBezTo>
                  <a:pt x="1046154" y="287024"/>
                  <a:pt x="1034525" y="298082"/>
                  <a:pt x="1011767" y="298082"/>
                </a:cubicBezTo>
                <a:cubicBezTo>
                  <a:pt x="1005943" y="298082"/>
                  <a:pt x="999066" y="297033"/>
                  <a:pt x="993242" y="295451"/>
                </a:cubicBezTo>
                <a:lnTo>
                  <a:pt x="993242" y="333371"/>
                </a:lnTo>
                <a:cubicBezTo>
                  <a:pt x="1000656" y="335469"/>
                  <a:pt x="1008051" y="336002"/>
                  <a:pt x="1017054" y="336002"/>
                </a:cubicBezTo>
                <a:cubicBezTo>
                  <a:pt x="1059391" y="336002"/>
                  <a:pt x="1085328" y="304926"/>
                  <a:pt x="1101727" y="264908"/>
                </a:cubicBezTo>
                <a:lnTo>
                  <a:pt x="1176343" y="81103"/>
                </a:lnTo>
                <a:lnTo>
                  <a:pt x="1127129" y="81103"/>
                </a:lnTo>
                <a:lnTo>
                  <a:pt x="1082149" y="211717"/>
                </a:lnTo>
                <a:lnTo>
                  <a:pt x="1031345" y="81103"/>
                </a:lnTo>
                <a:close/>
                <a:moveTo>
                  <a:pt x="874165" y="213815"/>
                </a:moveTo>
                <a:cubicBezTo>
                  <a:pt x="874165" y="193797"/>
                  <a:pt x="900103" y="185370"/>
                  <a:pt x="922325" y="183788"/>
                </a:cubicBezTo>
                <a:lnTo>
                  <a:pt x="941903" y="182739"/>
                </a:lnTo>
                <a:lnTo>
                  <a:pt x="941903" y="193263"/>
                </a:lnTo>
                <a:cubicBezTo>
                  <a:pt x="941903" y="212215"/>
                  <a:pt x="925504" y="234348"/>
                  <a:pt x="901692" y="234348"/>
                </a:cubicBezTo>
                <a:cubicBezTo>
                  <a:pt x="886884" y="234348"/>
                  <a:pt x="874183" y="228037"/>
                  <a:pt x="874183" y="213815"/>
                </a:cubicBezTo>
                <a:close/>
                <a:moveTo>
                  <a:pt x="821253" y="147983"/>
                </a:moveTo>
                <a:lnTo>
                  <a:pt x="862536" y="152196"/>
                </a:lnTo>
                <a:cubicBezTo>
                  <a:pt x="864126" y="128499"/>
                  <a:pt x="878934" y="114276"/>
                  <a:pt x="902746" y="114276"/>
                </a:cubicBezTo>
                <a:cubicBezTo>
                  <a:pt x="926558" y="114276"/>
                  <a:pt x="940313" y="128499"/>
                  <a:pt x="940313" y="151663"/>
                </a:cubicBezTo>
                <a:lnTo>
                  <a:pt x="940313" y="155343"/>
                </a:lnTo>
                <a:lnTo>
                  <a:pt x="919681" y="156392"/>
                </a:lnTo>
                <a:cubicBezTo>
                  <a:pt x="875755" y="159023"/>
                  <a:pt x="830239" y="176410"/>
                  <a:pt x="830239" y="216961"/>
                </a:cubicBezTo>
                <a:cubicBezTo>
                  <a:pt x="830239" y="249086"/>
                  <a:pt x="855640" y="266988"/>
                  <a:pt x="889510" y="266988"/>
                </a:cubicBezTo>
                <a:cubicBezTo>
                  <a:pt x="914911" y="266988"/>
                  <a:pt x="937133" y="253815"/>
                  <a:pt x="943493" y="235913"/>
                </a:cubicBezTo>
                <a:lnTo>
                  <a:pt x="943493" y="263290"/>
                </a:lnTo>
                <a:lnTo>
                  <a:pt x="984775" y="263290"/>
                </a:lnTo>
                <a:lnTo>
                  <a:pt x="984775" y="156908"/>
                </a:lnTo>
                <a:cubicBezTo>
                  <a:pt x="984775" y="106347"/>
                  <a:pt x="948798" y="77387"/>
                  <a:pt x="903282" y="77387"/>
                </a:cubicBezTo>
                <a:cubicBezTo>
                  <a:pt x="857766" y="77387"/>
                  <a:pt x="823897" y="104765"/>
                  <a:pt x="821253" y="147965"/>
                </a:cubicBezTo>
                <a:close/>
                <a:moveTo>
                  <a:pt x="659321" y="172730"/>
                </a:moveTo>
                <a:cubicBezTo>
                  <a:pt x="659321" y="141139"/>
                  <a:pt x="679436" y="114276"/>
                  <a:pt x="712233" y="114276"/>
                </a:cubicBezTo>
                <a:cubicBezTo>
                  <a:pt x="745030" y="114276"/>
                  <a:pt x="764626" y="139556"/>
                  <a:pt x="764626" y="172730"/>
                </a:cubicBezTo>
                <a:cubicBezTo>
                  <a:pt x="764626" y="205903"/>
                  <a:pt x="744512" y="231184"/>
                  <a:pt x="712233" y="231184"/>
                </a:cubicBezTo>
                <a:cubicBezTo>
                  <a:pt x="679954" y="231184"/>
                  <a:pt x="659321" y="203272"/>
                  <a:pt x="659321" y="172730"/>
                </a:cubicBezTo>
                <a:close/>
                <a:moveTo>
                  <a:pt x="614341" y="172730"/>
                </a:moveTo>
                <a:cubicBezTo>
                  <a:pt x="614341" y="226970"/>
                  <a:pt x="655088" y="267006"/>
                  <a:pt x="705355" y="267006"/>
                </a:cubicBezTo>
                <a:cubicBezTo>
                  <a:pt x="728631" y="267006"/>
                  <a:pt x="752979" y="258579"/>
                  <a:pt x="764090" y="238046"/>
                </a:cubicBezTo>
                <a:lnTo>
                  <a:pt x="764090" y="263326"/>
                </a:lnTo>
                <a:lnTo>
                  <a:pt x="805891" y="263326"/>
                </a:lnTo>
                <a:lnTo>
                  <a:pt x="805891" y="0"/>
                </a:lnTo>
                <a:lnTo>
                  <a:pt x="761965" y="0"/>
                </a:lnTo>
                <a:lnTo>
                  <a:pt x="761965" y="106383"/>
                </a:lnTo>
                <a:cubicBezTo>
                  <a:pt x="750854" y="85849"/>
                  <a:pt x="725988" y="77423"/>
                  <a:pt x="705338" y="77423"/>
                </a:cubicBezTo>
                <a:cubicBezTo>
                  <a:pt x="652944" y="77423"/>
                  <a:pt x="614323" y="119556"/>
                  <a:pt x="614323" y="172748"/>
                </a:cubicBezTo>
                <a:close/>
                <a:moveTo>
                  <a:pt x="454517" y="172197"/>
                </a:moveTo>
                <a:cubicBezTo>
                  <a:pt x="454517" y="140605"/>
                  <a:pt x="474631" y="114792"/>
                  <a:pt x="505321" y="114792"/>
                </a:cubicBezTo>
                <a:cubicBezTo>
                  <a:pt x="536010" y="114792"/>
                  <a:pt x="556660" y="140605"/>
                  <a:pt x="556660" y="172197"/>
                </a:cubicBezTo>
                <a:cubicBezTo>
                  <a:pt x="556660" y="203788"/>
                  <a:pt x="536546" y="229601"/>
                  <a:pt x="505321" y="229601"/>
                </a:cubicBezTo>
                <a:cubicBezTo>
                  <a:pt x="474095" y="229601"/>
                  <a:pt x="454517" y="203788"/>
                  <a:pt x="454517" y="172197"/>
                </a:cubicBezTo>
                <a:close/>
                <a:moveTo>
                  <a:pt x="409537" y="172197"/>
                </a:moveTo>
                <a:cubicBezTo>
                  <a:pt x="409537" y="228019"/>
                  <a:pt x="453981" y="266988"/>
                  <a:pt x="505321" y="266988"/>
                </a:cubicBezTo>
                <a:cubicBezTo>
                  <a:pt x="556660" y="266988"/>
                  <a:pt x="601640" y="228019"/>
                  <a:pt x="601640" y="172197"/>
                </a:cubicBezTo>
                <a:cubicBezTo>
                  <a:pt x="601640" y="116374"/>
                  <a:pt x="557196" y="77405"/>
                  <a:pt x="505321" y="77405"/>
                </a:cubicBezTo>
                <a:cubicBezTo>
                  <a:pt x="453445" y="77405"/>
                  <a:pt x="409537" y="116374"/>
                  <a:pt x="409537" y="172197"/>
                </a:cubicBezTo>
                <a:close/>
                <a:moveTo>
                  <a:pt x="135941" y="119005"/>
                </a:moveTo>
                <a:lnTo>
                  <a:pt x="183565" y="263308"/>
                </a:lnTo>
                <a:lnTo>
                  <a:pt x="237012" y="263308"/>
                </a:lnTo>
                <a:lnTo>
                  <a:pt x="271935" y="127432"/>
                </a:lnTo>
                <a:lnTo>
                  <a:pt x="306340" y="263308"/>
                </a:lnTo>
                <a:lnTo>
                  <a:pt x="358198" y="263308"/>
                </a:lnTo>
                <a:lnTo>
                  <a:pt x="418522" y="81085"/>
                </a:lnTo>
                <a:lnTo>
                  <a:pt x="372488" y="81085"/>
                </a:lnTo>
                <a:lnTo>
                  <a:pt x="332278" y="219077"/>
                </a:lnTo>
                <a:lnTo>
                  <a:pt x="299998" y="81085"/>
                </a:lnTo>
                <a:lnTo>
                  <a:pt x="243371" y="81085"/>
                </a:lnTo>
                <a:lnTo>
                  <a:pt x="211092" y="219077"/>
                </a:lnTo>
                <a:lnTo>
                  <a:pt x="170882" y="81085"/>
                </a:lnTo>
                <a:lnTo>
                  <a:pt x="101607" y="81085"/>
                </a:lnTo>
                <a:lnTo>
                  <a:pt x="121186" y="32640"/>
                </a:lnTo>
                <a:lnTo>
                  <a:pt x="82547" y="17369"/>
                </a:lnTo>
                <a:lnTo>
                  <a:pt x="57681" y="81103"/>
                </a:lnTo>
                <a:lnTo>
                  <a:pt x="0" y="81103"/>
                </a:lnTo>
                <a:lnTo>
                  <a:pt x="0" y="119023"/>
                </a:lnTo>
                <a:lnTo>
                  <a:pt x="43390" y="119023"/>
                </a:lnTo>
                <a:lnTo>
                  <a:pt x="33333" y="143770"/>
                </a:lnTo>
                <a:cubicBezTo>
                  <a:pt x="23812" y="167468"/>
                  <a:pt x="19042" y="187486"/>
                  <a:pt x="19042" y="202757"/>
                </a:cubicBezTo>
                <a:cubicBezTo>
                  <a:pt x="19042" y="241210"/>
                  <a:pt x="47088" y="267006"/>
                  <a:pt x="86781" y="267006"/>
                </a:cubicBezTo>
                <a:cubicBezTo>
                  <a:pt x="101071" y="267006"/>
                  <a:pt x="119596" y="262793"/>
                  <a:pt x="132297" y="255948"/>
                </a:cubicBezTo>
                <a:lnTo>
                  <a:pt x="121721" y="222241"/>
                </a:lnTo>
                <a:cubicBezTo>
                  <a:pt x="115380" y="225406"/>
                  <a:pt x="101607" y="230135"/>
                  <a:pt x="92086" y="230135"/>
                </a:cubicBezTo>
                <a:cubicBezTo>
                  <a:pt x="75687" y="230135"/>
                  <a:pt x="62451" y="220126"/>
                  <a:pt x="62451" y="200108"/>
                </a:cubicBezTo>
                <a:cubicBezTo>
                  <a:pt x="62451" y="186934"/>
                  <a:pt x="65630" y="173779"/>
                  <a:pt x="71454" y="158508"/>
                </a:cubicBezTo>
                <a:lnTo>
                  <a:pt x="86798" y="119005"/>
                </a:lnTo>
                <a:lnTo>
                  <a:pt x="135941" y="11900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1" name="Google Shape;5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7063" y="6120188"/>
            <a:ext cx="1177200" cy="33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599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 Title + 2 columns, black">
  <p:cSld name="13 Title + 2 columns, blac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587375" y="476249"/>
            <a:ext cx="110172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body" idx="1"/>
          </p:nvPr>
        </p:nvSpPr>
        <p:spPr>
          <a:xfrm>
            <a:off x="587375" y="1989150"/>
            <a:ext cx="5400600" cy="3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 sz="1600">
                <a:latin typeface="Franklin Gothic Book" panose="020B0503020102020204" pitchFamily="34" charset="0"/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>
                <a:latin typeface="Franklin Gothic Book" panose="020B0503020102020204" pitchFamily="34" charset="0"/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64" name="Google Shape;64;p48"/>
          <p:cNvSpPr txBox="1">
            <a:spLocks noGrp="1"/>
          </p:cNvSpPr>
          <p:nvPr>
            <p:ph type="body" idx="2"/>
          </p:nvPr>
        </p:nvSpPr>
        <p:spPr>
          <a:xfrm>
            <a:off x="6219825" y="1989150"/>
            <a:ext cx="5400600" cy="3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 sz="1600">
                <a:latin typeface="Franklin Gothic Book" panose="020B0503020102020204" pitchFamily="34" charset="0"/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  <p:pic>
        <p:nvPicPr>
          <p:cNvPr id="65" name="Google Shape;6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63" y="6120188"/>
            <a:ext cx="1177200" cy="33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111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Title only">
  <p:cSld name="11 Title only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 txBox="1">
            <a:spLocks noGrp="1"/>
          </p:cNvSpPr>
          <p:nvPr>
            <p:ph type="title"/>
          </p:nvPr>
        </p:nvSpPr>
        <p:spPr>
          <a:xfrm>
            <a:off x="587375" y="476250"/>
            <a:ext cx="110172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2928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 Agenda // title + text, black">
  <p:cSld name="12 Agenda // title + text, black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>
            <a:spLocks noGrp="1"/>
          </p:cNvSpPr>
          <p:nvPr>
            <p:ph type="title"/>
          </p:nvPr>
        </p:nvSpPr>
        <p:spPr>
          <a:xfrm>
            <a:off x="587375" y="476250"/>
            <a:ext cx="110172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body" idx="1"/>
          </p:nvPr>
        </p:nvSpPr>
        <p:spPr>
          <a:xfrm>
            <a:off x="587375" y="1989150"/>
            <a:ext cx="11017200" cy="3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 sz="1600">
                <a:latin typeface="Franklin Gothic Book" panose="020B0503020102020204" pitchFamily="34" charset="0"/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Google Shape;1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7063" y="6120188"/>
            <a:ext cx="1177200" cy="33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209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Title + 2 columns with subtitles, black">
  <p:cSld name="14 Title + 2 columns with subtitles, blac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>
            <a:spLocks noGrp="1"/>
          </p:cNvSpPr>
          <p:nvPr>
            <p:ph type="title"/>
          </p:nvPr>
        </p:nvSpPr>
        <p:spPr>
          <a:xfrm>
            <a:off x="587375" y="476249"/>
            <a:ext cx="110172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body" idx="1"/>
          </p:nvPr>
        </p:nvSpPr>
        <p:spPr>
          <a:xfrm>
            <a:off x="587375" y="2349500"/>
            <a:ext cx="5400600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 sz="1600">
                <a:latin typeface="Franklin Gothic Book" panose="020B0503020102020204" pitchFamily="34" charset="0"/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9" name="Google Shape;69;p49"/>
          <p:cNvSpPr txBox="1">
            <a:spLocks noGrp="1"/>
          </p:cNvSpPr>
          <p:nvPr>
            <p:ph type="body" idx="2"/>
          </p:nvPr>
        </p:nvSpPr>
        <p:spPr>
          <a:xfrm>
            <a:off x="6203950" y="2349450"/>
            <a:ext cx="5400600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 sz="1600">
                <a:latin typeface="Franklin Gothic Book" panose="020B0503020102020204" pitchFamily="34" charset="0"/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−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Google Shape;70;p49"/>
          <p:cNvSpPr txBox="1">
            <a:spLocks noGrp="1"/>
          </p:cNvSpPr>
          <p:nvPr>
            <p:ph type="sldNum" idx="12"/>
          </p:nvPr>
        </p:nvSpPr>
        <p:spPr>
          <a:xfrm>
            <a:off x="511650" y="6120200"/>
            <a:ext cx="5295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7171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subTitle" idx="3"/>
          </p:nvPr>
        </p:nvSpPr>
        <p:spPr>
          <a:xfrm>
            <a:off x="587375" y="1989150"/>
            <a:ext cx="4464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 i="0">
                <a:latin typeface="Franklin Gothic Demi" panose="020B0603020102020204" pitchFamily="34" charset="0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72" name="Google Shape;72;p49"/>
          <p:cNvSpPr txBox="1">
            <a:spLocks noGrp="1"/>
          </p:cNvSpPr>
          <p:nvPr>
            <p:ph type="subTitle" idx="4"/>
          </p:nvPr>
        </p:nvSpPr>
        <p:spPr>
          <a:xfrm>
            <a:off x="6203900" y="1989275"/>
            <a:ext cx="4464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 b="1" i="0">
                <a:latin typeface="Franklin Gothic Demi" panose="020B0603020102020204" pitchFamily="34" charset="0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26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mailto:velhotuki@vayla.f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koulutukset-ja-tilaisuudet/tievelho-vartit/" TargetMode="External"/><Relationship Id="rId2" Type="http://schemas.openxmlformats.org/officeDocument/2006/relationships/hyperlink" Target="https://ohje.velho.vaylapilvi.fi/kesan-ja-syksyn-2023-tieosoitemuutosajot-ajetaan-velhon-tuotantokantaan-viikolla-1-ja-2-2024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(30.01.2024)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30.01.2024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E99D78-8220-E2A5-7D21-88BB3A48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98D9-E8D5-FC9F-1F0D-FF3A95DBD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989150"/>
            <a:ext cx="3641725" cy="3887700"/>
          </a:xfrm>
        </p:spPr>
        <p:txBody>
          <a:bodyPr/>
          <a:lstStyle/>
          <a:p>
            <a:pPr marL="133350" indent="0">
              <a:buNone/>
            </a:pPr>
            <a:r>
              <a:rPr lang="fi-FI" sz="3200" dirty="0">
                <a:latin typeface="Bookman Old Style" panose="02050604050505020204" pitchFamily="18" charset="0"/>
              </a:rPr>
              <a:t>Anu Koski</a:t>
            </a:r>
          </a:p>
          <a:p>
            <a:endParaRPr lang="fi-FI" dirty="0"/>
          </a:p>
          <a:p>
            <a:r>
              <a:rPr lang="fi-FI" dirty="0"/>
              <a:t>Senior UX &amp; Service Designer, </a:t>
            </a:r>
            <a:br>
              <a:rPr lang="fi-FI" dirty="0"/>
            </a:br>
            <a:r>
              <a:rPr lang="fi-FI" dirty="0" err="1"/>
              <a:t>twoday</a:t>
            </a:r>
            <a:r>
              <a:rPr lang="fi-FI" dirty="0"/>
              <a:t> Finland (Helsinki)</a:t>
            </a:r>
          </a:p>
          <a:p>
            <a:endParaRPr lang="fi-FI" dirty="0"/>
          </a:p>
          <a:p>
            <a:r>
              <a:rPr lang="fi-FI" dirty="0"/>
              <a:t>Taiteen maisteri (New Media), </a:t>
            </a:r>
            <a:br>
              <a:rPr lang="fi-FI" dirty="0"/>
            </a:br>
            <a:r>
              <a:rPr lang="fi-FI" dirty="0"/>
              <a:t>Aalto-yliopisto 2014</a:t>
            </a:r>
          </a:p>
          <a:p>
            <a:endParaRPr lang="fi-FI" dirty="0"/>
          </a:p>
          <a:p>
            <a:r>
              <a:rPr lang="fi-FI" dirty="0"/>
              <a:t>Alalla vuodesta 1998: </a:t>
            </a:r>
            <a:r>
              <a:rPr lang="fi-FI" dirty="0" err="1"/>
              <a:t>Solidabis</a:t>
            </a:r>
            <a:r>
              <a:rPr lang="fi-FI" dirty="0"/>
              <a:t>, Suomen Partiolaiset, Helsingin kaupunki / Keskustakirjasto Oodi, </a:t>
            </a:r>
            <a:r>
              <a:rPr lang="fi-FI" dirty="0" err="1"/>
              <a:t>Innofactor</a:t>
            </a:r>
            <a:r>
              <a:rPr lang="fi-FI" dirty="0"/>
              <a:t>, </a:t>
            </a:r>
            <a:r>
              <a:rPr lang="fi-FI" dirty="0" err="1"/>
              <a:t>Trainers</a:t>
            </a:r>
            <a:r>
              <a:rPr lang="fi-FI" dirty="0"/>
              <a:t>’ House, Satama Interactive, </a:t>
            </a:r>
            <a:r>
              <a:rPr lang="fi-FI" dirty="0" err="1"/>
              <a:t>Quartal</a:t>
            </a:r>
            <a:r>
              <a:rPr lang="fi-FI" dirty="0"/>
              <a:t>, </a:t>
            </a:r>
            <a:r>
              <a:rPr lang="fi-FI" dirty="0" err="1"/>
              <a:t>Icon</a:t>
            </a:r>
            <a:r>
              <a:rPr lang="fi-FI" dirty="0"/>
              <a:t> </a:t>
            </a:r>
            <a:r>
              <a:rPr lang="fi-FI" dirty="0" err="1"/>
              <a:t>Medialab</a:t>
            </a:r>
            <a:r>
              <a:rPr lang="fi-FI" dirty="0"/>
              <a:t>​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DA3EA-58EA-2A28-1342-711C701A96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19825" y="1989150"/>
            <a:ext cx="3641725" cy="3887700"/>
          </a:xfrm>
        </p:spPr>
        <p:txBody>
          <a:bodyPr/>
          <a:lstStyle/>
          <a:p>
            <a:pPr marL="133350" indent="0">
              <a:buNone/>
            </a:pPr>
            <a:r>
              <a:rPr lang="fi-FI" sz="3200">
                <a:latin typeface="Bookman Old Style"/>
              </a:rPr>
              <a:t>Tuomas Suvanto</a:t>
            </a:r>
          </a:p>
          <a:p>
            <a:endParaRPr lang="fi-FI"/>
          </a:p>
          <a:p>
            <a:r>
              <a:rPr lang="fi-FI">
                <a:latin typeface="Franklin Gothic Book"/>
              </a:rPr>
              <a:t>UX Designer , </a:t>
            </a:r>
            <a:r>
              <a:rPr lang="fi-FI" err="1">
                <a:latin typeface="Franklin Gothic Book"/>
              </a:rPr>
              <a:t>twoday</a:t>
            </a:r>
            <a:r>
              <a:rPr lang="fi-FI">
                <a:latin typeface="Franklin Gothic Book"/>
              </a:rPr>
              <a:t> Finland (Lappeenranta)</a:t>
            </a:r>
            <a:br>
              <a:rPr lang="fi-FI">
                <a:latin typeface="Franklin Gothic Book"/>
              </a:rPr>
            </a:br>
            <a:endParaRPr lang="fi-FI">
              <a:latin typeface="Franklin Gothic Book"/>
            </a:endParaRPr>
          </a:p>
          <a:p>
            <a:pPr>
              <a:lnSpc>
                <a:spcPct val="114999"/>
              </a:lnSpc>
            </a:pPr>
            <a:r>
              <a:rPr lang="fi-FI">
                <a:latin typeface="Franklin Gothic Book"/>
              </a:rPr>
              <a:t>Teollinen muotoilija</a:t>
            </a:r>
            <a:br>
              <a:rPr lang="fi-FI">
                <a:latin typeface="Franklin Gothic Book"/>
              </a:rPr>
            </a:br>
            <a:r>
              <a:rPr lang="fi-FI">
                <a:latin typeface="Franklin Gothic Book"/>
              </a:rPr>
              <a:t>Pohjois-Karjalan AMK 2009</a:t>
            </a:r>
            <a:br>
              <a:rPr lang="fi-FI">
                <a:latin typeface="Franklin Gothic Book"/>
              </a:rPr>
            </a:br>
            <a:endParaRPr lang="fi-FI"/>
          </a:p>
          <a:p>
            <a:pPr>
              <a:lnSpc>
                <a:spcPct val="114999"/>
              </a:lnSpc>
            </a:pPr>
            <a:r>
              <a:rPr lang="fi-FI">
                <a:latin typeface="Franklin Gothic Book"/>
              </a:rPr>
              <a:t>Alalla Vuodesta 2008: Octo3/</a:t>
            </a:r>
            <a:r>
              <a:rPr lang="fi-FI" err="1">
                <a:latin typeface="Franklin Gothic Book"/>
              </a:rPr>
              <a:t>Visma</a:t>
            </a:r>
            <a:r>
              <a:rPr lang="fi-FI">
                <a:latin typeface="Franklin Gothic Book"/>
              </a:rPr>
              <a:t> Consulting, Kajaanin </a:t>
            </a:r>
            <a:br>
              <a:rPr lang="fi-FI">
                <a:latin typeface="Franklin Gothic Book"/>
              </a:rPr>
            </a:br>
            <a:r>
              <a:rPr lang="fi-FI">
                <a:latin typeface="Franklin Gothic Book"/>
              </a:rPr>
              <a:t>AMK, Puuha Group Oy, </a:t>
            </a:r>
            <a:r>
              <a:rPr lang="fi-FI" err="1">
                <a:latin typeface="Franklin Gothic Book"/>
              </a:rPr>
              <a:t>Tehomet</a:t>
            </a:r>
            <a:r>
              <a:rPr lang="fi-FI">
                <a:latin typeface="Franklin Gothic Book"/>
              </a:rPr>
              <a:t> Oy, Freelancer suunnittelija</a:t>
            </a:r>
            <a:endParaRPr lang="fi-FI"/>
          </a:p>
        </p:txBody>
      </p:sp>
      <p:pic>
        <p:nvPicPr>
          <p:cNvPr id="2" name="Picture 1" descr="A person with a goatee and glasses&#10;&#10;Description automatically generated">
            <a:extLst>
              <a:ext uri="{FF2B5EF4-FFF2-40B4-BE49-F238E27FC236}">
                <a16:creationId xmlns:a16="http://schemas.microsoft.com/office/drawing/2014/main" id="{01EB37C4-5BB2-6429-4217-7F97E6F2F4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93" t="7547" r="1639" b="15933"/>
          <a:stretch/>
        </p:blipFill>
        <p:spPr>
          <a:xfrm>
            <a:off x="10030161" y="1898337"/>
            <a:ext cx="1629321" cy="1637187"/>
          </a:xfrm>
          <a:prstGeom prst="ellipse">
            <a:avLst/>
          </a:prstGeom>
        </p:spPr>
      </p:pic>
      <p:pic>
        <p:nvPicPr>
          <p:cNvPr id="5" name="Picture 4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63692413-CFF8-58EC-6F4F-0ECAE1ED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520" y="1844549"/>
            <a:ext cx="1629321" cy="16293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922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0398-3549-73AF-F435-77760C07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Palvelumuotoilun ”tuplatimantti”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48DC67-4603-459D-6770-191D13916FBC}"/>
              </a:ext>
            </a:extLst>
          </p:cNvPr>
          <p:cNvGrpSpPr/>
          <p:nvPr/>
        </p:nvGrpSpPr>
        <p:grpSpPr>
          <a:xfrm>
            <a:off x="988554" y="2741514"/>
            <a:ext cx="9729927" cy="2510090"/>
            <a:chOff x="988554" y="2741514"/>
            <a:chExt cx="9729927" cy="2510090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D4E9D0B-8D59-2A5E-F868-8B0579A93981}"/>
                </a:ext>
              </a:extLst>
            </p:cNvPr>
            <p:cNvSpPr/>
            <p:nvPr/>
          </p:nvSpPr>
          <p:spPr>
            <a:xfrm rot="13500000">
              <a:off x="2678004" y="2741514"/>
              <a:ext cx="2510087" cy="251008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 dirty="0" err="1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9B2645AC-F8D3-642B-4D87-7360512052D6}"/>
                </a:ext>
              </a:extLst>
            </p:cNvPr>
            <p:cNvSpPr/>
            <p:nvPr/>
          </p:nvSpPr>
          <p:spPr>
            <a:xfrm rot="13500000">
              <a:off x="6881884" y="2741515"/>
              <a:ext cx="2510087" cy="251008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 dirty="0" err="1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87923FE7-52C1-885C-ED3E-6A830273581B}"/>
                </a:ext>
              </a:extLst>
            </p:cNvPr>
            <p:cNvSpPr/>
            <p:nvPr/>
          </p:nvSpPr>
          <p:spPr>
            <a:xfrm rot="2700000">
              <a:off x="2571325" y="2741516"/>
              <a:ext cx="2510087" cy="251008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 dirty="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1BECCB09-23C2-A52F-23F7-0A7D40C12BFC}"/>
                </a:ext>
              </a:extLst>
            </p:cNvPr>
            <p:cNvSpPr/>
            <p:nvPr/>
          </p:nvSpPr>
          <p:spPr>
            <a:xfrm rot="2700000">
              <a:off x="6775205" y="2741517"/>
              <a:ext cx="2510087" cy="251008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 dirty="0" err="1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146263-FD91-24D2-5292-31567A879385}"/>
                </a:ext>
              </a:extLst>
            </p:cNvPr>
            <p:cNvSpPr txBox="1"/>
            <p:nvPr/>
          </p:nvSpPr>
          <p:spPr>
            <a:xfrm>
              <a:off x="2512154" y="3733159"/>
              <a:ext cx="1111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TUTKI</a:t>
              </a:r>
            </a:p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(DISCOVER)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E86F96-A97F-68BD-2708-53EFC4503AD7}"/>
                </a:ext>
              </a:extLst>
            </p:cNvPr>
            <p:cNvSpPr txBox="1"/>
            <p:nvPr/>
          </p:nvSpPr>
          <p:spPr>
            <a:xfrm>
              <a:off x="3900161" y="3733159"/>
              <a:ext cx="1510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MÄÄRITTELE</a:t>
              </a:r>
            </a:p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(DEFINE)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0655D0-88EA-52DB-B8AE-4B0AAB42A216}"/>
                </a:ext>
              </a:extLst>
            </p:cNvPr>
            <p:cNvSpPr/>
            <p:nvPr/>
          </p:nvSpPr>
          <p:spPr>
            <a:xfrm>
              <a:off x="1574099" y="3813675"/>
              <a:ext cx="365760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 dirty="0" err="1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625CDD-CA5B-C60C-31B9-E43FB4A9E004}"/>
                </a:ext>
              </a:extLst>
            </p:cNvPr>
            <p:cNvSpPr/>
            <p:nvPr/>
          </p:nvSpPr>
          <p:spPr>
            <a:xfrm>
              <a:off x="5798768" y="3813675"/>
              <a:ext cx="365760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 dirty="0" err="1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73A2D0-EF10-A483-F8A6-CF785A67B01D}"/>
                </a:ext>
              </a:extLst>
            </p:cNvPr>
            <p:cNvSpPr/>
            <p:nvPr/>
          </p:nvSpPr>
          <p:spPr>
            <a:xfrm>
              <a:off x="10023437" y="3813675"/>
              <a:ext cx="365760" cy="365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FI" dirty="0" err="1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CEBEDB-F154-54A9-3E90-A5C304CCCE1D}"/>
                </a:ext>
              </a:extLst>
            </p:cNvPr>
            <p:cNvSpPr txBox="1"/>
            <p:nvPr/>
          </p:nvSpPr>
          <p:spPr>
            <a:xfrm>
              <a:off x="988554" y="3290453"/>
              <a:ext cx="1545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Franklin Gothic Book" panose="020B0503020102020204" pitchFamily="34" charset="0"/>
                </a:rPr>
                <a:t>K</a:t>
              </a:r>
              <a:r>
                <a:rPr lang="en-FI" sz="1400" b="1" dirty="0">
                  <a:latin typeface="Franklin Gothic Book" panose="020B0503020102020204" pitchFamily="34" charset="0"/>
                </a:rPr>
                <a:t>ehitystarpeen</a:t>
              </a:r>
            </a:p>
            <a:p>
              <a:pPr algn="ctr"/>
              <a:r>
                <a:rPr lang="en-GB" b="1" dirty="0">
                  <a:latin typeface="Franklin Gothic Book" panose="020B0503020102020204" pitchFamily="34" charset="0"/>
                </a:rPr>
                <a:t>t</a:t>
              </a:r>
              <a:r>
                <a:rPr lang="en-FI" sz="1400" b="1" dirty="0">
                  <a:latin typeface="Franklin Gothic Book" panose="020B0503020102020204" pitchFamily="34" charset="0"/>
                </a:rPr>
                <a:t>unnistaminen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17305-3597-E6E4-031B-9F854ED74F27}"/>
                </a:ext>
              </a:extLst>
            </p:cNvPr>
            <p:cNvSpPr txBox="1"/>
            <p:nvPr/>
          </p:nvSpPr>
          <p:spPr>
            <a:xfrm>
              <a:off x="9692238" y="3505896"/>
              <a:ext cx="1026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latin typeface="Franklin Gothic Book" panose="020B0503020102020204" pitchFamily="34" charset="0"/>
                </a:rPr>
                <a:t>Ratkaisu</a:t>
              </a:r>
              <a:endParaRPr lang="en-FI" sz="1400" b="1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03E441-E7C0-FA39-1744-CEA7EAF3DCA4}"/>
                </a:ext>
              </a:extLst>
            </p:cNvPr>
            <p:cNvSpPr txBox="1"/>
            <p:nvPr/>
          </p:nvSpPr>
          <p:spPr>
            <a:xfrm>
              <a:off x="5496582" y="3150170"/>
              <a:ext cx="970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latin typeface="Franklin Gothic Book" panose="020B0503020102020204" pitchFamily="34" charset="0"/>
                </a:rPr>
                <a:t>Ongelma </a:t>
              </a:r>
            </a:p>
            <a:p>
              <a:pPr algn="ctr"/>
              <a:r>
                <a:rPr lang="fi-FI" sz="1400" b="1" dirty="0">
                  <a:latin typeface="Franklin Gothic Book" panose="020B0503020102020204" pitchFamily="34" charset="0"/>
                </a:rPr>
                <a:t>määritelty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95FE65-0F08-375F-E19D-8B61101C4BA6}"/>
                </a:ext>
              </a:extLst>
            </p:cNvPr>
            <p:cNvSpPr txBox="1"/>
            <p:nvPr/>
          </p:nvSpPr>
          <p:spPr>
            <a:xfrm>
              <a:off x="6750216" y="3733159"/>
              <a:ext cx="1034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KEHITÄ</a:t>
              </a:r>
            </a:p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(DEVELOP)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84F1EA-2C37-CC4C-1F36-8B592988FA82}"/>
                </a:ext>
              </a:extLst>
            </p:cNvPr>
            <p:cNvSpPr txBox="1"/>
            <p:nvPr/>
          </p:nvSpPr>
          <p:spPr>
            <a:xfrm>
              <a:off x="8340590" y="3733159"/>
              <a:ext cx="9749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TOIMITA</a:t>
              </a:r>
            </a:p>
            <a:p>
              <a:pPr algn="ctr"/>
              <a:r>
                <a:rPr lang="en-FI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(DELIVER)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03ED3D-CE60-0B5F-BB2A-7D4D719794D7}"/>
              </a:ext>
            </a:extLst>
          </p:cNvPr>
          <p:cNvSpPr txBox="1"/>
          <p:nvPr/>
        </p:nvSpPr>
        <p:spPr>
          <a:xfrm>
            <a:off x="863890" y="5469591"/>
            <a:ext cx="178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Franklin Gothic Book" panose="020B0503020102020204" pitchFamily="34" charset="0"/>
              </a:rPr>
              <a:t>”Jotain pitäisi tehdä”</a:t>
            </a:r>
            <a:endParaRPr lang="en-FI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BBEEF6-6529-22FD-9D89-6EA0AF6EAE35}"/>
              </a:ext>
            </a:extLst>
          </p:cNvPr>
          <p:cNvSpPr txBox="1"/>
          <p:nvPr/>
        </p:nvSpPr>
        <p:spPr>
          <a:xfrm>
            <a:off x="5088559" y="5469591"/>
            <a:ext cx="178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Franklin Gothic Book" panose="020B0503020102020204" pitchFamily="34" charset="0"/>
              </a:rPr>
              <a:t>”Tämä pitäisi tehdä”</a:t>
            </a:r>
            <a:endParaRPr lang="en-FI" sz="1400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4264E8-8C3A-3929-7BBA-B2F9104E8248}"/>
              </a:ext>
            </a:extLst>
          </p:cNvPr>
          <p:cNvSpPr txBox="1"/>
          <p:nvPr/>
        </p:nvSpPr>
        <p:spPr>
          <a:xfrm>
            <a:off x="9365180" y="5469591"/>
            <a:ext cx="168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Franklin Gothic Book" panose="020B0503020102020204" pitchFamily="34" charset="0"/>
              </a:rPr>
              <a:t>”Näin se tehdään”</a:t>
            </a:r>
            <a:endParaRPr lang="en-FI" sz="1400" dirty="0">
              <a:latin typeface="Franklin Gothic Book" panose="020B05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64AF8-1F6D-EB60-AB3D-0C4DB433BFEA}"/>
              </a:ext>
            </a:extLst>
          </p:cNvPr>
          <p:cNvSpPr txBox="1"/>
          <p:nvPr/>
        </p:nvSpPr>
        <p:spPr>
          <a:xfrm>
            <a:off x="3160214" y="1690667"/>
            <a:ext cx="154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Franklin Gothic Book" panose="020B0503020102020204" pitchFamily="34" charset="0"/>
              </a:rPr>
              <a:t>Tutkimus</a:t>
            </a:r>
            <a:endParaRPr lang="en-FI" sz="2000" b="1" dirty="0">
              <a:latin typeface="Franklin Gothic Book" panose="020B05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AFC9FC-7AEE-F9AD-E1B4-E9E30774BECA}"/>
              </a:ext>
            </a:extLst>
          </p:cNvPr>
          <p:cNvSpPr txBox="1"/>
          <p:nvPr/>
        </p:nvSpPr>
        <p:spPr>
          <a:xfrm>
            <a:off x="7320546" y="1690667"/>
            <a:ext cx="1632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Franklin Gothic Book" panose="020B0503020102020204" pitchFamily="34" charset="0"/>
              </a:rPr>
              <a:t>Konseptointi</a:t>
            </a:r>
            <a:endParaRPr lang="en-FI" sz="2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9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2F2D1-2501-80D9-65B5-CFAF989C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Palvelumuotoilun prosessi: ”tuplatimantti”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CF9B2-E9D8-39A5-24DE-899E0618F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Tutki</a:t>
            </a:r>
            <a:r>
              <a:rPr lang="fi-FI" dirty="0"/>
              <a:t> (</a:t>
            </a:r>
            <a:r>
              <a:rPr lang="fi-FI" dirty="0" err="1"/>
              <a:t>Discover</a:t>
            </a:r>
            <a:r>
              <a:rPr lang="fi-FI" dirty="0"/>
              <a:t>)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Käyttäjäymmärryksen kerääminen </a:t>
            </a:r>
            <a:br>
              <a:rPr lang="fi-FI" sz="1400" dirty="0">
                <a:latin typeface="Franklin Gothic Book" panose="020B0503020102020204" pitchFamily="34" charset="0"/>
              </a:rPr>
            </a:br>
            <a:r>
              <a:rPr lang="fi-FI" sz="1400" dirty="0">
                <a:latin typeface="Franklin Gothic Book" panose="020B0503020102020204" pitchFamily="34" charset="0"/>
              </a:rPr>
              <a:t>(haastattelut, kyselyt, palautteet)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Visio ja tavoitteet, rajaukset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Datalähteet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Mittarit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Sidosryhmien kartoittaminen</a:t>
            </a:r>
          </a:p>
          <a:p>
            <a:pPr lvl="1"/>
            <a:endParaRPr lang="fi-FI" dirty="0">
              <a:latin typeface="Franklin Gothic Book" panose="020B0503020102020204" pitchFamily="34" charset="0"/>
            </a:endParaRPr>
          </a:p>
          <a:p>
            <a:r>
              <a:rPr lang="fi-FI" b="1" dirty="0"/>
              <a:t>Määrittele</a:t>
            </a:r>
            <a:r>
              <a:rPr lang="fi-FI" dirty="0"/>
              <a:t> (</a:t>
            </a:r>
            <a:r>
              <a:rPr lang="fi-FI" dirty="0" err="1"/>
              <a:t>Define</a:t>
            </a:r>
            <a:r>
              <a:rPr lang="fi-FI" dirty="0"/>
              <a:t>)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Käyttäjäprofiilit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Palvelupolut, palvelumallit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Sidosryhmäkartta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EE6A7-1C2C-6BB1-4E9C-AB6D58DE33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b="1" dirty="0"/>
              <a:t>Kehitä</a:t>
            </a:r>
            <a:r>
              <a:rPr lang="fi-FI" dirty="0"/>
              <a:t> (</a:t>
            </a:r>
            <a:r>
              <a:rPr lang="fi-FI" dirty="0" err="1"/>
              <a:t>Develop</a:t>
            </a:r>
            <a:r>
              <a:rPr lang="fi-FI" dirty="0"/>
              <a:t>)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Ratkaisuvaihtoehtojen ideointi</a:t>
            </a:r>
          </a:p>
          <a:p>
            <a:pPr lvl="1"/>
            <a:r>
              <a:rPr lang="fi-FI" sz="1400" dirty="0" err="1">
                <a:latin typeface="Franklin Gothic Book" panose="020B0503020102020204" pitchFamily="34" charset="0"/>
              </a:rPr>
              <a:t>Benchmarkkaus</a:t>
            </a:r>
            <a:endParaRPr lang="fi-FI" sz="1400" dirty="0">
              <a:latin typeface="Franklin Gothic Book" panose="020B0503020102020204" pitchFamily="34" charset="0"/>
            </a:endParaRP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Teknisten reunaehtojen selvittäminen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Ratkaisuvaihtoehtojen / ideoiden testaus loppukäyttäjien kanssa: haastattelut, työpajat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Ratkaisuvaihtoehtojen / ideoiden karsinta</a:t>
            </a:r>
          </a:p>
          <a:p>
            <a:pPr lvl="1"/>
            <a:endParaRPr lang="fi-FI" dirty="0">
              <a:latin typeface="Franklin Gothic Book" panose="020B0503020102020204" pitchFamily="34" charset="0"/>
            </a:endParaRPr>
          </a:p>
          <a:p>
            <a:r>
              <a:rPr lang="fi-FI" b="1" dirty="0"/>
              <a:t>Toimita</a:t>
            </a:r>
            <a:r>
              <a:rPr lang="fi-FI" dirty="0"/>
              <a:t> (</a:t>
            </a:r>
            <a:r>
              <a:rPr lang="fi-FI" dirty="0" err="1"/>
              <a:t>Deliver</a:t>
            </a:r>
            <a:r>
              <a:rPr lang="fi-FI" dirty="0"/>
              <a:t>)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Käyttöliittymäsuunnitelmat, prototyypit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Toteutuksen määrittely (käyttäjätarinat)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05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A152A6-AC1E-B5AD-AF0B-45AFD2DB207C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B18A8A0-B4C1-26BA-DACE-A86DC30C2B53}"/>
              </a:ext>
            </a:extLst>
          </p:cNvPr>
          <p:cNvSpPr txBox="1"/>
          <p:nvPr/>
        </p:nvSpPr>
        <p:spPr>
          <a:xfrm>
            <a:off x="3443260" y="5003580"/>
            <a:ext cx="158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latin typeface="Franklin Gothic Book" panose="020B0503020102020204" pitchFamily="34" charset="0"/>
              </a:rPr>
              <a:t>Palvelumuotoilu</a:t>
            </a:r>
            <a:endParaRPr lang="en-FI" sz="1600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8B82-62AC-73C6-693F-6225F30837F6}"/>
              </a:ext>
            </a:extLst>
          </p:cNvPr>
          <p:cNvSpPr txBox="1"/>
          <p:nvPr/>
        </p:nvSpPr>
        <p:spPr>
          <a:xfrm>
            <a:off x="7405236" y="5003580"/>
            <a:ext cx="1445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latin typeface="Franklin Gothic Book" panose="020B0503020102020204" pitchFamily="34" charset="0"/>
              </a:rPr>
              <a:t>UX-suunnittelu</a:t>
            </a:r>
            <a:endParaRPr lang="en-FI" sz="1600" dirty="0">
              <a:latin typeface="Franklin Gothic Book" panose="020B05030201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63D70F-7587-8D1F-4516-8BDF9801A388}"/>
              </a:ext>
            </a:extLst>
          </p:cNvPr>
          <p:cNvCxnSpPr>
            <a:cxnSpLocks/>
          </p:cNvCxnSpPr>
          <p:nvPr/>
        </p:nvCxnSpPr>
        <p:spPr>
          <a:xfrm>
            <a:off x="2372650" y="4884488"/>
            <a:ext cx="3723350" cy="0"/>
          </a:xfrm>
          <a:prstGeom prst="straightConnector1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CF4B6-5CF1-8901-DEBC-5849DB56F03B}"/>
              </a:ext>
            </a:extLst>
          </p:cNvPr>
          <p:cNvCxnSpPr>
            <a:cxnSpLocks/>
          </p:cNvCxnSpPr>
          <p:nvPr/>
        </p:nvCxnSpPr>
        <p:spPr>
          <a:xfrm flipV="1">
            <a:off x="6096000" y="4884487"/>
            <a:ext cx="4064000" cy="1"/>
          </a:xfrm>
          <a:prstGeom prst="straightConnector1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6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144FB0-CD6B-9CE8-7F35-4E75DBDC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UX / Käyttöliittymäsuunnittelu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D1A0D-53D6-8C4A-8084-65706AC5A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</a:pPr>
            <a:r>
              <a:rPr lang="en-GB" dirty="0" err="1">
                <a:solidFill>
                  <a:srgbClr val="282828"/>
                </a:solidFill>
                <a:cs typeface="Arial"/>
              </a:rPr>
              <a:t>Iteratiivinen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prosessi</a:t>
            </a:r>
            <a:r>
              <a:rPr lang="en-GB" dirty="0">
                <a:solidFill>
                  <a:srgbClr val="282828"/>
                </a:solidFill>
                <a:cs typeface="Arial"/>
              </a:rPr>
              <a:t>,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jossa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leiskat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ja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prototyypit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validoidaan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yhdessä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käyttäjien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kanssa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ennen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toteutusta</a:t>
            </a:r>
            <a:r>
              <a:rPr lang="en-GB" dirty="0">
                <a:solidFill>
                  <a:srgbClr val="282828"/>
                </a:solidFill>
                <a:cs typeface="Arial"/>
              </a:rPr>
              <a:t>.</a:t>
            </a:r>
          </a:p>
          <a:p>
            <a:pPr>
              <a:lnSpc>
                <a:spcPct val="114999"/>
              </a:lnSpc>
            </a:pPr>
            <a:r>
              <a:rPr lang="en-GB" dirty="0" err="1">
                <a:solidFill>
                  <a:srgbClr val="282828"/>
                </a:solidFill>
                <a:cs typeface="Arial"/>
              </a:rPr>
              <a:t>Työkaluna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pääsääntöisesti</a:t>
            </a:r>
            <a:r>
              <a:rPr lang="en-GB" dirty="0">
                <a:solidFill>
                  <a:srgbClr val="282828"/>
                </a:solidFill>
                <a:cs typeface="Arial"/>
              </a:rPr>
              <a:t> Figma</a:t>
            </a:r>
          </a:p>
          <a:p>
            <a:pPr>
              <a:lnSpc>
                <a:spcPct val="114999"/>
              </a:lnSpc>
            </a:pPr>
            <a:endParaRPr lang="en-GB" dirty="0">
              <a:solidFill>
                <a:srgbClr val="282828"/>
              </a:solidFill>
              <a:cs typeface="Arial"/>
            </a:endParaRPr>
          </a:p>
          <a:p>
            <a:pPr>
              <a:lnSpc>
                <a:spcPct val="114999"/>
              </a:lnSpc>
            </a:pPr>
            <a:r>
              <a:rPr lang="en-GB" dirty="0" err="1">
                <a:solidFill>
                  <a:srgbClr val="282828"/>
                </a:solidFill>
                <a:cs typeface="Arial"/>
              </a:rPr>
              <a:t>Huomioitavia</a:t>
            </a:r>
            <a:r>
              <a:rPr lang="en-GB" dirty="0">
                <a:solidFill>
                  <a:srgbClr val="282828"/>
                </a:solidFill>
                <a:cs typeface="Arial"/>
              </a:rPr>
              <a:t> </a:t>
            </a:r>
            <a:r>
              <a:rPr lang="en-GB" dirty="0" err="1">
                <a:solidFill>
                  <a:srgbClr val="282828"/>
                </a:solidFill>
                <a:cs typeface="Arial"/>
              </a:rPr>
              <a:t>asioita</a:t>
            </a:r>
            <a:endParaRPr lang="en-GB" dirty="0">
              <a:solidFill>
                <a:srgbClr val="282828"/>
              </a:solidFill>
              <a:cs typeface="Arial"/>
            </a:endParaRP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Palvelumuotoiluprosessin tulokset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Käytettävyys, </a:t>
            </a:r>
            <a:r>
              <a:rPr lang="en-GB" sz="1400" b="0" i="0" u="none" strike="noStrike" dirty="0">
                <a:solidFill>
                  <a:srgbClr val="282828"/>
                </a:solidFill>
                <a:effectLst/>
                <a:latin typeface="Franklin Gothic Book" panose="020B0503020102020204" pitchFamily="34" charset="0"/>
              </a:rPr>
              <a:t>ISO 9241-11</a:t>
            </a:r>
            <a:r>
              <a:rPr lang="fi-FI" sz="1400" b="0" i="0" u="none" strike="noStrike" dirty="0">
                <a:solidFill>
                  <a:srgbClr val="282828"/>
                </a:solidFill>
                <a:effectLst/>
                <a:latin typeface="Franklin Gothic Book" panose="020B0503020102020204" pitchFamily="34" charset="0"/>
              </a:rPr>
              <a:t>: ”Se vaikuttavuus, tehokkuus ja tyytyväisyys, jolla tietyt määritellyt käyttäjät saavuttavat määritellyt tavoitteet tietyssä ympäristössä”</a:t>
            </a:r>
            <a:endParaRPr lang="fi-FI" sz="1400" dirty="0">
              <a:latin typeface="Franklin Gothic Book" panose="020B0503020102020204" pitchFamily="34" charset="0"/>
            </a:endParaRP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Saavutettavuus: Digipalvelulain vaatimukset, WCAG-ohjeistus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Tekniset reunaehdot yhteistyössä kehittäjien kanssa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334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E944-1F81-726C-2EC3-0176D31A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Suunnittelun tavoitteet ja tulokset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AE93F-B3FF-1915-7E88-EE54D1117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i="0" u="none" strike="noStrike" dirty="0">
                <a:solidFill>
                  <a:srgbClr val="000000"/>
                </a:solidFill>
                <a:effectLst/>
              </a:rPr>
              <a:t>Yleisellä tasolla</a:t>
            </a:r>
          </a:p>
          <a:p>
            <a:pPr lvl="1"/>
            <a:r>
              <a:rPr lang="fi-FI" sz="14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Tyytyväisemmät käyttäjät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eli onnistunut käyttäjäkokemus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Tyytyväisempi palvelun tuottaja</a:t>
            </a:r>
          </a:p>
          <a:p>
            <a:pPr lvl="1"/>
            <a:r>
              <a:rPr lang="fi-FI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Tyytyväisemmät palvelun kehittäjät</a:t>
            </a:r>
          </a:p>
          <a:p>
            <a:pPr lvl="1"/>
            <a:endParaRPr lang="fi-FI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</a:rPr>
              <a:t>Yksittäisten projektien tavoitteet määritellään tapauskohtaisesti: mitä halutaan saada aikaan (esim. palvelun käytön helpottaminen, häiriökysynnän vähentäminen, ylläpidon helpottaminen)</a:t>
            </a:r>
            <a:endParaRPr lang="fi-FI" dirty="0"/>
          </a:p>
          <a:p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13B39-4BF6-CE52-2A4F-DBF2BBD356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dirty="0"/>
              <a:t>Materiaalit ja lähtökohdat toteutukseen (määritellään tapauskohtaisesti, mitä tarvitaan)</a:t>
            </a:r>
          </a:p>
          <a:p>
            <a:r>
              <a:rPr lang="fi-FI" dirty="0"/>
              <a:t>Palvelumuotoiluprosessista: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Konseptisuunnitelmat / palvelukuvaukset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Käyttäjäpolut, käyttöliittymäluonnokset</a:t>
            </a:r>
          </a:p>
          <a:p>
            <a:r>
              <a:rPr lang="fi-FI" dirty="0"/>
              <a:t>UX-suunnitteluprosessista: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Käyttöliittymäsuunnitelmat</a:t>
            </a:r>
          </a:p>
          <a:p>
            <a:pPr lvl="1"/>
            <a:r>
              <a:rPr lang="fi-FI" sz="1400" dirty="0">
                <a:latin typeface="Franklin Gothic Book" panose="020B0503020102020204" pitchFamily="34" charset="0"/>
              </a:rPr>
              <a:t>Käyttäjätarinat</a:t>
            </a:r>
          </a:p>
          <a:p>
            <a:pPr lvl="1"/>
            <a:endParaRPr lang="fi-FI" sz="1400" dirty="0">
              <a:latin typeface="Franklin Gothic Book" panose="020B0503020102020204" pitchFamily="34" charset="0"/>
            </a:endParaRPr>
          </a:p>
          <a:p>
            <a:pPr lvl="1"/>
            <a:endParaRPr lang="fi-FI" dirty="0">
              <a:latin typeface="Franklin Gothic Book" panose="020B050302010202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D6A93EE-E7BD-4C15-DE02-F02FB838571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0E61BC4-5DBE-5FBA-8859-D3FCD55F288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fi-FI" dirty="0"/>
              <a:t>Tuotokset</a:t>
            </a:r>
          </a:p>
        </p:txBody>
      </p:sp>
    </p:spTree>
    <p:extLst>
      <p:ext uri="{BB962C8B-B14F-4D97-AF65-F5344CB8AC3E}">
        <p14:creationId xmlns:p14="http://schemas.microsoft.com/office/powerpoint/2010/main" val="281087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6E97-0FEB-402B-BDBE-E226F7EE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 alla: Tievelhon karttakäyttöliittymä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D10264-A496-52FF-E599-E0DA81DE260E}"/>
              </a:ext>
            </a:extLst>
          </p:cNvPr>
          <p:cNvGraphicFramePr/>
          <p:nvPr/>
        </p:nvGraphicFramePr>
        <p:xfrm>
          <a:off x="2031975" y="228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92B051D-700A-4E0F-BEBD-E5ED5F83A408}"/>
              </a:ext>
            </a:extLst>
          </p:cNvPr>
          <p:cNvSpPr/>
          <p:nvPr/>
        </p:nvSpPr>
        <p:spPr>
          <a:xfrm>
            <a:off x="4924400" y="1674918"/>
            <a:ext cx="2343150" cy="2114550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2DFAC-7C76-EB11-6CAC-2E67781D4494}"/>
              </a:ext>
            </a:extLst>
          </p:cNvPr>
          <p:cNvSpPr txBox="1"/>
          <p:nvPr/>
        </p:nvSpPr>
        <p:spPr>
          <a:xfrm>
            <a:off x="4724375" y="4594412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Franklin Gothic Book" panose="020B0503020102020204" pitchFamily="34" charset="0"/>
              </a:rPr>
              <a:t>Hakutulos kartalla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Franklin Gothic Book" panose="020B0503020102020204" pitchFamily="34" charset="0"/>
              </a:rPr>
              <a:t>Karttanäkymän jakaminen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Franklin Gothic Book" panose="020B0503020102020204" pitchFamily="34" charset="0"/>
              </a:rPr>
              <a:t>Kartalta avautuva kohdekortti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Franklin Gothic Book" panose="020B0503020102020204" pitchFamily="34" charset="0"/>
              </a:rPr>
              <a:t>Tietojen muokkaus / ”liputtaminen” kohdekortilla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FFCE4-7301-555A-CD62-3F3543CFDE1C}"/>
              </a:ext>
            </a:extLst>
          </p:cNvPr>
          <p:cNvSpPr txBox="1"/>
          <p:nvPr/>
        </p:nvSpPr>
        <p:spPr>
          <a:xfrm>
            <a:off x="1930375" y="4594412"/>
            <a:ext cx="202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Franklin Gothic Book" panose="020B0503020102020204" pitchFamily="34" charset="0"/>
              </a:rPr>
              <a:t>Käyttäjähaastattelut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Franklin Gothic Book" panose="020B0503020102020204" pitchFamily="34" charset="0"/>
              </a:rPr>
              <a:t>Käyttäjäprofiilit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F262F-B7D6-91DC-EC25-AB0B4B8C9763}"/>
              </a:ext>
            </a:extLst>
          </p:cNvPr>
          <p:cNvSpPr txBox="1"/>
          <p:nvPr/>
        </p:nvSpPr>
        <p:spPr>
          <a:xfrm>
            <a:off x="8139075" y="4594412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Käyttöliittymäluonnos / prototyyppi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Prototyypin testaus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Käyttäjäkertomukset</a:t>
            </a:r>
          </a:p>
        </p:txBody>
      </p:sp>
    </p:spTree>
    <p:extLst>
      <p:ext uri="{BB962C8B-B14F-4D97-AF65-F5344CB8AC3E}">
        <p14:creationId xmlns:p14="http://schemas.microsoft.com/office/powerpoint/2010/main" val="341549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dirty="0"/>
              <a:t>Palautekyselyn vastaukset (ohjesivut)</a:t>
            </a:r>
          </a:p>
          <a:p>
            <a:r>
              <a:rPr lang="fi-FI" dirty="0">
                <a:latin typeface="+mj-lt"/>
              </a:rPr>
              <a:t>Palvelumuotoilu ja käyttöliittymäsuunnittelu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19" y="75501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0451"/>
            <a:ext cx="12192000" cy="61510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Tieosoitemuutosten ajot järjestelmään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Kesän ja syksyn 2023 tieosoitemuutoksista johtuvat kohdemuutoksien indeksointi kesken. Uutinen: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https://ohje.velho.vaylapilvi.fi/kesan-ja-syksyn-2023-tieosoitemuutosajot-ajetaan-velhon-tuotantokantaan-viikolla-1-ja-2-2024/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Tietojen ajantasaistaminen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Operointi aloittanut viikolla kolme tietojen ajantasaistamisen tieosoitemuutoskohteille sekä vuosikellon mukaiset tietopäivitykset. Kaikki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YHAn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lähtötietojen näkökulmasta korkealle priorisoidut kohdeluokkapäivitykset tehty (lukuun ottamatta tienrakennetoimenpiteitä ja palvelusopimuksia). 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Muutama nosto: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Liikennemäärien osalta muuttuneiden tieosuuksien osalta odotellaan vielä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Fintrafficilta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liikennemääräestimaatteja, muut tiedot viety Tievelhoon. 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Maanteiden hoidon urakoiden sijainnit päivitetty uudelle verkolle.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Luokitustiedot päivitetty uusille osoitteille sekä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ELYstä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tulleet päivityspyynnöt.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Tienrakenne tietoja päivitetty, vuoden 2023 päällystämiseen liittyvät tienrakennetoimenpiteiden päivitys vielä kesken.</a:t>
            </a:r>
          </a:p>
          <a:p>
            <a:pPr marL="457200" lvl="1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Avoin data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Tierekisterin tiedot tullaan poistamaan Väyläviraston avoimista tietopalveluista vielä määrittelemättömänä ajan hetkenä. Tästä lisätietoa myöhemmin!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Suomen Väylät: Käyttöliittymään tuotu uusia Tievelhon kohdeluokkia: Mittaradat, suojatiet ja pyörätien jatkeet</a:t>
            </a: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 (Tievelho)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Tiekohdehaun testausjakso saatu vietyä maaliin. Ensimmäiseen versioon tulevat korjaukset/muutokset tehty käyttöliittymään. Tuotantoon vienti mahdollisimman pian.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Tievelhovartti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Ohjelma: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https://ohje.velho.vaylapilvi.fi/tievelho/koulutukset-ja-tilaisuudet/tievelho-vartit/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Viestintä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Uutiskirjeen kyselylomakkeen kautta saatujen palautteiden läpikäynti 30.01.2024 Tievelho -vartissa. Kiitos kaikille palautteen antajille!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Velhon ohjesivujen kehittäminen: palautekyselyn vastaukset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BD534880-0E69-4402-8709-D81CED2DB9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0" b="22450"/>
          <a:stretch/>
        </p:blipFill>
        <p:spPr>
          <a:xfrm>
            <a:off x="0" y="-9939"/>
            <a:ext cx="12192000" cy="4720085"/>
          </a:xfrm>
        </p:spPr>
      </p:pic>
    </p:spTree>
    <p:extLst>
      <p:ext uri="{BB962C8B-B14F-4D97-AF65-F5344CB8AC3E}">
        <p14:creationId xmlns:p14="http://schemas.microsoft.com/office/powerpoint/2010/main" val="309109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9B5BC4-0A05-47CB-9071-5203AF9137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</p:spPr>
        <p:txBody>
          <a:bodyPr>
            <a:normAutofit/>
          </a:bodyPr>
          <a:lstStyle/>
          <a:p>
            <a:r>
              <a:rPr lang="fi-FI" dirty="0"/>
              <a:t>Velhon ohjesivut: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851F43-7220-4E97-B71C-C93B72B37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vert="horz" lIns="360000" tIns="1188000" rIns="360000" bIns="720000" rtlCol="0" anchor="t">
            <a:normAutofit/>
          </a:bodyPr>
          <a:lstStyle/>
          <a:p>
            <a:r>
              <a:rPr lang="fi-FI" sz="2000" b="1" dirty="0"/>
              <a:t>100% vastaajista käy ohjesivuilla ”satunnaisesti”</a:t>
            </a:r>
          </a:p>
          <a:p>
            <a:r>
              <a:rPr lang="fi-FI" sz="2000" b="1" dirty="0"/>
              <a:t>Löydätkö ohjesivulta apua? </a:t>
            </a:r>
          </a:p>
          <a:p>
            <a:pPr lvl="1"/>
            <a:r>
              <a:rPr lang="fi-FI" sz="1600" b="1" dirty="0"/>
              <a:t>30% useimmin, 70% harvemmin</a:t>
            </a:r>
          </a:p>
          <a:p>
            <a:r>
              <a:rPr lang="fi-FI" sz="2000" b="1" dirty="0"/>
              <a:t>Mitä tietoa etsit useimmin? </a:t>
            </a:r>
          </a:p>
          <a:p>
            <a:pPr lvl="1"/>
            <a:r>
              <a:rPr lang="fi-FI" sz="1600" dirty="0"/>
              <a:t>Sijainti, </a:t>
            </a:r>
            <a:r>
              <a:rPr lang="fi-FI" sz="1600" dirty="0" err="1"/>
              <a:t>urakkaoidit</a:t>
            </a:r>
            <a:endParaRPr lang="fi-FI" sz="1600" dirty="0"/>
          </a:p>
          <a:p>
            <a:pPr lvl="1"/>
            <a:r>
              <a:rPr lang="fi-FI" sz="1600" dirty="0"/>
              <a:t>Tietojen vastaavuus Tierekisterin ja Tievelhon välillä, </a:t>
            </a:r>
            <a:r>
              <a:rPr lang="fi-FI" sz="1600" dirty="0" err="1"/>
              <a:t>sijaintitarkenteiden</a:t>
            </a:r>
            <a:r>
              <a:rPr lang="fi-FI" sz="1600" dirty="0"/>
              <a:t> numerointi</a:t>
            </a:r>
          </a:p>
          <a:p>
            <a:pPr lvl="1"/>
            <a:r>
              <a:rPr lang="fi-FI" sz="1600" dirty="0"/>
              <a:t>Tietokuvauksia sekä varttien ja klinikoiden tallenteita</a:t>
            </a:r>
          </a:p>
          <a:p>
            <a:pPr marL="457200" lvl="1" indent="0">
              <a:buNone/>
            </a:pPr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CB007F-0EC6-41A6-9C47-C6C01CEC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D4A0EF-951A-4343-A672-F31B58E6828E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97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057A-05AB-9B46-6D18-8F439B52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palautteista nousi esiin?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10D54-82A0-DDBF-09A5-114ACD41C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Tarve tarkemmalle tietosisällön kuvaamiselle. </a:t>
            </a:r>
          </a:p>
          <a:p>
            <a:r>
              <a:rPr lang="fi-FI" dirty="0"/>
              <a:t>Toive Tierekisterin ajan tietolajikuvaukselle (kohdeluokkakuvaukselle)</a:t>
            </a:r>
          </a:p>
          <a:p>
            <a:r>
              <a:rPr lang="fi-FI" dirty="0"/>
              <a:t>Ajantasainen tieto ohjesivuille, ei vain tallenteisiin. </a:t>
            </a:r>
          </a:p>
          <a:p>
            <a:r>
              <a:rPr lang="fi-FI" dirty="0"/>
              <a:t>Luettelo Väylän järjestelmistä ja palveluista, joissa Velhon tietoa jaetaan. Mihin tieto valuu ja keitä palvelee?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C198D-660F-9A51-96A5-FF0D5E568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C32A5E-4A90-5FEF-91EC-0912CE38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ajatuksia tai ideoita ohjesivuihin liittyen?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2A9EF-D096-A8D8-3505-8CD85F2A98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Toive kohdeluokan sisällöistä ja tiedon vientiä koskevista ohjeista samassa paikassa. </a:t>
            </a:r>
          </a:p>
          <a:p>
            <a:r>
              <a:rPr lang="fi-FI" dirty="0"/>
              <a:t>Tietokuvaukset ohjesivulle tai käyttöliittymään selkeään muotoon, PDF-tiedostoa olisi hyvä pitää yllä. </a:t>
            </a:r>
          </a:p>
          <a:p>
            <a:r>
              <a:rPr lang="fi-FI" dirty="0"/>
              <a:t>Kiitos siitä, että käyttöliittymään on saatu metatietokuvauksia!</a:t>
            </a:r>
          </a:p>
          <a:p>
            <a:r>
              <a:rPr lang="fi-FI" dirty="0"/>
              <a:t>Ohjesivujen navigointi hankalaa. Voisiko navigaatiota parantaa niin, että jokaisen alasivun sisältö on selvä?</a:t>
            </a:r>
          </a:p>
        </p:txBody>
      </p:sp>
    </p:spTree>
    <p:extLst>
      <p:ext uri="{BB962C8B-B14F-4D97-AF65-F5344CB8AC3E}">
        <p14:creationId xmlns:p14="http://schemas.microsoft.com/office/powerpoint/2010/main" val="63280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B1E0-402C-4BD4-6946-81E022E5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eteenpäin?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B917-DC3B-330F-5461-7680CD2B8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Jokainen palaute käydään huolellisesti läpi. Kiitos kaikille kyselyyn vastanneille! </a:t>
            </a:r>
          </a:p>
          <a:p>
            <a:r>
              <a:rPr lang="fi-FI" dirty="0"/>
              <a:t>Tutkimme parhaillaan parhaiten käyttäjiä palvelevia kehittämistoimenpiteitä, joilla voimme parantaa ohjesivuja palautteiden mukaisesti. </a:t>
            </a:r>
          </a:p>
          <a:p>
            <a:r>
              <a:rPr lang="fi-FI" dirty="0"/>
              <a:t>Ilmoitamme käyttäjille, kun tarkka </a:t>
            </a:r>
            <a:r>
              <a:rPr lang="fi-FI"/>
              <a:t>aikataulu uudistuksille </a:t>
            </a:r>
            <a:r>
              <a:rPr lang="fi-FI" dirty="0"/>
              <a:t>selviää.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DA1EB-0CD8-0A8F-8E04-4F99ED8FD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3074-E2F5-C6D3-4075-4B761095B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Velhon käyttäjälähtöinen kehittäminen</a:t>
            </a:r>
            <a:br>
              <a:rPr lang="fi-FI" dirty="0"/>
            </a:br>
            <a:br>
              <a:rPr lang="fi-FI" dirty="0"/>
            </a:br>
            <a:r>
              <a:rPr lang="fi-FI" sz="3200" dirty="0"/>
              <a:t>Palvelumuotoilu + </a:t>
            </a:r>
            <a:br>
              <a:rPr lang="fi-FI" sz="3200" dirty="0"/>
            </a:br>
            <a:r>
              <a:rPr lang="fi-FI" sz="3200" dirty="0"/>
              <a:t>UX-suunnittelu</a:t>
            </a:r>
          </a:p>
        </p:txBody>
      </p:sp>
    </p:spTree>
    <p:extLst>
      <p:ext uri="{BB962C8B-B14F-4D97-AF65-F5344CB8AC3E}">
        <p14:creationId xmlns:p14="http://schemas.microsoft.com/office/powerpoint/2010/main" val="152815116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19708</TotalTime>
  <Words>912</Words>
  <Application>Microsoft Macintosh PowerPoint</Application>
  <PresentationFormat>Widescreen</PresentationFormat>
  <Paragraphs>176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-apple-system</vt:lpstr>
      <vt:lpstr>Arial</vt:lpstr>
      <vt:lpstr>Bookman Old Style</vt:lpstr>
      <vt:lpstr>Calibri</vt:lpstr>
      <vt:lpstr>Exo 2</vt:lpstr>
      <vt:lpstr>Felbridge Pro</vt:lpstr>
      <vt:lpstr>Franklin Gothic Book</vt:lpstr>
      <vt:lpstr>Franklin Gothic Demi</vt:lpstr>
      <vt:lpstr>Libre Franklin</vt:lpstr>
      <vt:lpstr>Rubik</vt:lpstr>
      <vt:lpstr>Segoe UI</vt:lpstr>
      <vt:lpstr>Tahoma</vt:lpstr>
      <vt:lpstr>vayla</vt:lpstr>
      <vt:lpstr>Tievelhovartti (30.01.2024)</vt:lpstr>
      <vt:lpstr>Agenda</vt:lpstr>
      <vt:lpstr>Ajankohtaiset ja tekemisen painopisteet</vt:lpstr>
      <vt:lpstr>Velhon ohjesivujen kehittäminen: palautekyselyn vastaukset</vt:lpstr>
      <vt:lpstr>PowerPoint Presentation</vt:lpstr>
      <vt:lpstr>Mitä palautteista nousi esiin? </vt:lpstr>
      <vt:lpstr>Muita ajatuksia tai ideoita ohjesivuihin liittyen? </vt:lpstr>
      <vt:lpstr>Miten eteenpäin? </vt:lpstr>
      <vt:lpstr>Velhon käyttäjälähtöinen kehittäminen  Palvelumuotoilu +  UX-suunnittelu</vt:lpstr>
      <vt:lpstr>PowerPoint Presentation</vt:lpstr>
      <vt:lpstr>Palvelumuotoilun ”tuplatimantti”</vt:lpstr>
      <vt:lpstr>Palvelumuotoilun prosessi: ”tuplatimantti”</vt:lpstr>
      <vt:lpstr>PowerPoint Presentation</vt:lpstr>
      <vt:lpstr>UX / Käyttöliittymäsuunnittelu </vt:lpstr>
      <vt:lpstr>Suunnittelun tavoitteet ja tulokset</vt:lpstr>
      <vt:lpstr>Työn alla: Tievelhon karttakäyttöliittymä</vt:lpstr>
      <vt:lpstr>Käyttäjähallinta, käyttäjätuki ja palaute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Anu Koski</cp:lastModifiedBy>
  <cp:revision>724</cp:revision>
  <dcterms:created xsi:type="dcterms:W3CDTF">2021-06-10T07:52:25Z</dcterms:created>
  <dcterms:modified xsi:type="dcterms:W3CDTF">2024-01-31T14:03:05Z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