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8"/>
  </p:notesMasterIdLst>
  <p:sldIdLst>
    <p:sldId id="256" r:id="rId4"/>
    <p:sldId id="315" r:id="rId5"/>
    <p:sldId id="307" r:id="rId6"/>
    <p:sldId id="263" r:id="rId7"/>
    <p:sldId id="316" r:id="rId8"/>
    <p:sldId id="264" r:id="rId9"/>
    <p:sldId id="258" r:id="rId10"/>
    <p:sldId id="259" r:id="rId11"/>
    <p:sldId id="257" r:id="rId12"/>
    <p:sldId id="261" r:id="rId13"/>
    <p:sldId id="262" r:id="rId14"/>
    <p:sldId id="317" r:id="rId15"/>
    <p:sldId id="306" r:id="rId16"/>
    <p:sldId id="274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19.12.2023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82901-2BD0-653D-5E88-26B22DBB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172376-D1E5-FA2B-48C3-67C46172D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6BC505-0607-997B-92F9-29C7DBD94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0BE2-22D8-AE4A-953A-75AD01E9A8FF}" type="datetimeFigureOut">
              <a:rPr lang="fi-FI" smtClean="0"/>
              <a:t>19.12.2023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59CEC4-38E7-3E9D-2D58-8910F185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D8A6BE-93FE-864A-75FF-A4F580D7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752B-0946-F847-9ACF-FC49F7E36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6621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90409-629B-7FFC-71EC-7035DE6A6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7E4C4-0219-03C1-10DB-74DD1F045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89352-A858-611D-1A05-889A8492B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1CA7-5458-44C3-8522-721CEE160CFA}" type="datetimeFigureOut">
              <a:rPr lang="fi-FI" smtClean="0"/>
              <a:t>19.12.2023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907EE-71BB-9893-579F-C4EE49483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F645D-B855-A083-E595-06A2645B3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C48A-04A6-4C1D-885E-A7B4402BC8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0380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F6F12-92C0-33C4-50ED-1BFA932C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22198-8BF2-47EB-4EBD-269305809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1CA7-5458-44C3-8522-721CEE160CFA}" type="datetimeFigureOut">
              <a:rPr lang="fi-FI" smtClean="0"/>
              <a:t>19.12.2023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9607E-A42E-C9ED-7C1C-23C5B81D9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71057-EF5D-4F25-F12E-ABA1177D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C48A-04A6-4C1D-885E-A7B4402BC8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982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47" r:id="rId43"/>
    <p:sldLayoutId id="2147483748" r:id="rId44"/>
    <p:sldLayoutId id="2147483749" r:id="rId4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mailto:velhotuki@vayla.fi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5.safelinks.protection.outlook.com/?url=https%3A%2F%2Fpaikkatieto.vaylapilvi.fi%2Fvexline%2F&amp;data=05%7C02%7CIlkka.Aaltonen%40vayla.fi%7C67ba3b3eb76e461a460c08dbffb39143%7C9b16f04ada3947e083ab13df71913d16%7C0%7C0%7C638384919494221559%7CUnknown%7CTWFpbGZsb3d8eyJWIjoiMC4wLjAwMDAiLCJQIjoiV2luMzIiLCJBTiI6Ik1haWwiLCJXVCI6Mn0%3D%7C3000%7C%7C%7C&amp;sdata=7AkV9yyN1i%2Bc6NUa81gosD5EUm%2B%2FuiJq0s8bYNOjdNo%3D&amp;reserved=0" TargetMode="External"/><Relationship Id="rId7" Type="http://schemas.openxmlformats.org/officeDocument/2006/relationships/hyperlink" Target="https://forms.office.com/pages/responsepage.aspx?id=ZaV9tvvic0S524NpUHDZiOfQryuRPlNJm8HLSiyGmjtUQUxUN1dOMjc0VUVIQlVCVzNPOVhNNkg1Ui4u" TargetMode="External"/><Relationship Id="rId2" Type="http://schemas.openxmlformats.org/officeDocument/2006/relationships/hyperlink" Target="https://ohje.velho.vaylapilvi.fi/kesan-ja-syksyn-2023-tieosoitemuutosajot-ajetaan-velhon-tuotantokantaan-viikolla-1-2024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vayla.creamailer.fi/email/65324520201f5?u=BEn19X6UOkmjc7nv3UGMA" TargetMode="External"/><Relationship Id="rId5" Type="http://schemas.openxmlformats.org/officeDocument/2006/relationships/hyperlink" Target="https://ohje.velho.vaylapilvi.fi/tievelho/koulutukset-ja-tilaisuudet/tievelho-vartit/" TargetMode="External"/><Relationship Id="rId4" Type="http://schemas.openxmlformats.org/officeDocument/2006/relationships/hyperlink" Target="https://eur05.safelinks.protection.outlook.com/?url=https%3A%2F%2Fpaikkatieto.vaylapilvi.fi%2Fvexline%2Finstructions%2F1512_2023_Vexline_GPKG_Qgis.pdf&amp;data=05%7C02%7CIlkka.Aaltonen%40vayla.fi%7C67ba3b3eb76e461a460c08dbffb39143%7C9b16f04ada3947e083ab13df71913d16%7C0%7C0%7C638384919494377802%7CUnknown%7CTWFpbGZsb3d8eyJWIjoiMC4wLjAwMDAiLCJQIjoiV2luMzIiLCJBTiI6Ik1haWwiLCJXVCI6Mn0%3D%7C3000%7C%7C%7C&amp;sdata=s0q%2BUWAoKO33Ys5IdaYyo3yklJqCitPPY77rq8rPQXQ%3D&amp;reserved=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(19.12.2023)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19.12.2023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B765-463B-2F6B-5C18-7FC78DAA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Data </a:t>
            </a:r>
            <a:r>
              <a:rPr lang="en-FI" dirty="0" err="1"/>
              <a:t>järjestelmän</a:t>
            </a:r>
            <a:r>
              <a:rPr lang="en-FI" dirty="0"/>
              <a:t> </a:t>
            </a:r>
            <a:r>
              <a:rPr lang="en-FI" dirty="0" err="1"/>
              <a:t>läpi</a:t>
            </a:r>
            <a:r>
              <a:rPr lang="en-FI" dirty="0"/>
              <a:t> 1/3</a:t>
            </a:r>
            <a:endParaRPr lang="fi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730001-7EE3-D9BF-EBEB-4BB3877E3790}"/>
              </a:ext>
            </a:extLst>
          </p:cNvPr>
          <p:cNvSpPr txBox="1"/>
          <p:nvPr/>
        </p:nvSpPr>
        <p:spPr>
          <a:xfrm>
            <a:off x="493773" y="5059679"/>
            <a:ext cx="206654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FI" dirty="0" err="1"/>
              <a:t>Velhokäyttäjä</a:t>
            </a:r>
            <a:r>
              <a:rPr lang="en-FI" dirty="0"/>
              <a:t> </a:t>
            </a:r>
            <a:r>
              <a:rPr lang="en-FI" dirty="0" err="1"/>
              <a:t>laittaa</a:t>
            </a:r>
            <a:r>
              <a:rPr lang="en-FI" dirty="0"/>
              <a:t> </a:t>
            </a:r>
            <a:r>
              <a:rPr lang="en-FI" dirty="0" err="1"/>
              <a:t>aineistopäivityksen</a:t>
            </a:r>
            <a:r>
              <a:rPr lang="en-FI" dirty="0"/>
              <a:t> </a:t>
            </a:r>
            <a:r>
              <a:rPr lang="en-FI" dirty="0" err="1"/>
              <a:t>menemään</a:t>
            </a:r>
            <a:endParaRPr lang="fi-FI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F6AE55-19D1-322F-ECF3-180AE4366E43}"/>
              </a:ext>
            </a:extLst>
          </p:cNvPr>
          <p:cNvCxnSpPr>
            <a:cxnSpLocks/>
            <a:stCxn id="3" idx="3"/>
            <a:endCxn id="8" idx="1"/>
          </p:cNvCxnSpPr>
          <p:nvPr/>
        </p:nvCxnSpPr>
        <p:spPr>
          <a:xfrm>
            <a:off x="2560319" y="5659844"/>
            <a:ext cx="42367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CA4F345-9BD5-3692-9AD2-D0310ED57C3F}"/>
              </a:ext>
            </a:extLst>
          </p:cNvPr>
          <p:cNvSpPr txBox="1"/>
          <p:nvPr/>
        </p:nvSpPr>
        <p:spPr>
          <a:xfrm>
            <a:off x="2983991" y="5059680"/>
            <a:ext cx="125577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FI" dirty="0"/>
              <a:t>Data </a:t>
            </a:r>
            <a:r>
              <a:rPr lang="en-FI" dirty="0" err="1"/>
              <a:t>saapuu</a:t>
            </a:r>
            <a:r>
              <a:rPr lang="en-FI" dirty="0"/>
              <a:t> </a:t>
            </a:r>
            <a:r>
              <a:rPr lang="en-FI" dirty="0" err="1"/>
              <a:t>Lähetyspal-veluun</a:t>
            </a:r>
            <a:endParaRPr lang="fi-FI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9968CF-942C-9403-9094-68CABE7F74DE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4239767" y="5659845"/>
            <a:ext cx="4937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73BBB02-9C6C-DCE8-86BA-12F128A673EB}"/>
              </a:ext>
            </a:extLst>
          </p:cNvPr>
          <p:cNvSpPr txBox="1"/>
          <p:nvPr/>
        </p:nvSpPr>
        <p:spPr>
          <a:xfrm>
            <a:off x="4733543" y="5059680"/>
            <a:ext cx="171907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FI" dirty="0" err="1"/>
              <a:t>Aineisto</a:t>
            </a:r>
            <a:r>
              <a:rPr lang="en-FI" dirty="0"/>
              <a:t> </a:t>
            </a:r>
            <a:r>
              <a:rPr lang="en-FI" dirty="0" err="1"/>
              <a:t>talletetaan</a:t>
            </a:r>
            <a:r>
              <a:rPr lang="en-FI" dirty="0"/>
              <a:t> </a:t>
            </a:r>
            <a:r>
              <a:rPr lang="en-FI" dirty="0" err="1"/>
              <a:t>aineisto</a:t>
            </a:r>
            <a:r>
              <a:rPr lang="en-FI" dirty="0"/>
              <a:t> </a:t>
            </a:r>
            <a:r>
              <a:rPr lang="en-FI" dirty="0" err="1"/>
              <a:t>säilytykseen</a:t>
            </a:r>
            <a:endParaRPr lang="fi-FI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3CE3EE-9D8F-790F-4786-A73F425CC6A3}"/>
              </a:ext>
            </a:extLst>
          </p:cNvPr>
          <p:cNvCxnSpPr>
            <a:cxnSpLocks/>
            <a:stCxn id="11" idx="3"/>
            <a:endCxn id="25" idx="1"/>
          </p:cNvCxnSpPr>
          <p:nvPr/>
        </p:nvCxnSpPr>
        <p:spPr>
          <a:xfrm flipV="1">
            <a:off x="6452615" y="5659843"/>
            <a:ext cx="61874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71BEAE0-C3ED-7C03-C1FD-153036021EDB}"/>
              </a:ext>
            </a:extLst>
          </p:cNvPr>
          <p:cNvSpPr txBox="1"/>
          <p:nvPr/>
        </p:nvSpPr>
        <p:spPr>
          <a:xfrm>
            <a:off x="4733543" y="2428191"/>
            <a:ext cx="171907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FI" dirty="0" err="1"/>
              <a:t>Ajastustyökalu</a:t>
            </a:r>
            <a:r>
              <a:rPr lang="en-FI" dirty="0"/>
              <a:t> </a:t>
            </a:r>
            <a:r>
              <a:rPr lang="en-FI" dirty="0" err="1"/>
              <a:t>käy</a:t>
            </a:r>
            <a:r>
              <a:rPr lang="en-FI" dirty="0"/>
              <a:t> 5 min. </a:t>
            </a:r>
            <a:r>
              <a:rPr lang="en-FI" dirty="0" err="1"/>
              <a:t>välein</a:t>
            </a:r>
            <a:r>
              <a:rPr lang="en-FI" dirty="0"/>
              <a:t> </a:t>
            </a:r>
            <a:r>
              <a:rPr lang="en-FI" dirty="0" err="1"/>
              <a:t>tarkistamassa</a:t>
            </a:r>
            <a:r>
              <a:rPr lang="en-FI" dirty="0"/>
              <a:t> </a:t>
            </a:r>
            <a:r>
              <a:rPr lang="en-FI" dirty="0" err="1"/>
              <a:t>onko</a:t>
            </a:r>
            <a:r>
              <a:rPr lang="en-FI" dirty="0"/>
              <a:t> </a:t>
            </a:r>
            <a:r>
              <a:rPr lang="en-FI" dirty="0" err="1"/>
              <a:t>päivitettäviä</a:t>
            </a:r>
            <a:r>
              <a:rPr lang="en-FI" dirty="0"/>
              <a:t> </a:t>
            </a:r>
            <a:r>
              <a:rPr lang="en-FI" dirty="0" err="1"/>
              <a:t>aineistoja</a:t>
            </a:r>
            <a:endParaRPr lang="fi-FI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35F8AB9-A02C-B904-3941-20B15467023E}"/>
              </a:ext>
            </a:extLst>
          </p:cNvPr>
          <p:cNvCxnSpPr>
            <a:cxnSpLocks/>
            <a:stCxn id="13" idx="2"/>
            <a:endCxn id="11" idx="0"/>
          </p:cNvCxnSpPr>
          <p:nvPr/>
        </p:nvCxnSpPr>
        <p:spPr>
          <a:xfrm>
            <a:off x="5593079" y="4459516"/>
            <a:ext cx="0" cy="6001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92B78CD-6438-A993-12DF-578D31AAD443}"/>
              </a:ext>
            </a:extLst>
          </p:cNvPr>
          <p:cNvSpPr txBox="1"/>
          <p:nvPr/>
        </p:nvSpPr>
        <p:spPr>
          <a:xfrm>
            <a:off x="7071360" y="5059678"/>
            <a:ext cx="171907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FI" dirty="0" err="1"/>
              <a:t>Aineisto</a:t>
            </a:r>
            <a:r>
              <a:rPr lang="en-FI" dirty="0"/>
              <a:t> </a:t>
            </a:r>
            <a:r>
              <a:rPr lang="en-FI" dirty="0" err="1"/>
              <a:t>otetaan</a:t>
            </a:r>
            <a:r>
              <a:rPr lang="en-FI" dirty="0"/>
              <a:t> </a:t>
            </a:r>
            <a:r>
              <a:rPr lang="en-FI" dirty="0" err="1"/>
              <a:t>käsittelyyn</a:t>
            </a:r>
            <a:r>
              <a:rPr lang="en-FI" dirty="0"/>
              <a:t> </a:t>
            </a:r>
            <a:r>
              <a:rPr lang="en-FI" dirty="0" err="1"/>
              <a:t>tietokantaa</a:t>
            </a:r>
            <a:r>
              <a:rPr lang="en-FI" dirty="0"/>
              <a:t> </a:t>
            </a:r>
            <a:r>
              <a:rPr lang="en-FI" dirty="0" err="1"/>
              <a:t>varten</a:t>
            </a:r>
            <a:endParaRPr lang="fi-FI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23B77C2-CCC3-8799-D014-6880553F4B61}"/>
              </a:ext>
            </a:extLst>
          </p:cNvPr>
          <p:cNvCxnSpPr>
            <a:cxnSpLocks/>
            <a:stCxn id="25" idx="3"/>
            <a:endCxn id="47" idx="1"/>
          </p:cNvCxnSpPr>
          <p:nvPr/>
        </p:nvCxnSpPr>
        <p:spPr>
          <a:xfrm>
            <a:off x="8790432" y="5659843"/>
            <a:ext cx="6461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FC2CEDD-D981-3667-698E-E69C713B571A}"/>
              </a:ext>
            </a:extLst>
          </p:cNvPr>
          <p:cNvSpPr txBox="1"/>
          <p:nvPr/>
        </p:nvSpPr>
        <p:spPr>
          <a:xfrm>
            <a:off x="9436608" y="5059680"/>
            <a:ext cx="125577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FI" dirty="0" err="1"/>
              <a:t>Aineisto</a:t>
            </a:r>
            <a:r>
              <a:rPr lang="en-FI" dirty="0"/>
              <a:t> </a:t>
            </a:r>
            <a:r>
              <a:rPr lang="en-FI" dirty="0" err="1"/>
              <a:t>talletetaan</a:t>
            </a:r>
            <a:r>
              <a:rPr lang="en-FI" dirty="0"/>
              <a:t> </a:t>
            </a:r>
            <a:r>
              <a:rPr lang="en-FI" dirty="0" err="1"/>
              <a:t>tietokantaan</a:t>
            </a:r>
            <a:endParaRPr lang="fi-FI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1F58436-FB28-AEF4-E4D9-A22E09FB75A1}"/>
              </a:ext>
            </a:extLst>
          </p:cNvPr>
          <p:cNvCxnSpPr>
            <a:cxnSpLocks/>
          </p:cNvCxnSpPr>
          <p:nvPr/>
        </p:nvCxnSpPr>
        <p:spPr>
          <a:xfrm>
            <a:off x="10692384" y="5659840"/>
            <a:ext cx="6461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917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B765-463B-2F6B-5C18-7FC78DAA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Data </a:t>
            </a:r>
            <a:r>
              <a:rPr lang="en-FI" dirty="0" err="1"/>
              <a:t>järjestelmän</a:t>
            </a:r>
            <a:r>
              <a:rPr lang="en-FI" dirty="0"/>
              <a:t> </a:t>
            </a:r>
            <a:r>
              <a:rPr lang="en-FI" dirty="0" err="1"/>
              <a:t>läpi</a:t>
            </a:r>
            <a:r>
              <a:rPr lang="en-FI" dirty="0"/>
              <a:t> 2/3</a:t>
            </a:r>
            <a:endParaRPr lang="fi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730001-7EE3-D9BF-EBEB-4BB3877E3790}"/>
              </a:ext>
            </a:extLst>
          </p:cNvPr>
          <p:cNvSpPr txBox="1"/>
          <p:nvPr/>
        </p:nvSpPr>
        <p:spPr>
          <a:xfrm>
            <a:off x="493773" y="5059679"/>
            <a:ext cx="206654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FI" dirty="0" err="1"/>
              <a:t>Päivitykseen</a:t>
            </a:r>
            <a:r>
              <a:rPr lang="en-FI" dirty="0"/>
              <a:t> </a:t>
            </a:r>
            <a:r>
              <a:rPr lang="en-FI" dirty="0" err="1"/>
              <a:t>liittyvät</a:t>
            </a:r>
            <a:r>
              <a:rPr lang="en-FI" dirty="0"/>
              <a:t> </a:t>
            </a:r>
            <a:r>
              <a:rPr lang="en-FI" dirty="0" err="1"/>
              <a:t>muutokset</a:t>
            </a:r>
            <a:r>
              <a:rPr lang="en-FI" dirty="0"/>
              <a:t> </a:t>
            </a:r>
            <a:r>
              <a:rPr lang="en-FI" dirty="0" err="1"/>
              <a:t>julkaistaan</a:t>
            </a:r>
            <a:r>
              <a:rPr lang="en-FI" dirty="0"/>
              <a:t> </a:t>
            </a:r>
            <a:r>
              <a:rPr lang="en-FI" dirty="0" err="1"/>
              <a:t>tietokantaan</a:t>
            </a:r>
            <a:endParaRPr lang="fi-FI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F6AE55-19D1-322F-ECF3-180AE4366E43}"/>
              </a:ext>
            </a:extLst>
          </p:cNvPr>
          <p:cNvCxnSpPr>
            <a:cxnSpLocks/>
            <a:stCxn id="3" idx="3"/>
            <a:endCxn id="8" idx="1"/>
          </p:cNvCxnSpPr>
          <p:nvPr/>
        </p:nvCxnSpPr>
        <p:spPr>
          <a:xfrm>
            <a:off x="2560319" y="5659844"/>
            <a:ext cx="42367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CA4F345-9BD5-3692-9AD2-D0310ED57C3F}"/>
              </a:ext>
            </a:extLst>
          </p:cNvPr>
          <p:cNvSpPr txBox="1"/>
          <p:nvPr/>
        </p:nvSpPr>
        <p:spPr>
          <a:xfrm>
            <a:off x="2983991" y="5059680"/>
            <a:ext cx="135331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FI" dirty="0" err="1"/>
              <a:t>Muutos</a:t>
            </a:r>
            <a:r>
              <a:rPr lang="en-FI" dirty="0"/>
              <a:t> </a:t>
            </a:r>
            <a:r>
              <a:rPr lang="en-FI" dirty="0" err="1"/>
              <a:t>rekisteröityy</a:t>
            </a:r>
            <a:r>
              <a:rPr lang="en-FI" dirty="0"/>
              <a:t> </a:t>
            </a:r>
            <a:r>
              <a:rPr lang="en-FI" dirty="0" err="1"/>
              <a:t>indeksointia</a:t>
            </a:r>
            <a:r>
              <a:rPr lang="en-FI" dirty="0"/>
              <a:t> </a:t>
            </a:r>
            <a:r>
              <a:rPr lang="en-FI" dirty="0" err="1"/>
              <a:t>varten</a:t>
            </a:r>
            <a:endParaRPr lang="fi-FI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9968CF-942C-9403-9094-68CABE7F74DE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4337303" y="5659845"/>
            <a:ext cx="396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73BBB02-9C6C-DCE8-86BA-12F128A673EB}"/>
              </a:ext>
            </a:extLst>
          </p:cNvPr>
          <p:cNvSpPr txBox="1"/>
          <p:nvPr/>
        </p:nvSpPr>
        <p:spPr>
          <a:xfrm>
            <a:off x="4733543" y="5059680"/>
            <a:ext cx="125577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FI" dirty="0" err="1"/>
              <a:t>Muutokset</a:t>
            </a:r>
            <a:r>
              <a:rPr lang="en-FI" dirty="0"/>
              <a:t> </a:t>
            </a:r>
            <a:r>
              <a:rPr lang="en-FI" dirty="0" err="1"/>
              <a:t>odottaa</a:t>
            </a:r>
            <a:r>
              <a:rPr lang="en-FI" dirty="0"/>
              <a:t> </a:t>
            </a:r>
            <a:r>
              <a:rPr lang="en-FI" dirty="0" err="1"/>
              <a:t>tieto</a:t>
            </a:r>
            <a:r>
              <a:rPr lang="en-FI" dirty="0"/>
              <a:t> </a:t>
            </a:r>
            <a:r>
              <a:rPr lang="en-FI" dirty="0" err="1"/>
              <a:t>kannassa</a:t>
            </a:r>
            <a:endParaRPr lang="fi-FI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3CE3EE-9D8F-790F-4786-A73F425CC6A3}"/>
              </a:ext>
            </a:extLst>
          </p:cNvPr>
          <p:cNvCxnSpPr>
            <a:cxnSpLocks/>
            <a:stCxn id="11" idx="3"/>
            <a:endCxn id="25" idx="1"/>
          </p:cNvCxnSpPr>
          <p:nvPr/>
        </p:nvCxnSpPr>
        <p:spPr>
          <a:xfrm flipV="1">
            <a:off x="5989319" y="5659843"/>
            <a:ext cx="70714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71BEAE0-C3ED-7C03-C1FD-153036021EDB}"/>
              </a:ext>
            </a:extLst>
          </p:cNvPr>
          <p:cNvSpPr txBox="1"/>
          <p:nvPr/>
        </p:nvSpPr>
        <p:spPr>
          <a:xfrm>
            <a:off x="4514087" y="2428191"/>
            <a:ext cx="171907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FI" dirty="0" err="1"/>
              <a:t>Jonotuspalvelu</a:t>
            </a:r>
            <a:r>
              <a:rPr lang="en-FI" dirty="0"/>
              <a:t> </a:t>
            </a:r>
            <a:r>
              <a:rPr lang="en-FI" dirty="0" err="1"/>
              <a:t>rekisteröi</a:t>
            </a:r>
            <a:r>
              <a:rPr lang="en-FI" dirty="0"/>
              <a:t> </a:t>
            </a:r>
            <a:r>
              <a:rPr lang="en-FI" dirty="0" err="1"/>
              <a:t>muuttuneet</a:t>
            </a:r>
            <a:r>
              <a:rPr lang="en-FI" dirty="0"/>
              <a:t> </a:t>
            </a:r>
            <a:r>
              <a:rPr lang="en-FI" dirty="0" err="1"/>
              <a:t>tiedot</a:t>
            </a:r>
            <a:r>
              <a:rPr lang="en-FI" dirty="0"/>
              <a:t> </a:t>
            </a:r>
            <a:r>
              <a:rPr lang="en-FI" dirty="0" err="1"/>
              <a:t>tietokannassa</a:t>
            </a:r>
            <a:endParaRPr lang="fi-FI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35F8AB9-A02C-B904-3941-20B15467023E}"/>
              </a:ext>
            </a:extLst>
          </p:cNvPr>
          <p:cNvCxnSpPr>
            <a:cxnSpLocks/>
            <a:stCxn id="13" idx="2"/>
            <a:endCxn id="11" idx="0"/>
          </p:cNvCxnSpPr>
          <p:nvPr/>
        </p:nvCxnSpPr>
        <p:spPr>
          <a:xfrm flipH="1">
            <a:off x="5361431" y="3905519"/>
            <a:ext cx="12192" cy="11541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92B78CD-6438-A993-12DF-578D31AAD443}"/>
              </a:ext>
            </a:extLst>
          </p:cNvPr>
          <p:cNvSpPr txBox="1"/>
          <p:nvPr/>
        </p:nvSpPr>
        <p:spPr>
          <a:xfrm>
            <a:off x="6696459" y="5059678"/>
            <a:ext cx="197205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FI" dirty="0" err="1"/>
              <a:t>Indeksointi</a:t>
            </a:r>
            <a:r>
              <a:rPr lang="en-FI" dirty="0"/>
              <a:t> </a:t>
            </a:r>
            <a:r>
              <a:rPr lang="en-FI" dirty="0" err="1"/>
              <a:t>aloittaa</a:t>
            </a:r>
            <a:r>
              <a:rPr lang="en-FI" dirty="0"/>
              <a:t> </a:t>
            </a:r>
            <a:r>
              <a:rPr lang="en-FI" dirty="0" err="1"/>
              <a:t>muuttuneiden</a:t>
            </a:r>
            <a:r>
              <a:rPr lang="en-FI" dirty="0"/>
              <a:t> </a:t>
            </a:r>
            <a:r>
              <a:rPr lang="en-FI" dirty="0" err="1"/>
              <a:t>tietojen</a:t>
            </a:r>
            <a:r>
              <a:rPr lang="en-FI" dirty="0"/>
              <a:t> </a:t>
            </a:r>
            <a:r>
              <a:rPr lang="en-FI" dirty="0" err="1"/>
              <a:t>indeksoinnin</a:t>
            </a:r>
            <a:endParaRPr lang="fi-FI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23B77C2-CCC3-8799-D014-6880553F4B61}"/>
              </a:ext>
            </a:extLst>
          </p:cNvPr>
          <p:cNvCxnSpPr>
            <a:cxnSpLocks/>
            <a:stCxn id="25" idx="3"/>
            <a:endCxn id="47" idx="1"/>
          </p:cNvCxnSpPr>
          <p:nvPr/>
        </p:nvCxnSpPr>
        <p:spPr>
          <a:xfrm>
            <a:off x="8668512" y="5659843"/>
            <a:ext cx="76809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FC2CEDD-D981-3667-698E-E69C713B571A}"/>
              </a:ext>
            </a:extLst>
          </p:cNvPr>
          <p:cNvSpPr txBox="1"/>
          <p:nvPr/>
        </p:nvSpPr>
        <p:spPr>
          <a:xfrm>
            <a:off x="9436608" y="5059680"/>
            <a:ext cx="148742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FI" dirty="0" err="1"/>
              <a:t>Indeksoinnin</a:t>
            </a:r>
            <a:r>
              <a:rPr lang="en-FI" dirty="0"/>
              <a:t> </a:t>
            </a:r>
            <a:r>
              <a:rPr lang="en-FI" dirty="0" err="1"/>
              <a:t>tuotos</a:t>
            </a:r>
            <a:r>
              <a:rPr lang="en-FI" dirty="0"/>
              <a:t> </a:t>
            </a:r>
            <a:r>
              <a:rPr lang="en-FI" dirty="0" err="1"/>
              <a:t>talletetaan</a:t>
            </a:r>
            <a:r>
              <a:rPr lang="en-FI" dirty="0"/>
              <a:t> </a:t>
            </a:r>
            <a:r>
              <a:rPr lang="en-FI" dirty="0" err="1"/>
              <a:t>tietokantaan</a:t>
            </a:r>
            <a:endParaRPr lang="fi-FI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1F58436-FB28-AEF4-E4D9-A22E09FB75A1}"/>
              </a:ext>
            </a:extLst>
          </p:cNvPr>
          <p:cNvCxnSpPr>
            <a:cxnSpLocks/>
          </p:cNvCxnSpPr>
          <p:nvPr/>
        </p:nvCxnSpPr>
        <p:spPr>
          <a:xfrm>
            <a:off x="10924032" y="5650403"/>
            <a:ext cx="6461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2CC0CFA-B7A2-98D6-7AD7-A270CC37C504}"/>
              </a:ext>
            </a:extLst>
          </p:cNvPr>
          <p:cNvSpPr txBox="1"/>
          <p:nvPr/>
        </p:nvSpPr>
        <p:spPr>
          <a:xfrm>
            <a:off x="6928107" y="2420440"/>
            <a:ext cx="197205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FI" dirty="0"/>
              <a:t>* </a:t>
            </a:r>
            <a:r>
              <a:rPr lang="en-FI" dirty="0" err="1"/>
              <a:t>Tietojen</a:t>
            </a:r>
            <a:r>
              <a:rPr lang="en-FI" dirty="0"/>
              <a:t> </a:t>
            </a:r>
            <a:r>
              <a:rPr lang="en-FI" dirty="0" err="1"/>
              <a:t>päivittymisen</a:t>
            </a:r>
            <a:r>
              <a:rPr lang="en-FI" dirty="0"/>
              <a:t> </a:t>
            </a:r>
            <a:r>
              <a:rPr lang="en-FI" dirty="0" err="1"/>
              <a:t>nopeus</a:t>
            </a:r>
            <a:r>
              <a:rPr lang="en-FI" dirty="0"/>
              <a:t> on </a:t>
            </a:r>
            <a:r>
              <a:rPr lang="en-FI" dirty="0" err="1"/>
              <a:t>täysin</a:t>
            </a:r>
            <a:r>
              <a:rPr lang="en-FI" dirty="0"/>
              <a:t> </a:t>
            </a:r>
            <a:r>
              <a:rPr lang="en-FI" dirty="0" err="1"/>
              <a:t>riippuvainen</a:t>
            </a:r>
            <a:r>
              <a:rPr lang="en-FI" dirty="0"/>
              <a:t> </a:t>
            </a:r>
            <a:r>
              <a:rPr lang="en-FI" dirty="0" err="1"/>
              <a:t>datan</a:t>
            </a:r>
            <a:r>
              <a:rPr lang="en-FI" dirty="0"/>
              <a:t> </a:t>
            </a:r>
            <a:r>
              <a:rPr lang="en-FI" dirty="0" err="1"/>
              <a:t>määrästä</a:t>
            </a:r>
            <a:r>
              <a:rPr lang="en-FI" dirty="0"/>
              <a:t> </a:t>
            </a:r>
            <a:r>
              <a:rPr lang="en-FI" dirty="0" err="1"/>
              <a:t>jonossa</a:t>
            </a:r>
            <a:endParaRPr lang="fi-FI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B4576C-D560-8112-DF47-AE36A5438245}"/>
              </a:ext>
            </a:extLst>
          </p:cNvPr>
          <p:cNvSpPr txBox="1"/>
          <p:nvPr/>
        </p:nvSpPr>
        <p:spPr>
          <a:xfrm>
            <a:off x="6928107" y="191932"/>
            <a:ext cx="4800597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 err="1">
                <a:effectLst/>
              </a:rPr>
              <a:t>Indeksoinnilla</a:t>
            </a:r>
            <a:r>
              <a:rPr lang="fi-FI" dirty="0">
                <a:effectLst/>
              </a:rPr>
              <a:t> tarkoitetaan tiedon rakennetta, jonka tarkoituksena on nopeuttaa tietokantojen hakuja, jotta </a:t>
            </a:r>
            <a:r>
              <a:rPr lang="en-FI" dirty="0" err="1"/>
              <a:t>järjestelmä</a:t>
            </a:r>
            <a:r>
              <a:rPr lang="fi-FI" dirty="0">
                <a:effectLst/>
              </a:rPr>
              <a:t> palauttaa haetut tiedot nopeammin</a:t>
            </a:r>
            <a:r>
              <a:rPr lang="en-FI" dirty="0">
                <a:effectLst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</a:t>
            </a:r>
            <a:r>
              <a:rPr lang="en-FI" dirty="0" err="1"/>
              <a:t>ertaiskuvana</a:t>
            </a:r>
            <a:r>
              <a:rPr lang="en-FI" dirty="0"/>
              <a:t> </a:t>
            </a:r>
            <a:r>
              <a:rPr lang="en-FI" dirty="0" err="1"/>
              <a:t>voisi</a:t>
            </a:r>
            <a:r>
              <a:rPr lang="en-FI" dirty="0"/>
              <a:t> </a:t>
            </a:r>
            <a:r>
              <a:rPr lang="en-FI" dirty="0" err="1"/>
              <a:t>käyttää</a:t>
            </a:r>
            <a:r>
              <a:rPr lang="en-FI" dirty="0"/>
              <a:t> </a:t>
            </a:r>
            <a:r>
              <a:rPr lang="en-FI" dirty="0" err="1"/>
              <a:t>puhelinluetteloa</a:t>
            </a:r>
            <a:r>
              <a:rPr lang="en-FI" dirty="0"/>
              <a:t>, </a:t>
            </a:r>
            <a:r>
              <a:rPr lang="en-FI" dirty="0" err="1"/>
              <a:t>jossa</a:t>
            </a:r>
            <a:r>
              <a:rPr lang="en-FI" dirty="0"/>
              <a:t> </a:t>
            </a:r>
            <a:r>
              <a:rPr lang="en-FI" dirty="0" err="1"/>
              <a:t>kaikki</a:t>
            </a:r>
            <a:r>
              <a:rPr lang="en-FI" dirty="0"/>
              <a:t> </a:t>
            </a:r>
            <a:r>
              <a:rPr lang="en-FI" dirty="0" err="1"/>
              <a:t>numerot</a:t>
            </a:r>
            <a:r>
              <a:rPr lang="en-FI" dirty="0"/>
              <a:t> on </a:t>
            </a:r>
            <a:r>
              <a:rPr lang="en-FI" dirty="0" err="1"/>
              <a:t>järjestetty</a:t>
            </a:r>
            <a:r>
              <a:rPr lang="en-FI" dirty="0"/>
              <a:t> </a:t>
            </a:r>
            <a:r>
              <a:rPr lang="en-FI" dirty="0" err="1"/>
              <a:t>sukunimen</a:t>
            </a:r>
            <a:r>
              <a:rPr lang="en-FI" dirty="0"/>
              <a:t> </a:t>
            </a:r>
            <a:r>
              <a:rPr lang="en-FI" dirty="0" err="1"/>
              <a:t>mukaan</a:t>
            </a:r>
            <a:r>
              <a:rPr lang="en-FI" dirty="0"/>
              <a:t> haun </a:t>
            </a:r>
            <a:r>
              <a:rPr lang="en-FI" dirty="0" err="1"/>
              <a:t>nopeuttamiseksi</a:t>
            </a:r>
            <a:r>
              <a:rPr lang="en-FI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3499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B765-463B-2F6B-5C18-7FC78DAA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Data </a:t>
            </a:r>
            <a:r>
              <a:rPr lang="en-FI" dirty="0" err="1"/>
              <a:t>järjestelmän</a:t>
            </a:r>
            <a:r>
              <a:rPr lang="en-FI" dirty="0"/>
              <a:t> </a:t>
            </a:r>
            <a:r>
              <a:rPr lang="en-FI" dirty="0" err="1"/>
              <a:t>läpi</a:t>
            </a:r>
            <a:r>
              <a:rPr lang="en-FI" dirty="0"/>
              <a:t> 3/3</a:t>
            </a:r>
            <a:endParaRPr lang="fi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730001-7EE3-D9BF-EBEB-4BB3877E3790}"/>
              </a:ext>
            </a:extLst>
          </p:cNvPr>
          <p:cNvSpPr txBox="1"/>
          <p:nvPr/>
        </p:nvSpPr>
        <p:spPr>
          <a:xfrm>
            <a:off x="588265" y="5193791"/>
            <a:ext cx="197205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FI" dirty="0" err="1"/>
              <a:t>Tiedot</a:t>
            </a:r>
            <a:r>
              <a:rPr lang="en-FI" dirty="0"/>
              <a:t> </a:t>
            </a:r>
            <a:r>
              <a:rPr lang="en-FI" dirty="0" err="1"/>
              <a:t>ovat</a:t>
            </a:r>
            <a:r>
              <a:rPr lang="en-FI" dirty="0"/>
              <a:t> </a:t>
            </a:r>
            <a:r>
              <a:rPr lang="en-FI" dirty="0" err="1"/>
              <a:t>indeksoitu</a:t>
            </a:r>
            <a:r>
              <a:rPr lang="en-FI" dirty="0"/>
              <a:t> </a:t>
            </a:r>
            <a:r>
              <a:rPr lang="en-FI" dirty="0" err="1"/>
              <a:t>tietokannassa</a:t>
            </a:r>
            <a:endParaRPr lang="fi-FI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F6AE55-19D1-322F-ECF3-180AE4366E43}"/>
              </a:ext>
            </a:extLst>
          </p:cNvPr>
          <p:cNvCxnSpPr>
            <a:cxnSpLocks/>
            <a:stCxn id="3" idx="3"/>
            <a:endCxn id="8" idx="1"/>
          </p:cNvCxnSpPr>
          <p:nvPr/>
        </p:nvCxnSpPr>
        <p:spPr>
          <a:xfrm>
            <a:off x="2560318" y="5655456"/>
            <a:ext cx="1161289" cy="4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CA4F345-9BD5-3692-9AD2-D0310ED57C3F}"/>
              </a:ext>
            </a:extLst>
          </p:cNvPr>
          <p:cNvSpPr txBox="1"/>
          <p:nvPr/>
        </p:nvSpPr>
        <p:spPr>
          <a:xfrm>
            <a:off x="3721607" y="5059680"/>
            <a:ext cx="144170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FI" dirty="0" err="1"/>
              <a:t>Lataaja</a:t>
            </a:r>
            <a:r>
              <a:rPr lang="en-FI" dirty="0"/>
              <a:t> vie </a:t>
            </a:r>
            <a:r>
              <a:rPr lang="en-FI" dirty="0" err="1"/>
              <a:t>muutokset</a:t>
            </a:r>
            <a:r>
              <a:rPr lang="en-FI" dirty="0"/>
              <a:t> </a:t>
            </a:r>
            <a:r>
              <a:rPr lang="en-FI" dirty="0" err="1"/>
              <a:t>aineistojen</a:t>
            </a:r>
            <a:r>
              <a:rPr lang="en-FI" dirty="0"/>
              <a:t> </a:t>
            </a:r>
            <a:r>
              <a:rPr lang="en-FI" dirty="0" err="1"/>
              <a:t>säilytykseen</a:t>
            </a:r>
            <a:endParaRPr lang="fi-FI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9968CF-942C-9403-9094-68CABE7F74DE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5163310" y="5647653"/>
            <a:ext cx="1368548" cy="1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73BBB02-9C6C-DCE8-86BA-12F128A673EB}"/>
              </a:ext>
            </a:extLst>
          </p:cNvPr>
          <p:cNvSpPr txBox="1"/>
          <p:nvPr/>
        </p:nvSpPr>
        <p:spPr>
          <a:xfrm>
            <a:off x="6531858" y="5047488"/>
            <a:ext cx="171907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FI" dirty="0" err="1"/>
              <a:t>Aineistosäilytyk-sestä</a:t>
            </a:r>
            <a:r>
              <a:rPr lang="en-FI" dirty="0"/>
              <a:t>  </a:t>
            </a:r>
            <a:r>
              <a:rPr lang="en-FI" dirty="0" err="1"/>
              <a:t>aineistot</a:t>
            </a:r>
            <a:r>
              <a:rPr lang="en-FI" dirty="0"/>
              <a:t> </a:t>
            </a:r>
            <a:r>
              <a:rPr lang="en-FI" dirty="0" err="1"/>
              <a:t>ladataan</a:t>
            </a:r>
            <a:r>
              <a:rPr lang="en-FI" dirty="0"/>
              <a:t> </a:t>
            </a:r>
            <a:r>
              <a:rPr lang="en-FI" dirty="0" err="1"/>
              <a:t>Latauspalveluun</a:t>
            </a:r>
            <a:endParaRPr lang="fi-F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1BEAE0-C3ED-7C03-C1FD-153036021EDB}"/>
              </a:ext>
            </a:extLst>
          </p:cNvPr>
          <p:cNvSpPr txBox="1"/>
          <p:nvPr/>
        </p:nvSpPr>
        <p:spPr>
          <a:xfrm>
            <a:off x="6556236" y="2709799"/>
            <a:ext cx="17190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FI" dirty="0" err="1"/>
              <a:t>Ajastustyökalu</a:t>
            </a:r>
            <a:r>
              <a:rPr lang="en-FI" dirty="0"/>
              <a:t> vie </a:t>
            </a:r>
            <a:r>
              <a:rPr lang="en-FI" dirty="0" err="1"/>
              <a:t>ajastuksen</a:t>
            </a:r>
            <a:r>
              <a:rPr lang="en-FI" dirty="0"/>
              <a:t> </a:t>
            </a:r>
            <a:r>
              <a:rPr lang="en-FI" dirty="0" err="1"/>
              <a:t>perusteella</a:t>
            </a:r>
            <a:r>
              <a:rPr lang="en-FI" dirty="0"/>
              <a:t>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35F8AB9-A02C-B904-3941-20B15467023E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7415772" y="3633129"/>
            <a:ext cx="1" cy="14155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92B78CD-6438-A993-12DF-578D31AAD443}"/>
              </a:ext>
            </a:extLst>
          </p:cNvPr>
          <p:cNvSpPr txBox="1"/>
          <p:nvPr/>
        </p:nvSpPr>
        <p:spPr>
          <a:xfrm>
            <a:off x="9631681" y="5035879"/>
            <a:ext cx="197205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FI" dirty="0" err="1"/>
              <a:t>Käyttäjät</a:t>
            </a:r>
            <a:r>
              <a:rPr lang="en-FI" dirty="0"/>
              <a:t> </a:t>
            </a:r>
            <a:r>
              <a:rPr lang="en-FI" dirty="0" err="1"/>
              <a:t>pystyvät</a:t>
            </a:r>
            <a:r>
              <a:rPr lang="en-FI" dirty="0"/>
              <a:t> </a:t>
            </a:r>
            <a:r>
              <a:rPr lang="en-FI" dirty="0" err="1"/>
              <a:t>Latauspalvelun</a:t>
            </a:r>
            <a:r>
              <a:rPr lang="en-FI" dirty="0"/>
              <a:t> </a:t>
            </a:r>
            <a:r>
              <a:rPr lang="en-FI" dirty="0" err="1"/>
              <a:t>kautta</a:t>
            </a:r>
            <a:r>
              <a:rPr lang="en-FI" dirty="0"/>
              <a:t> </a:t>
            </a:r>
            <a:r>
              <a:rPr lang="en-FI" dirty="0" err="1"/>
              <a:t>ladata</a:t>
            </a:r>
            <a:r>
              <a:rPr lang="en-FI" dirty="0"/>
              <a:t> </a:t>
            </a:r>
            <a:r>
              <a:rPr lang="en-FI" dirty="0" err="1"/>
              <a:t>päivitetyt</a:t>
            </a:r>
            <a:r>
              <a:rPr lang="en-FI" dirty="0"/>
              <a:t> </a:t>
            </a:r>
            <a:r>
              <a:rPr lang="en-FI" dirty="0" err="1"/>
              <a:t>tiedot</a:t>
            </a:r>
            <a:endParaRPr lang="fi-FI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B4576C-D560-8112-DF47-AE36A5438245}"/>
              </a:ext>
            </a:extLst>
          </p:cNvPr>
          <p:cNvSpPr txBox="1"/>
          <p:nvPr/>
        </p:nvSpPr>
        <p:spPr>
          <a:xfrm>
            <a:off x="6803137" y="759028"/>
            <a:ext cx="480059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FI" dirty="0" err="1">
                <a:effectLst/>
              </a:rPr>
              <a:t>Ajastus</a:t>
            </a:r>
            <a:r>
              <a:rPr lang="en-FI" dirty="0">
                <a:effectLst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</a:t>
            </a:r>
            <a:r>
              <a:rPr lang="en-FI" dirty="0"/>
              <a:t>a-pe 03:10 </a:t>
            </a:r>
            <a:r>
              <a:rPr lang="en-FI" dirty="0" err="1"/>
              <a:t>aineistot</a:t>
            </a:r>
            <a:r>
              <a:rPr lang="en-FI" dirty="0"/>
              <a:t> </a:t>
            </a:r>
            <a:r>
              <a:rPr lang="en-FI" dirty="0" err="1"/>
              <a:t>ladataan</a:t>
            </a:r>
            <a:r>
              <a:rPr lang="en-FI" dirty="0"/>
              <a:t> </a:t>
            </a:r>
            <a:r>
              <a:rPr lang="en-FI" dirty="0" err="1"/>
              <a:t>Latauspalveluun</a:t>
            </a:r>
            <a:r>
              <a:rPr lang="en-FI" dirty="0"/>
              <a:t> (pl. </a:t>
            </a:r>
            <a:r>
              <a:rPr lang="fi-FI" dirty="0"/>
              <a:t>M</a:t>
            </a:r>
            <a:r>
              <a:rPr lang="en-FI" dirty="0" err="1"/>
              <a:t>ittaustiedot</a:t>
            </a:r>
            <a:r>
              <a:rPr lang="en-FI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 err="1"/>
              <a:t>Lauantaisin</a:t>
            </a:r>
            <a:r>
              <a:rPr lang="en-FI" dirty="0"/>
              <a:t> 03:10 </a:t>
            </a:r>
            <a:r>
              <a:rPr lang="en-FI" dirty="0" err="1"/>
              <a:t>ladataan</a:t>
            </a:r>
            <a:r>
              <a:rPr lang="en-FI" dirty="0"/>
              <a:t> </a:t>
            </a:r>
            <a:r>
              <a:rPr lang="en-FI" dirty="0" err="1"/>
              <a:t>mittaustiedot</a:t>
            </a:r>
            <a:r>
              <a:rPr lang="en-FI" dirty="0"/>
              <a:t> </a:t>
            </a:r>
            <a:r>
              <a:rPr lang="en-FI" dirty="0" err="1"/>
              <a:t>Latauspalveluun</a:t>
            </a:r>
            <a:endParaRPr lang="fi-FI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EA222E-7FB6-4664-014C-60A14F9CDBF8}"/>
              </a:ext>
            </a:extLst>
          </p:cNvPr>
          <p:cNvCxnSpPr>
            <a:stCxn id="25" idx="1"/>
            <a:endCxn id="11" idx="3"/>
          </p:cNvCxnSpPr>
          <p:nvPr/>
        </p:nvCxnSpPr>
        <p:spPr>
          <a:xfrm flipH="1">
            <a:off x="8250929" y="5636044"/>
            <a:ext cx="1380752" cy="11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763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/>
              <a:t>Velho ohjeet: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2"/>
              </a:rPr>
              <a:t>https://ohje.velho.vaylapilvi.fi/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/>
              <a:t>Operointi: </a:t>
            </a:r>
            <a:r>
              <a:rPr lang="fi-FI" dirty="0">
                <a:hlinkClick r:id="rId3"/>
              </a:rPr>
              <a:t>tiestotuki@vayla.fi</a:t>
            </a:r>
            <a:r>
              <a:rPr lang="fi-FI" dirty="0"/>
              <a:t> </a:t>
            </a:r>
          </a:p>
          <a:p>
            <a:r>
              <a:rPr lang="fi-FI" dirty="0"/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/>
              <a:t>Palautetta voi antaa </a:t>
            </a:r>
            <a:r>
              <a:rPr lang="fi-FI" dirty="0">
                <a:hlinkClick r:id="rId4"/>
              </a:rPr>
              <a:t>velhotuki@vayla.fi</a:t>
            </a:r>
            <a:r>
              <a:rPr lang="fi-FI" dirty="0"/>
              <a:t> osoitteeseen tai suoraan käyttöliittymästä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13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414413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 ja tekemisen painopisteet </a:t>
            </a:r>
          </a:p>
          <a:p>
            <a:r>
              <a:rPr lang="fi-FI" b="0" i="0" dirty="0">
                <a:effectLst/>
                <a:latin typeface="+mj-lt"/>
              </a:rPr>
              <a:t>Data järjestelmän läpi (Lassi Heikkilä)</a:t>
            </a:r>
            <a:endParaRPr lang="fi-FI" dirty="0">
              <a:latin typeface="+mj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229" y="0"/>
            <a:ext cx="7808287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Ajankohtaiset ja tekemisen painopisteet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18886"/>
            <a:ext cx="12192000" cy="65025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Tieosoitemuutosten ajot järjestelmään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Kesän ja syksyn 2023 tieosoitemuutokset ajetaan tuotantoon viikolla 1, 2024. Uutinen: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https://ohje.velho.vaylapilvi.fi/kesan-ja-syksyn-2023-tieosoitemuutosajot-ajetaan-velhon-tuotantokantaan-viikolla-1-2024/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Tieosoitteistaminen</a:t>
            </a: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VIITE järjestelmässä</a:t>
            </a:r>
          </a:p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VIITE järjestelmässä tehdään tällä hetkellä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tieosoitteistamista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ja takaraja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tieosoittesitamiselle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on tänään 19.12.2023, jonka jälkeen päivitetään Viitekehysmuunnin käyttämään uutta tieosoiteverkkoa ja julkaistaan tieosoiteverkko tietopalvelutuote. </a:t>
            </a:r>
          </a:p>
          <a:p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Käyttöliittymäkehitys (Tievelho)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Karttakäyttöliittymän palvelumuotoilutyö alkaa olemaan maalissa ja tarvittavat haastattelut pidetty. Seuraavaksi yhteenveto ja sitä kautta ymmärrys Tievelhon karttakäyttöliittymän tärkeimmistä toiminnallisuuksista. </a:t>
            </a:r>
          </a:p>
          <a:p>
            <a:endParaRPr lang="fi-FI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Suomen Väylät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Käyttöliittymään tullut uusia toiminnallisuuksia esimerkiksi suodatusmahdollisuus ominaisuustiedoilla jne.. Käykää tutustumassa ja antakaa palautetta!</a:t>
            </a:r>
          </a:p>
          <a:p>
            <a:pPr marL="0" indent="0">
              <a:buNone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Vexline</a:t>
            </a: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(päivitys) (</a:t>
            </a:r>
            <a:r>
              <a:rPr lang="fi-FI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https://paikkatieto.vaylapilvi.fi/vexline/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Maksimi sallittu rivimäärä nostettu 50 000 riviin. Isojen tiedostojen muuntaminen voi kestää kymmeniä minuutteja.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Tulostiedoston muodoksi voi valita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GeoPackage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viennistä QGIS-ohjelmistoon on lisätty sivuille </a:t>
            </a:r>
            <a:r>
              <a:rPr lang="fi-FI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ohje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Tievelhovartti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Ohjelma: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https://ohje.velho.vaylapilvi.fi/tievelho/koulutukset-ja-tilaisuudet/tievelho-vartit/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Vuoden vaihteen aikataulun varttien osalta: 19.12.2023 vuoden viimeinen vartti. Vartit jatkuvat taas 16.01.2024.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Viestintä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Uutiskirje julkaistu: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https://vayla.creamailer.fi/email/65324520201f5?u=BEn19X6UOkmjc7nv3UGMA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400" b="1" i="0" u="none" strike="noStrike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Vastaa kyselyyn ja voita palkinto! </a:t>
            </a:r>
            <a:r>
              <a:rPr lang="fi-FI" sz="1100" b="0" i="0" u="sng" dirty="0">
                <a:effectLst/>
                <a:latin typeface="Inter"/>
                <a:hlinkClick r:id="rId7"/>
              </a:rPr>
              <a:t>https://forms.office.com/pages/responsepage.aspx?id=ZaV9tvvic0S524NpUHDZiOfQryuRPlNJm8HLSiyGmjtUQUxUN1dOMjc0VUVIQlVCVzNPOVhNNkg1Ui4u</a:t>
            </a:r>
            <a:endParaRPr lang="fi-FI" sz="1400" b="1" i="0" u="none" strike="noStrike" dirty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70E300-50CA-C989-88CA-7ED3AADA3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b="1" dirty="0">
                <a:solidFill>
                  <a:schemeClr val="accent1">
                    <a:lumMod val="75000"/>
                  </a:schemeClr>
                </a:solidFill>
              </a:rPr>
              <a:t>Tarina jatkuu kahden viikon päästä 19.12.2023….</a:t>
            </a: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30890744-AE24-346E-CB18-AC0B8578DC3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517399"/>
          <a:ext cx="10515600" cy="2641943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483002076"/>
                    </a:ext>
                  </a:extLst>
                </a:gridCol>
              </a:tblGrid>
              <a:tr h="934916">
                <a:tc>
                  <a:txBody>
                    <a:bodyPr/>
                    <a:lstStyle/>
                    <a:p>
                      <a:br>
                        <a:rPr lang="fi-FI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endParaRPr lang="fi-FI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i-FI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AIHE: Data järjestelmän läpi</a:t>
                      </a:r>
                      <a:endParaRPr lang="fi-FI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277067"/>
                  </a:ext>
                </a:extLst>
              </a:tr>
              <a:tr h="1636103">
                <a:tc>
                  <a:txBody>
                    <a:bodyPr/>
                    <a:lstStyle/>
                    <a:p>
                      <a:r>
                        <a:rPr lang="fi-FI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Velhon ylläpito (A-ryhmä) </a:t>
                      </a:r>
                      <a:r>
                        <a:rPr lang="fi-FI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käy</a:t>
                      </a:r>
                      <a:r>
                        <a:rPr lang="fi-FI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läpi prosessin, jossa operoinnin lataama data siirtyy tietokannan kautta eri palveluihin ja näkyviin käyttöliittymään.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42211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7C1B3B3-F37E-977E-92D5-4AE0305DC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845" y="3600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8220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E1923-4B93-E205-586E-E88D6B199E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Data </a:t>
            </a:r>
            <a:r>
              <a:rPr lang="en-FI" dirty="0" err="1"/>
              <a:t>järjestelmän</a:t>
            </a:r>
            <a:r>
              <a:rPr lang="en-FI" dirty="0"/>
              <a:t> </a:t>
            </a:r>
            <a:r>
              <a:rPr lang="en-FI" dirty="0" err="1"/>
              <a:t>läpi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1EB8A-A76F-E077-6AEE-3E050F9FD7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FI" dirty="0"/>
              <a:t>VELHO </a:t>
            </a:r>
            <a:r>
              <a:rPr lang="en-FI" dirty="0" err="1"/>
              <a:t>ylläpito</a:t>
            </a:r>
            <a:r>
              <a:rPr lang="en-FI" dirty="0"/>
              <a:t> </a:t>
            </a:r>
            <a:r>
              <a:rPr lang="en-FI" dirty="0" err="1"/>
              <a:t>tiimi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736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3FB2-F90C-EAF7-362F-E07DC16A3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Velhon tiimit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585961-68A3-01C0-87B6-B64E6E891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761" y="2142310"/>
            <a:ext cx="8824478" cy="37496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F72F43-A69A-9156-E4CB-01B42EA60C1D}"/>
              </a:ext>
            </a:extLst>
          </p:cNvPr>
          <p:cNvSpPr/>
          <p:nvPr/>
        </p:nvSpPr>
        <p:spPr>
          <a:xfrm>
            <a:off x="1521822" y="5075506"/>
            <a:ext cx="9061621" cy="816428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15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AB69D-FAA2-D808-D9DC-5BBB92212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A-</a:t>
            </a:r>
            <a:r>
              <a:rPr lang="en-FI" dirty="0" err="1"/>
              <a:t>tiimi</a:t>
            </a:r>
            <a:r>
              <a:rPr lang="en-FI" dirty="0"/>
              <a:t> </a:t>
            </a:r>
            <a:r>
              <a:rPr lang="en-FI" dirty="0" err="1"/>
              <a:t>vastuualue</a:t>
            </a:r>
            <a:r>
              <a:rPr lang="en-FI" dirty="0"/>
              <a:t> 1/2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2DEEC-6A0D-113F-F17E-88C650206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A-</a:t>
            </a:r>
            <a:r>
              <a:rPr lang="en-FI" dirty="0" err="1"/>
              <a:t>tiimi</a:t>
            </a:r>
            <a:r>
              <a:rPr lang="en-FI" dirty="0"/>
              <a:t> </a:t>
            </a:r>
            <a:r>
              <a:rPr lang="en-FI" dirty="0" err="1"/>
              <a:t>vastaa</a:t>
            </a:r>
            <a:r>
              <a:rPr lang="en-FI" dirty="0"/>
              <a:t> </a:t>
            </a:r>
            <a:r>
              <a:rPr lang="en-FI" dirty="0" err="1"/>
              <a:t>ylläpidollisesta</a:t>
            </a:r>
            <a:r>
              <a:rPr lang="en-FI" dirty="0"/>
              <a:t> </a:t>
            </a:r>
            <a:r>
              <a:rPr lang="en-FI" dirty="0" err="1"/>
              <a:t>tekemisestä</a:t>
            </a:r>
            <a:r>
              <a:rPr lang="en-FI" dirty="0"/>
              <a:t> </a:t>
            </a:r>
            <a:r>
              <a:rPr lang="en-FI" dirty="0" err="1"/>
              <a:t>niin</a:t>
            </a:r>
            <a:r>
              <a:rPr lang="en-FI" dirty="0"/>
              <a:t> Tie- </a:t>
            </a:r>
            <a:r>
              <a:rPr lang="en-FI" dirty="0" err="1"/>
              <a:t>kuin</a:t>
            </a:r>
            <a:r>
              <a:rPr lang="en-FI" dirty="0"/>
              <a:t> </a:t>
            </a:r>
            <a:r>
              <a:rPr lang="en-FI" dirty="0" err="1"/>
              <a:t>Projektivelhon</a:t>
            </a:r>
            <a:r>
              <a:rPr lang="en-FI" dirty="0"/>
              <a:t> </a:t>
            </a:r>
            <a:r>
              <a:rPr lang="en-FI" dirty="0" err="1"/>
              <a:t>suhteen</a:t>
            </a:r>
            <a:endParaRPr lang="en-FI" dirty="0"/>
          </a:p>
          <a:p>
            <a:pPr lvl="1"/>
            <a:r>
              <a:rPr lang="fi-FI" dirty="0"/>
              <a:t>Tuotanto- ja testiympäristöjen käytettävyydestä huolehtiminen</a:t>
            </a:r>
          </a:p>
          <a:p>
            <a:pPr lvl="1"/>
            <a:r>
              <a:rPr lang="fi-FI" dirty="0"/>
              <a:t>Tietokantojen toimintakunnosta huolehtiminen</a:t>
            </a:r>
          </a:p>
          <a:p>
            <a:pPr lvl="1"/>
            <a:r>
              <a:rPr lang="fi-FI" dirty="0" err="1"/>
              <a:t>Tuotantoonvientiprosessista</a:t>
            </a:r>
            <a:r>
              <a:rPr lang="fi-FI" dirty="0"/>
              <a:t> huolehtiminen yhdessä kehitystiimien kanssa</a:t>
            </a:r>
          </a:p>
          <a:p>
            <a:pPr lvl="1"/>
            <a:r>
              <a:rPr lang="fi-FI" dirty="0"/>
              <a:t>Tietoturva-asioista huolehtiminen ja näiden ylläpito yhdessä kehitystiimien kanssa</a:t>
            </a:r>
          </a:p>
          <a:p>
            <a:pPr lvl="1"/>
            <a:r>
              <a:rPr lang="fi-FI" dirty="0"/>
              <a:t>Käyttöoikeuksista huolehtiminen ulkopuolisten käyttäjien osalta</a:t>
            </a:r>
          </a:p>
        </p:txBody>
      </p:sp>
    </p:spTree>
    <p:extLst>
      <p:ext uri="{BB962C8B-B14F-4D97-AF65-F5344CB8AC3E}">
        <p14:creationId xmlns:p14="http://schemas.microsoft.com/office/powerpoint/2010/main" val="158473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9242-06BE-8BF8-374B-7F48BD2C7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A-</a:t>
            </a:r>
            <a:r>
              <a:rPr lang="en-FI" dirty="0" err="1"/>
              <a:t>tiimi</a:t>
            </a:r>
            <a:r>
              <a:rPr lang="en-FI" dirty="0"/>
              <a:t> </a:t>
            </a:r>
            <a:r>
              <a:rPr lang="en-FI" dirty="0" err="1"/>
              <a:t>vastuualue</a:t>
            </a:r>
            <a:r>
              <a:rPr lang="en-FI" dirty="0"/>
              <a:t> 2/2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3BE27-6043-F546-CDCA-BA1815194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Viimeisimpiä saavutuksia ovat:</a:t>
            </a:r>
          </a:p>
          <a:p>
            <a:pPr lvl="1"/>
            <a:r>
              <a:rPr lang="fi-FI" dirty="0"/>
              <a:t>Tietokantojen indeksoinnin jatkuva parantaminen sekä ajoittaminen, jotta syötetyt tiedot ovat mahdollisimman nopeasti käytettävissä</a:t>
            </a:r>
          </a:p>
          <a:p>
            <a:pPr lvl="1"/>
            <a:r>
              <a:rPr lang="fi-FI" dirty="0"/>
              <a:t>Tietokantaan kohdistuvien kyselyiden optimointi yhdessä kehitystiimien kanssa</a:t>
            </a:r>
          </a:p>
          <a:p>
            <a:pPr lvl="1"/>
            <a:r>
              <a:rPr lang="fi-FI" dirty="0"/>
              <a:t>Tiesoitemuutosten vastaanotto yhdessä kehitystiimien kanssa</a:t>
            </a:r>
          </a:p>
          <a:p>
            <a:pPr lvl="1"/>
            <a:r>
              <a:rPr lang="fi-FI" dirty="0" err="1"/>
              <a:t>Tuotantooonvienti</a:t>
            </a:r>
            <a:r>
              <a:rPr lang="fi-FI" dirty="0"/>
              <a:t> prosessin parantaminen, jotta se olisi riskittömämpi ja palvelisi paremmin kehitystiimejä</a:t>
            </a:r>
          </a:p>
          <a:p>
            <a:pPr lvl="1"/>
            <a:r>
              <a:rPr lang="fi-FI" dirty="0"/>
              <a:t>Uuden ja päivitetyn datan lataamiseen liittyvä tekeminen yhdessä operoinnin kanssa</a:t>
            </a:r>
          </a:p>
          <a:p>
            <a:pPr lvl="1"/>
            <a:r>
              <a:rPr lang="fi-FI" dirty="0"/>
              <a:t>Ulkopuolisten käyttäjäryhmien käytön mahdollistaminen</a:t>
            </a:r>
          </a:p>
        </p:txBody>
      </p:sp>
    </p:spTree>
    <p:extLst>
      <p:ext uri="{BB962C8B-B14F-4D97-AF65-F5344CB8AC3E}">
        <p14:creationId xmlns:p14="http://schemas.microsoft.com/office/powerpoint/2010/main" val="347278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0761-FFAF-4526-7152-8C4D8285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A-</a:t>
            </a:r>
            <a:r>
              <a:rPr lang="en-FI" dirty="0" err="1"/>
              <a:t>tiimin</a:t>
            </a:r>
            <a:r>
              <a:rPr lang="en-FI" dirty="0"/>
              <a:t> </a:t>
            </a:r>
            <a:r>
              <a:rPr lang="en-FI" dirty="0" err="1"/>
              <a:t>kokoonpano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FAB25-A962-378E-FE8B-BE6A57B58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Lassi Heikkilä – </a:t>
            </a:r>
            <a:r>
              <a:rPr lang="en-FI" dirty="0" err="1"/>
              <a:t>Projektipäällikkö</a:t>
            </a:r>
            <a:endParaRPr lang="en-FI" dirty="0"/>
          </a:p>
          <a:p>
            <a:r>
              <a:rPr lang="en-FI" dirty="0"/>
              <a:t>Maarit Linnekoski – </a:t>
            </a:r>
            <a:r>
              <a:rPr lang="en-FI" dirty="0" err="1"/>
              <a:t>Kehittäminien</a:t>
            </a:r>
            <a:r>
              <a:rPr lang="en-FI" dirty="0"/>
              <a:t>, </a:t>
            </a:r>
            <a:r>
              <a:rPr lang="en-FI" dirty="0" err="1"/>
              <a:t>Indeksointi</a:t>
            </a:r>
            <a:endParaRPr lang="en-FI" dirty="0"/>
          </a:p>
          <a:p>
            <a:r>
              <a:rPr lang="en-FI" dirty="0"/>
              <a:t>Janne Upla – </a:t>
            </a:r>
            <a:r>
              <a:rPr lang="en-FI" dirty="0" err="1"/>
              <a:t>Tietokannat</a:t>
            </a:r>
            <a:endParaRPr lang="en-FI" dirty="0"/>
          </a:p>
          <a:p>
            <a:r>
              <a:rPr lang="en-FI" dirty="0"/>
              <a:t>Ossi Ala-Peijari – AWS, </a:t>
            </a:r>
            <a:r>
              <a:rPr lang="en-FI" dirty="0" err="1"/>
              <a:t>Väyläpilvi</a:t>
            </a:r>
            <a:r>
              <a:rPr lang="en-FI" dirty="0"/>
              <a:t>, </a:t>
            </a:r>
            <a:r>
              <a:rPr lang="en-FI" dirty="0" err="1"/>
              <a:t>tuotantoonvienti</a:t>
            </a:r>
            <a:r>
              <a:rPr lang="en-FI" dirty="0"/>
              <a:t> </a:t>
            </a:r>
            <a:r>
              <a:rPr lang="en-FI" dirty="0" err="1"/>
              <a:t>prosessi</a:t>
            </a:r>
            <a:endParaRPr lang="en-FI" dirty="0"/>
          </a:p>
          <a:p>
            <a:r>
              <a:rPr lang="en-FI" dirty="0"/>
              <a:t>Knut Schnur – </a:t>
            </a:r>
            <a:r>
              <a:rPr lang="en-FI" dirty="0" err="1"/>
              <a:t>Kehittäminen</a:t>
            </a:r>
            <a:r>
              <a:rPr lang="en-FI" dirty="0"/>
              <a:t>, </a:t>
            </a:r>
            <a:r>
              <a:rPr lang="en-FI" dirty="0" err="1"/>
              <a:t>indeksointi</a:t>
            </a:r>
            <a:r>
              <a:rPr lang="en-FI" dirty="0"/>
              <a:t>, </a:t>
            </a:r>
            <a:r>
              <a:rPr lang="en-FI" dirty="0" err="1"/>
              <a:t>monitorointi</a:t>
            </a:r>
            <a:endParaRPr lang="en-FI" dirty="0"/>
          </a:p>
          <a:p>
            <a:r>
              <a:rPr lang="en-FI" dirty="0"/>
              <a:t>Teemu Lahtinen - </a:t>
            </a:r>
            <a:r>
              <a:rPr lang="en-FI" dirty="0" err="1"/>
              <a:t>Kehittäminen</a:t>
            </a:r>
            <a:r>
              <a:rPr lang="en-FI" dirty="0"/>
              <a:t>, </a:t>
            </a:r>
            <a:r>
              <a:rPr lang="en-FI" dirty="0" err="1"/>
              <a:t>indeksointi</a:t>
            </a:r>
            <a:r>
              <a:rPr lang="en-FI" dirty="0"/>
              <a:t>, </a:t>
            </a:r>
            <a:r>
              <a:rPr lang="en-FI" dirty="0" err="1"/>
              <a:t>monitorointi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233942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xml_kameleon>
  <ddecree/>
  <dlevelofprotection/>
  <dsecrecy/>
  <dconfidentiality/>
</xml_kameleon>
</file>

<file path=customXml/item2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Props1.xml><?xml version="1.0" encoding="utf-8"?>
<ds:datastoreItem xmlns:ds="http://schemas.openxmlformats.org/officeDocument/2006/customXml" ds:itemID="{A8012199-8EC8-45B0-B8CE-C879495E452F}">
  <ds:schemaRefs/>
</ds:datastoreItem>
</file>

<file path=customXml/itemProps2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18252</TotalTime>
  <Words>641</Words>
  <Application>Microsoft Office PowerPoint</Application>
  <PresentationFormat>Laajakuva</PresentationFormat>
  <Paragraphs>97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5" baseType="lpstr">
      <vt:lpstr>-apple-system</vt:lpstr>
      <vt:lpstr>Arial</vt:lpstr>
      <vt:lpstr>Calibri</vt:lpstr>
      <vt:lpstr>Exo 2</vt:lpstr>
      <vt:lpstr>Felbridge Pro</vt:lpstr>
      <vt:lpstr>Helvetica</vt:lpstr>
      <vt:lpstr>Inter</vt:lpstr>
      <vt:lpstr>Segoe UI</vt:lpstr>
      <vt:lpstr>Symbol</vt:lpstr>
      <vt:lpstr>Tahoma</vt:lpstr>
      <vt:lpstr>vayla</vt:lpstr>
      <vt:lpstr>Tievelhovartti (19.12.2023)</vt:lpstr>
      <vt:lpstr>Agenda</vt:lpstr>
      <vt:lpstr>Ajankohtaiset ja tekemisen painopisteet</vt:lpstr>
      <vt:lpstr>Tarina jatkuu kahden viikon päästä 19.12.2023….</vt:lpstr>
      <vt:lpstr>Data järjestelmän läpi</vt:lpstr>
      <vt:lpstr>Velhon tiimit</vt:lpstr>
      <vt:lpstr>A-tiimi vastuualue 1/2</vt:lpstr>
      <vt:lpstr>A-tiimi vastuualue 2/2</vt:lpstr>
      <vt:lpstr>A-tiimin kokoonpano</vt:lpstr>
      <vt:lpstr>Data järjestelmän läpi 1/3</vt:lpstr>
      <vt:lpstr>Data järjestelmän läpi 2/3</vt:lpstr>
      <vt:lpstr>Data järjestelmän läpi 3/3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680</cp:revision>
  <dcterms:created xsi:type="dcterms:W3CDTF">2021-06-10T07:52:25Z</dcterms:created>
  <dcterms:modified xsi:type="dcterms:W3CDTF">2023-12-19T07:16:06Z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</Properties>
</file>