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21"/>
  </p:notesMasterIdLst>
  <p:sldIdLst>
    <p:sldId id="256" r:id="rId4"/>
    <p:sldId id="315" r:id="rId5"/>
    <p:sldId id="307" r:id="rId6"/>
    <p:sldId id="316" r:id="rId7"/>
    <p:sldId id="259" r:id="rId8"/>
    <p:sldId id="258" r:id="rId9"/>
    <p:sldId id="264" r:id="rId10"/>
    <p:sldId id="260" r:id="rId11"/>
    <p:sldId id="262" r:id="rId12"/>
    <p:sldId id="261" r:id="rId13"/>
    <p:sldId id="265" r:id="rId14"/>
    <p:sldId id="269" r:id="rId15"/>
    <p:sldId id="270" r:id="rId16"/>
    <p:sldId id="271" r:id="rId17"/>
    <p:sldId id="272" r:id="rId18"/>
    <p:sldId id="306" r:id="rId19"/>
    <p:sldId id="27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76" d="100"/>
          <a:sy n="76" d="100"/>
        </p:scale>
        <p:origin x="114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16.1.2024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811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86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9D0EB043-CA1E-AC09-354B-2AB400561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C0A0CC28-71E9-C488-EDD5-3D5A405D3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B3795109-526B-31FD-2547-2E8C6C62E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Markku Pitkänen</a:t>
            </a:r>
            <a:endParaRPr lang="fi-FI" dirty="0"/>
          </a:p>
        </p:txBody>
      </p:sp>
      <p:sp>
        <p:nvSpPr>
          <p:cNvPr id="15" name="duser_1">
            <a:extLst>
              <a:ext uri="{FF2B5EF4-FFF2-40B4-BE49-F238E27FC236}">
                <a16:creationId xmlns:a16="http://schemas.microsoft.com/office/drawing/2014/main" id="{384B469D-48C8-2202-9444-3E26CCDDE2E9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6" name="duser_2">
            <a:extLst>
              <a:ext uri="{FF2B5EF4-FFF2-40B4-BE49-F238E27FC236}">
                <a16:creationId xmlns:a16="http://schemas.microsoft.com/office/drawing/2014/main" id="{21C13BDF-CE13-A8A8-374A-828D070C76AB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7" name="duser_3">
            <a:extLst>
              <a:ext uri="{FF2B5EF4-FFF2-40B4-BE49-F238E27FC236}">
                <a16:creationId xmlns:a16="http://schemas.microsoft.com/office/drawing/2014/main" id="{81945E5C-D926-6141-D2D2-B11128E22045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C8758F4-D5A6-6EF5-F877-51D1432C6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12.1.2024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7CA352CF-2876-B635-B133-F5D57F3531C2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704FB1C0-8CE8-9326-EA85-86F137F51779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36D4D699-55A8-C147-9313-552C607E8A0D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2" name="Picture 14" descr="Väyläviraston logo">
            <a:extLst>
              <a:ext uri="{FF2B5EF4-FFF2-40B4-BE49-F238E27FC236}">
                <a16:creationId xmlns:a16="http://schemas.microsoft.com/office/drawing/2014/main" id="{5E12AA34-FFF2-FE13-8019-1E02E25CAC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37" name="eulogoplaceholder">
            <a:extLst>
              <a:ext uri="{FF2B5EF4-FFF2-40B4-BE49-F238E27FC236}">
                <a16:creationId xmlns:a16="http://schemas.microsoft.com/office/drawing/2014/main" id="{1B9C94C1-FC64-6CE5-CB5C-F93889A10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525761" y="5344806"/>
            <a:ext cx="2761856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1DF13E9C-88E0-9FAE-ED4D-11B2B2C4C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42529" y="3889679"/>
            <a:ext cx="7249471" cy="2966677"/>
          </a:xfrm>
          <a:custGeom>
            <a:avLst/>
            <a:gdLst>
              <a:gd name="connsiteX0" fmla="*/ 7249471 w 7249471"/>
              <a:gd name="connsiteY0" fmla="*/ 1375031 h 2966677"/>
              <a:gd name="connsiteX1" fmla="*/ 7249471 w 7249471"/>
              <a:gd name="connsiteY1" fmla="*/ 2966677 h 2966677"/>
              <a:gd name="connsiteX2" fmla="*/ 0 w 7249471"/>
              <a:gd name="connsiteY2" fmla="*/ 2966677 h 2966677"/>
              <a:gd name="connsiteX3" fmla="*/ 765931 w 7249471"/>
              <a:gd name="connsiteY3" fmla="*/ 0 h 2966677"/>
              <a:gd name="connsiteX4" fmla="*/ 7249471 w 7249471"/>
              <a:gd name="connsiteY4" fmla="*/ 1375031 h 29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9471" h="2966677">
                <a:moveTo>
                  <a:pt x="7249471" y="1375031"/>
                </a:moveTo>
                <a:lnTo>
                  <a:pt x="7249471" y="2966677"/>
                </a:lnTo>
                <a:lnTo>
                  <a:pt x="0" y="2966677"/>
                </a:lnTo>
                <a:lnTo>
                  <a:pt x="765931" y="0"/>
                </a:lnTo>
                <a:lnTo>
                  <a:pt x="7249471" y="1375031"/>
                </a:lnTo>
                <a:close/>
              </a:path>
            </a:pathLst>
          </a:custGeom>
          <a:gradFill>
            <a:gsLst>
              <a:gs pos="54000">
                <a:schemeClr val="tx2"/>
              </a:gs>
              <a:gs pos="100000">
                <a:schemeClr val="accent1"/>
              </a:gs>
            </a:gsLst>
            <a:lin ang="0" scaled="0"/>
          </a:gradFill>
          <a:ln w="48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5843255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sininen" userDrawn="1">
  <p:cSld name="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460D66B-6E51-6FDF-D981-ABB668F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6194" y="0"/>
            <a:ext cx="2548020" cy="6858000"/>
            <a:chOff x="963619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AB624DEC-2732-7717-5E45-E5C24426D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3619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gradFill flip="none" rotWithShape="1">
                  <a:gsLst>
                    <a:gs pos="27000">
                      <a:schemeClr val="tx2"/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41176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sininen" userDrawn="1">
  <p:cSld name="vaaka_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B4047D7-75ED-C176-9F2B-759FC5065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8E480F-6969-9C85-3F13-C2581A92F7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6A058AD-20D3-103F-BE1A-6A66EEE2A88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88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kaksi_kuvaa" userDrawn="1">
  <p:cSld name="teksti_kaksi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5777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4371975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525CEE5C-0ABB-5FAD-CD62-63A0C7F3CD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2400" y="0"/>
            <a:ext cx="6399600" cy="34236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600" h="3440325">
                <a:moveTo>
                  <a:pt x="581025" y="0"/>
                </a:moveTo>
                <a:lnTo>
                  <a:pt x="6399600" y="9525"/>
                </a:lnTo>
                <a:lnTo>
                  <a:pt x="6399600" y="3440325"/>
                </a:lnTo>
                <a:lnTo>
                  <a:pt x="0" y="3440325"/>
                </a:lnTo>
                <a:lnTo>
                  <a:pt x="581025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16011C4F-724D-8760-175C-BBD6FF19F1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1374" y="3456000"/>
            <a:ext cx="6980625" cy="34200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  <a:gd name="connsiteX0" fmla="*/ 1905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19050 w 6399600"/>
              <a:gd name="connsiteY4" fmla="*/ 0 h 3430800"/>
              <a:gd name="connsiteX0" fmla="*/ 600075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600075 w 6980625"/>
              <a:gd name="connsiteY4" fmla="*/ 0 h 3430800"/>
              <a:gd name="connsiteX0" fmla="*/ 579979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579979 w 6980625"/>
              <a:gd name="connsiteY4" fmla="*/ 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0625" h="3430800">
                <a:moveTo>
                  <a:pt x="579979" y="0"/>
                </a:moveTo>
                <a:lnTo>
                  <a:pt x="6980625" y="0"/>
                </a:lnTo>
                <a:lnTo>
                  <a:pt x="6980625" y="3430800"/>
                </a:lnTo>
                <a:lnTo>
                  <a:pt x="0" y="3421275"/>
                </a:lnTo>
                <a:lnTo>
                  <a:pt x="579979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42918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graafi" userDrawn="1">
  <p:cSld name="teksti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0"/>
            <a:ext cx="2486025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495674" y="1776413"/>
            <a:ext cx="8373600" cy="4161048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1895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dia" userDrawn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5067300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952975F-EC22-4458-763E-93FFB9184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950" y="1690688"/>
            <a:ext cx="5067300" cy="4161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7362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47" r:id="rId43"/>
    <p:sldLayoutId id="2147483748" r:id="rId44"/>
    <p:sldLayoutId id="2147483749" r:id="rId45"/>
    <p:sldLayoutId id="2147483750" r:id="rId46"/>
    <p:sldLayoutId id="2147483751" r:id="rId47"/>
    <p:sldLayoutId id="2147483752" r:id="rId4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uomenvaylat.vayla.fi/" TargetMode="Externa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hyperlink" Target="mailto:velhotuki@vayla.fi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5.safelinks.protection.outlook.com/?url=https%3A%2F%2Fava.vaylapilvi.fi%2Fava%2FTie%2FTieosoiteverkko&amp;data=05%7C02%7CIlkka.Aaltonen%40vayla.fi%7C1511e3adb0484e948d7f08dc1285b949%7C9b16f04ada3947e083ab13df71913d16%7C0%7C0%7C638405613532832486%7CUnknown%7CTWFpbGZsb3d8eyJWIjoiMC4wLjAwMDAiLCJQIjoiV2luMzIiLCJBTiI6Ik1haWwiLCJXVCI6Mn0%3D%7C3000%7C%7C%7C&amp;sdata=LyL7%2FscL0RFf35QsZ8VsqrXoirXEo96MYzGCTs2ooQE%3D&amp;reserved=0" TargetMode="External"/><Relationship Id="rId2" Type="http://schemas.openxmlformats.org/officeDocument/2006/relationships/hyperlink" Target="https://ohje.velho.vaylapilvi.fi/kesan-ja-syksyn-2023-tieosoitemuutosajot-ajetaan-velhon-tuotantokantaan-viikolla-1-ja-2-2024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hje.velho.vaylapilvi.fi/tievelho/koulutukset-ja-tilaisuudet/tievelho-vartit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va.vaylapilvi.fi/ava/Muut/QGIS/Kartasto-ty&#246;tila" TargetMode="Externa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(16.01.2024)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16.01.2024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88D7AB-03E7-1F35-B095-239539AF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QGIS-kartasto WFS-rajapinnan käyttö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FD64CC-09A0-B926-8A22-966A40E856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5067300" cy="4663440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Jos tarvitsee aineistoja vektorimuodossa, saa niitä WFS-rajapinnan kautta</a:t>
            </a:r>
          </a:p>
          <a:p>
            <a:r>
              <a:rPr lang="fi-FI" dirty="0"/>
              <a:t>Lisäys tapahtuu valikosta </a:t>
            </a:r>
            <a:r>
              <a:rPr lang="fi-FI" i="1" dirty="0"/>
              <a:t>Tasot-&gt; Lisää taso -&gt; Lisää WFS-taso </a:t>
            </a:r>
            <a:r>
              <a:rPr lang="fi-FI" sz="1600" i="1" dirty="0"/>
              <a:t>(valitaan Väylän WFS -&gt; yhdistä -&gt; valitse aineisto listalta -&gt; Lisää)</a:t>
            </a:r>
          </a:p>
          <a:p>
            <a:r>
              <a:rPr lang="fi-FI" dirty="0"/>
              <a:t>WFS-rajapinnasta aineiston voi mm. tallentaa paikallisesti, visualisoida haluamallaan tavalla sekä suodattaa haluamillaan attribuuteilla.</a:t>
            </a:r>
          </a:p>
          <a:p>
            <a:r>
              <a:rPr lang="fi-FI" dirty="0"/>
              <a:t>WFS-rajapinnan aineistot ovat isoja ja käyttö on hitaampaa verrattuna WMS-rajapintaan</a:t>
            </a:r>
          </a:p>
          <a:p>
            <a:pPr lvl="1"/>
            <a:r>
              <a:rPr lang="fi-FI" dirty="0"/>
              <a:t>Aineistoa voi suodattaa valmiiksi painamalla ”</a:t>
            </a:r>
            <a:r>
              <a:rPr lang="fi-FI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Tee kysely</a:t>
            </a:r>
            <a:r>
              <a:rPr lang="fi-FI"/>
              <a:t>” ennen kuin </a:t>
            </a:r>
            <a:r>
              <a:rPr lang="fi-FI" dirty="0"/>
              <a:t>lisää aineistoa kartalle.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635FD6-F1B0-3CA1-73F1-DF522D7B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Kuva 5" descr="Kuva, joka sisältää kohteen teksti, kuvakaappaus, ohjelmisto, Tietokonekuvake&#10;&#10;Kuvaus luotu automaattisesti">
            <a:extLst>
              <a:ext uri="{FF2B5EF4-FFF2-40B4-BE49-F238E27FC236}">
                <a16:creationId xmlns:a16="http://schemas.microsoft.com/office/drawing/2014/main" id="{BA65D29C-B4F4-7DE7-7E6B-1CEC01FFD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33" y="1690688"/>
            <a:ext cx="5987415" cy="4663440"/>
          </a:xfrm>
          <a:prstGeom prst="rect">
            <a:avLst/>
          </a:prstGeom>
        </p:spPr>
      </p:pic>
      <p:sp>
        <p:nvSpPr>
          <p:cNvPr id="7" name="Ellipsi 6">
            <a:extLst>
              <a:ext uri="{FF2B5EF4-FFF2-40B4-BE49-F238E27FC236}">
                <a16:creationId xmlns:a16="http://schemas.microsoft.com/office/drawing/2014/main" id="{EC17693D-45BD-9280-5B1D-DE971A905D06}"/>
              </a:ext>
            </a:extLst>
          </p:cNvPr>
          <p:cNvSpPr/>
          <p:nvPr/>
        </p:nvSpPr>
        <p:spPr>
          <a:xfrm>
            <a:off x="7712439" y="2151089"/>
            <a:ext cx="577122" cy="32978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>
            <a:extLst>
              <a:ext uri="{FF2B5EF4-FFF2-40B4-BE49-F238E27FC236}">
                <a16:creationId xmlns:a16="http://schemas.microsoft.com/office/drawing/2014/main" id="{36C0B5C4-9A0A-D1FA-5001-5AB7790178E1}"/>
              </a:ext>
            </a:extLst>
          </p:cNvPr>
          <p:cNvSpPr/>
          <p:nvPr/>
        </p:nvSpPr>
        <p:spPr>
          <a:xfrm>
            <a:off x="11142497" y="6077262"/>
            <a:ext cx="577122" cy="32978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Ellipsi 7">
            <a:extLst>
              <a:ext uri="{FF2B5EF4-FFF2-40B4-BE49-F238E27FC236}">
                <a16:creationId xmlns:a16="http://schemas.microsoft.com/office/drawing/2014/main" id="{52140ACE-6EA4-5440-CEE0-CBD8C2124CC1}"/>
              </a:ext>
            </a:extLst>
          </p:cNvPr>
          <p:cNvSpPr/>
          <p:nvPr/>
        </p:nvSpPr>
        <p:spPr>
          <a:xfrm>
            <a:off x="10251546" y="6077261"/>
            <a:ext cx="577122" cy="329783"/>
          </a:xfrm>
          <a:prstGeom prst="ellipse">
            <a:avLst/>
          </a:prstGeom>
          <a:noFill/>
          <a:ln w="412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67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8F999CF5-F95B-0BC4-2FBF-51706037B6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9188E9-759D-A41F-B371-7FD8009BC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Esimerkki aineistojen hyödyntämisestä, </a:t>
            </a:r>
            <a:r>
              <a:rPr lang="fi-FI" dirty="0" err="1"/>
              <a:t>TraffICT</a:t>
            </a:r>
            <a:r>
              <a:rPr lang="fi-FI" dirty="0"/>
              <a:t> Oy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2DFC2DE-EAA8-9122-95BB-58537E96A69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dirty="0"/>
              <a:t>Avoimien aineistojen hyödyntäminen</a:t>
            </a:r>
          </a:p>
        </p:txBody>
      </p:sp>
    </p:spTree>
    <p:extLst>
      <p:ext uri="{BB962C8B-B14F-4D97-AF65-F5344CB8AC3E}">
        <p14:creationId xmlns:p14="http://schemas.microsoft.com/office/powerpoint/2010/main" val="778785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5EFAC7-0F0A-A46E-C540-BCB60BCA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		     </a:t>
            </a:r>
            <a:r>
              <a:rPr lang="fi-FI" dirty="0" err="1"/>
              <a:t>Aindata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1E6D6D-DD3D-7066-FB34-D15EABA7C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4580824" cy="4160112"/>
          </a:xfrm>
        </p:spPr>
        <p:txBody>
          <a:bodyPr>
            <a:normAutofit fontScale="77500" lnSpcReduction="20000"/>
          </a:bodyPr>
          <a:lstStyle/>
          <a:p>
            <a:r>
              <a:rPr lang="fi-FI" dirty="0" err="1"/>
              <a:t>TraffICT</a:t>
            </a:r>
            <a:r>
              <a:rPr lang="fi-FI" dirty="0"/>
              <a:t> Oy:n päätoimiala on paikkatietoon, älyliikenteeseen, liikkumiseen ja liikenneturvallisuuteen liittyvä järjestelmä- ja sovelluskehitys</a:t>
            </a:r>
          </a:p>
          <a:p>
            <a:r>
              <a:rPr lang="fi-FI" dirty="0" err="1"/>
              <a:t>Aindata</a:t>
            </a:r>
            <a:r>
              <a:rPr lang="fi-FI" dirty="0"/>
              <a:t> kehitystyö aloitettu 2015</a:t>
            </a:r>
          </a:p>
          <a:p>
            <a:r>
              <a:rPr lang="fi-FI" dirty="0"/>
              <a:t>Avoimen lähdekoodin ratkaisuihin perustuva paikkatietoalusta </a:t>
            </a:r>
          </a:p>
          <a:p>
            <a:r>
              <a:rPr lang="fi-FI" dirty="0"/>
              <a:t>Kaikki mahdollinen hyödyllinen tieto kohteesta määrittämällä sijainti ja aika</a:t>
            </a:r>
          </a:p>
          <a:p>
            <a:r>
              <a:rPr lang="fi-FI" dirty="0"/>
              <a:t>Ollut käytössä mm. älyliikenteen projekteissa, mobiiliapplikaatioissa (</a:t>
            </a:r>
            <a:r>
              <a:rPr lang="fi-FI" dirty="0" err="1"/>
              <a:t>Aindata</a:t>
            </a:r>
            <a:r>
              <a:rPr lang="fi-FI" dirty="0"/>
              <a:t> </a:t>
            </a:r>
            <a:r>
              <a:rPr lang="fi-FI" dirty="0" err="1"/>
              <a:t>nopra</a:t>
            </a:r>
            <a:r>
              <a:rPr lang="fi-FI" dirty="0"/>
              <a:t>) sekä startupeissa.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930458-14F0-B98B-89EF-41476FD250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5" name="Kuva 24" descr="Kuva, joka sisältää kohteen teksti, Tontti, kuvakaappaus, diagrammi&#10;&#10;Kuvaus luotu automaattisesti">
            <a:extLst>
              <a:ext uri="{FF2B5EF4-FFF2-40B4-BE49-F238E27FC236}">
                <a16:creationId xmlns:a16="http://schemas.microsoft.com/office/drawing/2014/main" id="{66EEF9F3-52FF-D398-669A-C228F8D16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02" y="19571"/>
            <a:ext cx="5000893" cy="3409429"/>
          </a:xfrm>
          <a:prstGeom prst="rect">
            <a:avLst/>
          </a:prstGeom>
        </p:spPr>
      </p:pic>
      <p:pic>
        <p:nvPicPr>
          <p:cNvPr id="27" name="Kuva 26" descr="Kuva, joka sisältää kohteen teksti, Tontti, diagrammi, viiva&#10;&#10;Kuvaus luotu automaattisesti">
            <a:extLst>
              <a:ext uri="{FF2B5EF4-FFF2-40B4-BE49-F238E27FC236}">
                <a16:creationId xmlns:a16="http://schemas.microsoft.com/office/drawing/2014/main" id="{19AEA184-8D70-656B-073E-FD63BF1F0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70" y="3581400"/>
            <a:ext cx="5096430" cy="3257029"/>
          </a:xfrm>
          <a:prstGeom prst="rect">
            <a:avLst/>
          </a:prstGeom>
        </p:spPr>
      </p:pic>
      <p:pic>
        <p:nvPicPr>
          <p:cNvPr id="29" name="Kuva 28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CBCC8F65-65C8-1D5D-4347-77EFB0FD78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4" y="791158"/>
            <a:ext cx="2461854" cy="4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32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1E6D6D-DD3D-7066-FB34-D15EABA7C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413933"/>
            <a:ext cx="5816601" cy="456014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/>
              <a:t>Avoimet aineistot: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/>
              <a:t>Tierekisteri (2015-2022)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/>
              <a:t>Velho 2023-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 err="1"/>
              <a:t>Digiroad</a:t>
            </a:r>
            <a:r>
              <a:rPr lang="fi-FI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/>
              <a:t>MML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/>
              <a:t>Avoimia mittaustietoja: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/>
              <a:t>Tiesääasemien säätiedot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/>
              <a:t>LAM-pisteiden liikennetiedot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/>
              <a:t>Tiejaksokelin kelitiedot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/>
              <a:t>Ilmatieteenlaitoksen säätiedot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/>
              <a:t>Maanteiden kunnossapitotiedot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dirty="0"/>
              <a:t>Kelikameroiden kuvat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i-FI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dirty="0"/>
              <a:t>Lisäksi ei avointa dataa,  jalostettuja/yhdisteltyjä aineistoja, tuotettuja mittaustietoja, anturidataa..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930458-14F0-B98B-89EF-41476FD250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7" name="Kuva 16" descr="Kuva, joka sisältää kohteen teksti, piha-, kuvakaappaus, ajoneuvo&#10;&#10;Kuvaus luotu automaattisesti">
            <a:extLst>
              <a:ext uri="{FF2B5EF4-FFF2-40B4-BE49-F238E27FC236}">
                <a16:creationId xmlns:a16="http://schemas.microsoft.com/office/drawing/2014/main" id="{9DF430E2-5625-7C73-0A31-35708CD7BA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05" y="3790199"/>
            <a:ext cx="4325962" cy="2902017"/>
          </a:xfrm>
          <a:prstGeom prst="rect">
            <a:avLst/>
          </a:prstGeom>
        </p:spPr>
      </p:pic>
      <p:sp>
        <p:nvSpPr>
          <p:cNvPr id="21" name="Otsikko 1">
            <a:extLst>
              <a:ext uri="{FF2B5EF4-FFF2-40B4-BE49-F238E27FC236}">
                <a16:creationId xmlns:a16="http://schemas.microsoft.com/office/drawing/2014/main" id="{25A3C55C-A303-2169-5FC8-DE1C2828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57776" cy="1325563"/>
          </a:xfrm>
        </p:spPr>
        <p:txBody>
          <a:bodyPr/>
          <a:lstStyle/>
          <a:p>
            <a:r>
              <a:rPr lang="fi-FI" dirty="0"/>
              <a:t>		     </a:t>
            </a:r>
            <a:r>
              <a:rPr lang="fi-FI" dirty="0" err="1"/>
              <a:t>Aindata</a:t>
            </a:r>
            <a:endParaRPr lang="fi-FI" dirty="0"/>
          </a:p>
        </p:txBody>
      </p:sp>
      <p:pic>
        <p:nvPicPr>
          <p:cNvPr id="23" name="Kuva 22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3EC0946F-2DA2-EA73-13A7-863E1DCEC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4" y="791158"/>
            <a:ext cx="2461854" cy="473495"/>
          </a:xfrm>
          <a:prstGeom prst="rect">
            <a:avLst/>
          </a:prstGeom>
        </p:spPr>
      </p:pic>
      <p:pic>
        <p:nvPicPr>
          <p:cNvPr id="2" name="Kuva 1" descr="Kuva, joka sisältää kohteen teksti, kuvakaappaus, Fontti, dokumentti&#10;&#10;Kuvaus luotu automaattisesti">
            <a:extLst>
              <a:ext uri="{FF2B5EF4-FFF2-40B4-BE49-F238E27FC236}">
                <a16:creationId xmlns:a16="http://schemas.microsoft.com/office/drawing/2014/main" id="{59363DEF-E744-F66E-27FF-CF80AECD4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74" y="365125"/>
            <a:ext cx="4463293" cy="315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5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1E6D6D-DD3D-7066-FB34-D15EABA7C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119" y="1813968"/>
            <a:ext cx="5801361" cy="4840832"/>
          </a:xfrm>
        </p:spPr>
        <p:txBody>
          <a:bodyPr>
            <a:normAutofit fontScale="85000" lnSpcReduction="10000"/>
          </a:bodyPr>
          <a:lstStyle/>
          <a:p>
            <a:r>
              <a:rPr lang="fi-FI" dirty="0"/>
              <a:t>Luokitukset&gt;Väylän luonne</a:t>
            </a:r>
          </a:p>
          <a:p>
            <a:r>
              <a:rPr lang="fi-FI" dirty="0"/>
              <a:t>Tiekohdetietoja&gt;Tien suuntaus&gt;Kaarteet</a:t>
            </a:r>
          </a:p>
          <a:p>
            <a:r>
              <a:rPr lang="fi-FI" dirty="0"/>
              <a:t>Tiekohdetietoja&gt;Tien suuntaus&gt;Mäet</a:t>
            </a:r>
          </a:p>
          <a:p>
            <a:r>
              <a:rPr lang="fi-FI" dirty="0"/>
              <a:t>Hallinnolliset tiedot&gt;Maanteiden hoitourakka</a:t>
            </a:r>
          </a:p>
          <a:p>
            <a:r>
              <a:rPr lang="fi-FI" dirty="0"/>
              <a:t>Luokitukset&gt;Talvihoitoluokka</a:t>
            </a:r>
          </a:p>
          <a:p>
            <a:r>
              <a:rPr lang="fi-FI" dirty="0"/>
              <a:t>Luokitukset&gt;Tekninen toimenpide</a:t>
            </a:r>
          </a:p>
          <a:p>
            <a:r>
              <a:rPr lang="fi-FI" dirty="0"/>
              <a:t>Luokitukset&gt;Kävelyn ja pyöräilyn väylä</a:t>
            </a:r>
          </a:p>
          <a:p>
            <a:r>
              <a:rPr lang="fi-FI" dirty="0"/>
              <a:t>Tiealueen poikkileikkaus&gt;Kaistat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hlinkClick r:id="rId2"/>
              </a:rPr>
              <a:t>https://suomenvaylat.vayla.fi/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930458-14F0-B98B-89EF-41476FD250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94BCACBE-76A9-FE3F-04EC-AF32D542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54720" cy="1325563"/>
          </a:xfrm>
        </p:spPr>
        <p:txBody>
          <a:bodyPr/>
          <a:lstStyle/>
          <a:p>
            <a:r>
              <a:rPr lang="fi-FI" dirty="0"/>
              <a:t>		    </a:t>
            </a:r>
            <a:r>
              <a:rPr lang="fi-FI" dirty="0" err="1"/>
              <a:t>Aindata</a:t>
            </a:r>
            <a:r>
              <a:rPr lang="fi-FI" dirty="0"/>
              <a:t>, Velhon kohdeluokat </a:t>
            </a:r>
          </a:p>
        </p:txBody>
      </p:sp>
      <p:pic>
        <p:nvPicPr>
          <p:cNvPr id="15" name="Kuva 14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31A4A65A-3261-01DA-AFF3-0D79B6824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4" y="791158"/>
            <a:ext cx="2461854" cy="473495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6678711-588A-2857-7038-3F3EC75AEDD9}"/>
              </a:ext>
            </a:extLst>
          </p:cNvPr>
          <p:cNvSpPr txBox="1">
            <a:spLocks/>
          </p:cNvSpPr>
          <p:nvPr/>
        </p:nvSpPr>
        <p:spPr>
          <a:xfrm>
            <a:off x="6344920" y="1813968"/>
            <a:ext cx="5613400" cy="4226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84400" indent="-2844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rgbClr val="0065AF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72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728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rgbClr val="0065AF"/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/>
              <a:t>Tiealueen poikkileikkaus&gt;Pientareet</a:t>
            </a:r>
          </a:p>
          <a:p>
            <a:r>
              <a:rPr lang="fi-FI" sz="2200" dirty="0"/>
              <a:t>Varusteet&gt;Valaistukset</a:t>
            </a:r>
          </a:p>
          <a:p>
            <a:r>
              <a:rPr lang="fi-FI" sz="2200" dirty="0"/>
              <a:t>Liikennetiedot&gt;Liikennemäärät</a:t>
            </a:r>
          </a:p>
          <a:p>
            <a:r>
              <a:rPr lang="fi-FI" sz="2200" dirty="0"/>
              <a:t>Päätöstiedot&gt;Eläinvaroitukset</a:t>
            </a:r>
          </a:p>
          <a:p>
            <a:r>
              <a:rPr lang="fi-FI" sz="2200" dirty="0"/>
              <a:t>Onnettomuustiedot&gt;Onnettomuustiedot</a:t>
            </a:r>
          </a:p>
          <a:p>
            <a:r>
              <a:rPr lang="fi-FI" sz="2200" dirty="0"/>
              <a:t>Onnettomuustiedot&gt;Onnettomuusriski, risteys</a:t>
            </a:r>
          </a:p>
          <a:p>
            <a:r>
              <a:rPr lang="fi-FI" sz="2200" dirty="0"/>
              <a:t>Onnettomuustiedot&gt;Onnettomuusindeksi, linja</a:t>
            </a:r>
          </a:p>
          <a:p>
            <a:r>
              <a:rPr lang="fi-FI" sz="2200" dirty="0"/>
              <a:t>Varusteet&gt;kaiteet</a:t>
            </a:r>
          </a:p>
          <a:p>
            <a:pPr marL="0" indent="0">
              <a:buFont typeface="Arial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958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1E6D6D-DD3D-7066-FB34-D15EABA7C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4656668" cy="4160112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Ensimmäinen kehitysprojekti oli tie- ja maastoliikenneonnettomuuksien tutkijalautakunnan liikennejäsenten käyttöön suunniteltu </a:t>
            </a:r>
            <a:r>
              <a:rPr lang="fi-FI" dirty="0" err="1"/>
              <a:t>Aindata</a:t>
            </a:r>
            <a:r>
              <a:rPr lang="fi-FI" dirty="0"/>
              <a:t> ltk</a:t>
            </a:r>
          </a:p>
          <a:p>
            <a:r>
              <a:rPr lang="fi-FI" dirty="0"/>
              <a:t>Haku tehdään merkitsemällä kartalle aika sekä onnettomuuden ja osallisten sijainnit.</a:t>
            </a:r>
          </a:p>
          <a:p>
            <a:r>
              <a:rPr lang="fi-FI" dirty="0"/>
              <a:t>Palvelu kokoaa tiedot raportille ja ne saa vietyä rajapinnan kautta yhdistettyihin järjestelmiin.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930458-14F0-B98B-89EF-41476FD250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94BCACBE-76A9-FE3F-04EC-AF32D542D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57776" cy="1325563"/>
          </a:xfrm>
        </p:spPr>
        <p:txBody>
          <a:bodyPr/>
          <a:lstStyle/>
          <a:p>
            <a:r>
              <a:rPr lang="fi-FI" dirty="0"/>
              <a:t>		    </a:t>
            </a:r>
            <a:r>
              <a:rPr lang="fi-FI" dirty="0" err="1"/>
              <a:t>Aindata</a:t>
            </a:r>
            <a:r>
              <a:rPr lang="fi-FI" dirty="0"/>
              <a:t> ltk</a:t>
            </a:r>
          </a:p>
        </p:txBody>
      </p:sp>
      <p:pic>
        <p:nvPicPr>
          <p:cNvPr id="15" name="Kuva 14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31A4A65A-3261-01DA-AFF3-0D79B6824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4" y="791158"/>
            <a:ext cx="2461854" cy="473495"/>
          </a:xfrm>
          <a:prstGeom prst="rect">
            <a:avLst/>
          </a:prstGeom>
        </p:spPr>
      </p:pic>
      <p:pic>
        <p:nvPicPr>
          <p:cNvPr id="2" name="Kuva 1" descr="Kuva, joka sisältää kohteen teksti, diagrammi, Tontti, viiva&#10;&#10;Kuvaus luotu automaattisesti">
            <a:extLst>
              <a:ext uri="{FF2B5EF4-FFF2-40B4-BE49-F238E27FC236}">
                <a16:creationId xmlns:a16="http://schemas.microsoft.com/office/drawing/2014/main" id="{0BB85566-81A0-916E-4A95-C6CE762D0B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6" y="510038"/>
            <a:ext cx="5902658" cy="513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00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ja tekemisen painopisteet </a:t>
            </a:r>
          </a:p>
          <a:p>
            <a:r>
              <a:rPr lang="fi-FI" dirty="0">
                <a:latin typeface="+mj-lt"/>
              </a:rPr>
              <a:t>Tievelhon tietojen hyödyntäminen (Paikkatietopalvelut)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719" y="75501"/>
            <a:ext cx="7808287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 ja tekemisen painopisteet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69070"/>
            <a:ext cx="12192000" cy="61510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Tieosoitemuutosten ajot järjestelmään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Kesän ja syksyn 2023 tieosoitemuutokset ajetaan tuotantoon viikolla 1, 2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 ja 3,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2024. Uutinen: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https://ohje.velho.vaylapilvi.fi/kesan-ja-syksyn-2023-tieosoitemuutosajot-ajetaan-velhon-tuotantokantaan-viikolla-1-ja-2-2024/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Tieosoitemuutoksiin liittyvien muutostietojen indeksointi vielä kesken.</a:t>
            </a: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</a:rPr>
              <a:t>Tietojen ajantasaistaminen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Operointi aloittaa tällä viikolla tietojen ajantasaistamisen tieosoitemuutoskohteille sekä vuosikellon mukaiset tietopäivitykset. Prioriteettilistalla korkeimmalla: Vuoden 2023 päällystetoimenpiteet ja –toteumat, vuoden 2023 liikennemäärätiedot sekä luokitustietojen päivittäminen.</a:t>
            </a: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Tieosoiteverkko julkaistu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Tieosoiteverkko (myös verkko, jossa mukana hallinnolliset luokat) julkaistu 11.1.2024 (Geometrian tilannepäivämäärä 3.11.2023 ja tieosoitteiden tilannepäivämäärä 1.1.2024)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Verkko on ladattavissa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AVA:lla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fi-F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https://ava.vaylapilvi.fi/ava/Tie/Tieosoiteverkko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Käyttöliittymäkehitys (Tievelho)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Tiekohdehaun ensimmäisen version hyväksymistestaus aloitettu käyttäjien toimesta. </a:t>
            </a:r>
          </a:p>
          <a:p>
            <a:endParaRPr lang="fi-FI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Suomen Väylät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</a:rPr>
              <a:t>Käyttöliittymään tuotu uusia Tievelhon kohdeluokkia: Päällystepaksuus, päällystevauriokartoitus ja sorateiden kelirikko.</a:t>
            </a: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Tievelhovartti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Ohjelma: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https://ohje.velho.vaylapilvi.fi/tievelho/koulutukset-ja-tilaisuudet/tievelho-vartit/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Viestintä</a:t>
            </a:r>
          </a:p>
          <a:p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Uutiskirjeen kyselylomakkeen kautta saatuja palautteita käsitellään ja seuraavassa Tievelho –vartissa käydään läpi palaute. Kiitos kaikille palautteen antajille!</a:t>
            </a:r>
          </a:p>
          <a:p>
            <a:r>
              <a:rPr lang="fi-FI" sz="1800" dirty="0">
                <a:solidFill>
                  <a:srgbClr val="172B4D"/>
                </a:solidFill>
                <a:latin typeface="Calibri" panose="020F0502020204030204" pitchFamily="34" charset="0"/>
              </a:rPr>
              <a:t>Palkinnon saajat: Jussi Sääskilahti, Joni Tepponen </a:t>
            </a:r>
            <a:r>
              <a:rPr lang="fi-FI" sz="1800">
                <a:solidFill>
                  <a:srgbClr val="172B4D"/>
                </a:solidFill>
                <a:latin typeface="Calibri" panose="020F0502020204030204" pitchFamily="34" charset="0"/>
              </a:rPr>
              <a:t>ja Tuula </a:t>
            </a:r>
            <a:r>
              <a:rPr lang="fi-FI" sz="1800" dirty="0">
                <a:solidFill>
                  <a:srgbClr val="172B4D"/>
                </a:solidFill>
                <a:latin typeface="Calibri" panose="020F0502020204030204" pitchFamily="34" charset="0"/>
              </a:rPr>
              <a:t>H</a:t>
            </a:r>
            <a:r>
              <a:rPr lang="fi-FI" sz="1800">
                <a:solidFill>
                  <a:srgbClr val="172B4D"/>
                </a:solidFill>
                <a:latin typeface="Calibri" panose="020F0502020204030204" pitchFamily="34" charset="0"/>
              </a:rPr>
              <a:t>yttinen </a:t>
            </a:r>
            <a:r>
              <a:rPr lang="fi-FI" sz="1800" dirty="0">
                <a:solidFill>
                  <a:srgbClr val="172B4D"/>
                </a:solidFill>
                <a:latin typeface="Calibri" panose="020F0502020204030204" pitchFamily="34" charset="0"/>
              </a:rPr>
              <a:t>Onnea teille!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A0C6F-A31C-8334-209D-2C8ECB5D2C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Paikkatietopalvelut Velhon datan hyödyntäjänä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DAB159A-C79D-DE07-5221-862DA4771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Markku Pitkänen, Väylä </a:t>
            </a:r>
          </a:p>
          <a:p>
            <a:r>
              <a:rPr lang="fi-FI" dirty="0"/>
              <a:t>Jani Riekkinen, Sitowise 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7FE89E02-A9D2-4497-4F0E-EB03D40CF8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37200" y="-1"/>
            <a:ext cx="6156000" cy="2633663"/>
          </a:xfrm>
        </p:spPr>
        <p:txBody>
          <a:bodyPr/>
          <a:lstStyle/>
          <a:p>
            <a:endParaRPr lang="en-GB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27D42C09-C1C4-2315-1A16-AE1FB37D69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5671297-295C-5B31-93E3-EEF4BA5FF9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16.1.2024</a:t>
            </a:r>
            <a:endParaRPr lang="en-US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1B0D9B69-205A-4B1D-3920-1057077505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Markku Pitkänen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062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1A015E-F06A-6262-D8A3-07737990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Paikkatietopalvelut eli PTP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DBA6B5-1E2D-DBF3-3991-2F8A43439C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2986888"/>
            <a:ext cx="5988295" cy="2987192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EECB429-D7C8-6667-72D1-0AD48304F6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9313F86-24AC-F010-47D7-ADB7E3739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743443"/>
            <a:ext cx="7083425" cy="51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99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 hidden="1">
            <a:extLst>
              <a:ext uri="{FF2B5EF4-FFF2-40B4-BE49-F238E27FC236}">
                <a16:creationId xmlns:a16="http://schemas.microsoft.com/office/drawing/2014/main" id="{21910733-72D8-99BE-8AA8-7A1C7ABC24C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7249" y="6356350"/>
            <a:ext cx="56197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BD4A0EF-951A-4343-A672-F31B58E6828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7" name="Kuva 6" descr="Kuva, joka sisältää kohteen teksti, diagrammi, ympyrä, kuvakaappaus&#10;&#10;Kuvaus luotu automaattisesti">
            <a:extLst>
              <a:ext uri="{FF2B5EF4-FFF2-40B4-BE49-F238E27FC236}">
                <a16:creationId xmlns:a16="http://schemas.microsoft.com/office/drawing/2014/main" id="{B21B8152-2A61-3719-14B1-5A93970C7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8" y="196850"/>
            <a:ext cx="7502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8F999CF5-F95B-0BC4-2FBF-51706037B6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9188E9-759D-A41F-B371-7FD8009BC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Kartasto-työtila QGIS-ohjelmistolle ja WMS/WFS rajapinnat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2DFC2DE-EAA8-9122-95BB-58537E96A69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i-FI" dirty="0"/>
              <a:t>Avoimien aineistojen hyödyntäminen</a:t>
            </a:r>
          </a:p>
        </p:txBody>
      </p:sp>
    </p:spTree>
    <p:extLst>
      <p:ext uri="{BB962C8B-B14F-4D97-AF65-F5344CB8AC3E}">
        <p14:creationId xmlns:p14="http://schemas.microsoft.com/office/powerpoint/2010/main" val="269212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5EFAC7-0F0A-A46E-C540-BCB60BCA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Kartasto-työtila QGIS-ohjelmistolle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1E6D6D-DD3D-7066-FB34-D15EABA7C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4297681" cy="4160112"/>
          </a:xfrm>
        </p:spPr>
        <p:txBody>
          <a:bodyPr>
            <a:normAutofit/>
          </a:bodyPr>
          <a:lstStyle/>
          <a:p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QGIS-kartasto: </a:t>
            </a:r>
            <a:r>
              <a:rPr lang="fi-FI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https://ava.vaylapilvi.fi/ava/Muut/QGIS/Kartasto-työtila</a:t>
            </a:r>
            <a:endParaRPr lang="fi-FI" sz="18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Kartastopohja joka sisältää avoimista rajapinnoista saatavia aineistoja.</a:t>
            </a:r>
          </a:p>
          <a:p>
            <a:r>
              <a:rPr lang="fi-FI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Paljon tietoa väylistä, ympäristöstä ja hallinnollisista rajoista</a:t>
            </a:r>
          </a:p>
          <a:p>
            <a:r>
              <a:rPr lang="fi-F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WMS-rajapinta käytössä (rasterimuoto)</a:t>
            </a:r>
          </a:p>
          <a:p>
            <a:pPr lvl="1"/>
            <a:r>
              <a:rPr lang="fi-FI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Tasot (418 kpl) ovat grafiikkaa</a:t>
            </a:r>
          </a:p>
          <a:p>
            <a:pPr lvl="1"/>
            <a:r>
              <a:rPr lang="fi-FI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Valmiiksi visualisoitu</a:t>
            </a:r>
          </a:p>
          <a:p>
            <a:pPr lvl="1"/>
            <a:r>
              <a:rPr lang="fi-FI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Tietojen katselu kartalla ja karttojen tulostus</a:t>
            </a:r>
          </a:p>
          <a:p>
            <a:pPr lvl="1"/>
            <a:endParaRPr lang="fi-FI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930458-14F0-B98B-89EF-41476FD250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3" name="Kuva 12" descr="Kuva, joka sisältää kohteen teksti, kartta, atlas&#10;&#10;Kuvaus luotu automaattisesti">
            <a:extLst>
              <a:ext uri="{FF2B5EF4-FFF2-40B4-BE49-F238E27FC236}">
                <a16:creationId xmlns:a16="http://schemas.microsoft.com/office/drawing/2014/main" id="{FAAEAC3F-E40E-2290-26D0-F78149D25C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0" y="1426411"/>
            <a:ext cx="6918960" cy="493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8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69D97-E50F-8782-977A-E9E8FB59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Velhon tiedot QGIS-kartastossa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9F90DDF-2CDC-A916-5935-42725233D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1"/>
            <a:ext cx="4953001" cy="257128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Velhon aineistot näkyvät QGIS-kartastossa kohdassa tiestötiedot</a:t>
            </a:r>
          </a:p>
          <a:p>
            <a:r>
              <a:rPr lang="fi-FI" dirty="0"/>
              <a:t>Väylätiedot</a:t>
            </a:r>
          </a:p>
          <a:p>
            <a:pPr lvl="1"/>
            <a:r>
              <a:rPr lang="fi-FI" dirty="0"/>
              <a:t>Ratatiedot (Ratko)</a:t>
            </a:r>
          </a:p>
          <a:p>
            <a:pPr lvl="1"/>
            <a:r>
              <a:rPr lang="fi-FI" dirty="0"/>
              <a:t>Tiestötiedot (Velho, </a:t>
            </a:r>
            <a:r>
              <a:rPr lang="fi-FI" dirty="0" err="1"/>
              <a:t>Digiroad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Vesiväylätiedot (Haavi)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93BBC7F-B9A2-9C4A-964B-C9EAA7117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Kuva 6" descr="Kuva, joka sisältää kohteen teksti, kartta, atlas&#10;&#10;Kuvaus luotu automaattisesti">
            <a:extLst>
              <a:ext uri="{FF2B5EF4-FFF2-40B4-BE49-F238E27FC236}">
                <a16:creationId xmlns:a16="http://schemas.microsoft.com/office/drawing/2014/main" id="{9064C709-4612-F1F7-AD2E-523CFFD96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5" y="1601020"/>
            <a:ext cx="6181725" cy="5256979"/>
          </a:xfrm>
          <a:prstGeom prst="rect">
            <a:avLst/>
          </a:prstGeom>
        </p:spPr>
      </p:pic>
      <p:pic>
        <p:nvPicPr>
          <p:cNvPr id="9" name="Kuva 8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30B20870-B6A6-60A0-5EE1-09E5FFA6D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11" y="4232147"/>
            <a:ext cx="3143412" cy="24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88654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decree/>
  <dlevelofprotection/>
  <dsecrecy/>
  <dconfidentiality/>
</xml_kameleon>
</file>

<file path=customXml/item2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Props1.xml><?xml version="1.0" encoding="utf-8"?>
<ds:datastoreItem xmlns:ds="http://schemas.openxmlformats.org/officeDocument/2006/customXml" ds:itemID="{A8012199-8EC8-45B0-B8CE-C879495E452F}">
  <ds:schemaRefs/>
</ds:datastoreItem>
</file>

<file path=customXml/itemProps2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19082</TotalTime>
  <Words>703</Words>
  <Application>Microsoft Office PowerPoint</Application>
  <PresentationFormat>Laajakuva</PresentationFormat>
  <Paragraphs>125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5" baseType="lpstr">
      <vt:lpstr>-apple-system</vt:lpstr>
      <vt:lpstr>Arial</vt:lpstr>
      <vt:lpstr>Calibri</vt:lpstr>
      <vt:lpstr>Exo 2</vt:lpstr>
      <vt:lpstr>Felbridge Pro</vt:lpstr>
      <vt:lpstr>Segoe UI</vt:lpstr>
      <vt:lpstr>Tahoma</vt:lpstr>
      <vt:lpstr>vayla</vt:lpstr>
      <vt:lpstr>Tievelhovartti (16.01.2024)</vt:lpstr>
      <vt:lpstr>Agenda</vt:lpstr>
      <vt:lpstr>Ajankohtaiset ja tekemisen painopisteet</vt:lpstr>
      <vt:lpstr>Paikkatietopalvelut Velhon datan hyödyntäjänä</vt:lpstr>
      <vt:lpstr>Paikkatietopalvelut eli PTP</vt:lpstr>
      <vt:lpstr>PowerPoint-esitys</vt:lpstr>
      <vt:lpstr>PowerPoint-esitys</vt:lpstr>
      <vt:lpstr>Kartasto-työtila QGIS-ohjelmistolle</vt:lpstr>
      <vt:lpstr>Velhon tiedot QGIS-kartastossa</vt:lpstr>
      <vt:lpstr>QGIS-kartasto WFS-rajapinnan käyttö</vt:lpstr>
      <vt:lpstr>PowerPoint-esitys</vt:lpstr>
      <vt:lpstr>       Aindata</vt:lpstr>
      <vt:lpstr>       Aindata</vt:lpstr>
      <vt:lpstr>      Aindata, Velhon kohdeluokat </vt:lpstr>
      <vt:lpstr>      Aindata ltk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698</cp:revision>
  <dcterms:created xsi:type="dcterms:W3CDTF">2021-06-10T07:52:25Z</dcterms:created>
  <dcterms:modified xsi:type="dcterms:W3CDTF">2024-01-16T13:57:27Z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