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83" r:id="rId6"/>
    <p:sldId id="284" r:id="rId7"/>
    <p:sldId id="280" r:id="rId8"/>
    <p:sldId id="282" r:id="rId9"/>
    <p:sldId id="286" r:id="rId10"/>
    <p:sldId id="279" r:id="rId11"/>
    <p:sldId id="281" r:id="rId12"/>
    <p:sldId id="287" r:id="rId13"/>
    <p:sldId id="288" r:id="rId14"/>
    <p:sldId id="290" r:id="rId15"/>
    <p:sldId id="291" r:id="rId1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>
        <p:scale>
          <a:sx n="125" d="100"/>
          <a:sy n="125" d="100"/>
        </p:scale>
        <p:origin x="1512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9BDE8-F5CE-A297-82DA-26D94F0C00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C2F969-B57C-BDAF-B7EB-5F6EF7D246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55772-B9CF-F114-E381-407C6F31D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A8CB-6F8B-45AC-8E55-4B564C804268}" type="datetimeFigureOut">
              <a:rPr lang="fi-FI" smtClean="0"/>
              <a:t>26.1.2024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E364E-04D7-C02E-CF68-4413BA0AE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BAB21C-802E-6D6D-8257-AB374226C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9F1C-DE4A-4A88-8F09-EAB353273A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4239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F866F-D576-70E7-7573-F7D664601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2EEC86-0935-4606-9B47-231CDEA802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2554B-5C8E-7B21-9F1D-12E94C7F6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A8CB-6F8B-45AC-8E55-4B564C804268}" type="datetimeFigureOut">
              <a:rPr lang="fi-FI" smtClean="0"/>
              <a:t>26.1.2024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46797-772C-F4D2-943F-F853E8705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DE7D34-8C60-B07B-8C8C-FFC89E22F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9F1C-DE4A-4A88-8F09-EAB353273A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3488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3FADAA-39C6-4469-5834-E5381C9FC7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D87061-F86E-D94B-B4DE-BBAB5C50E9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05AF51-8901-74DC-82EA-29F698E60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A8CB-6F8B-45AC-8E55-4B564C804268}" type="datetimeFigureOut">
              <a:rPr lang="fi-FI" smtClean="0"/>
              <a:t>26.1.2024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09BBA-9337-4E34-6E2E-65001FB4A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1C3E8-DB6D-7C3F-866E-4007E079B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9F1C-DE4A-4A88-8F09-EAB353273A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479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DAB98-018F-D66A-E613-BC2D8509E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7863B-9844-208A-B84C-4BFD3AFFB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6CFA0-7A2B-D994-A63C-0CE92B5D6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A8CB-6F8B-45AC-8E55-4B564C804268}" type="datetimeFigureOut">
              <a:rPr lang="fi-FI" smtClean="0"/>
              <a:t>26.1.2024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58DB0E-26E5-A7D7-DF4E-0B774DDA4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AD766-2DC5-D4D1-D5C2-8A01DAE3C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9F1C-DE4A-4A88-8F09-EAB353273A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4696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9C45F-0026-C12A-DCAD-D3B5B6C6D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9365C-F184-950B-0875-DDAE6A233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C40956-9FB9-1D4A-227C-65AF27CE2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A8CB-6F8B-45AC-8E55-4B564C804268}" type="datetimeFigureOut">
              <a:rPr lang="fi-FI" smtClean="0"/>
              <a:t>26.1.2024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EC0CB-47F5-BFF9-F31C-DD300C310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A0CB9-6076-3FDC-B741-D51DA2065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9F1C-DE4A-4A88-8F09-EAB353273A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6164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2A7CD-82A8-6E94-441F-7C6D9FD38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7EAEA-9B70-15F9-5115-5F5034923E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F8A2A3-2399-5B7A-403D-87930EED81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FAC8F6-E2A7-650E-96AC-5BD555BB6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A8CB-6F8B-45AC-8E55-4B564C804268}" type="datetimeFigureOut">
              <a:rPr lang="fi-FI" smtClean="0"/>
              <a:t>26.1.2024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117EBE-0F28-EB17-3550-BC8B48E77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6C1217-78C3-DBE0-CA60-B78199E22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9F1C-DE4A-4A88-8F09-EAB353273A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9303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215AE-8A6D-C209-8F7F-FD3C539E4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6CA149-41A8-CBEF-8ED4-D97B19010E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D7F9CB-C89D-515E-4D1D-C9AD8DF7CB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A37365-96E8-8A7E-4702-E157895227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6729AD-B71C-8640-F6AB-5986BE2725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091F6A-CA21-C1B3-6CDF-FEC102C25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A8CB-6F8B-45AC-8E55-4B564C804268}" type="datetimeFigureOut">
              <a:rPr lang="fi-FI" smtClean="0"/>
              <a:t>26.1.2024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96929D-05CD-1ED4-70E3-33C48BC14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0853AB-C16D-CCC3-C4E7-C9D62EF0C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9F1C-DE4A-4A88-8F09-EAB353273A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120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F8041-3E71-0286-36F2-481EA784C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EFA934-8FE0-DB0F-2456-68CF931FD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A8CB-6F8B-45AC-8E55-4B564C804268}" type="datetimeFigureOut">
              <a:rPr lang="fi-FI" smtClean="0"/>
              <a:t>26.1.2024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115B05-4527-527F-1C14-3880D29C8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F3A200-386B-8105-8FEF-C2B63E35C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9F1C-DE4A-4A88-8F09-EAB353273A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763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FCC247-9FC7-74CE-A78F-543FEB93D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A8CB-6F8B-45AC-8E55-4B564C804268}" type="datetimeFigureOut">
              <a:rPr lang="fi-FI" smtClean="0"/>
              <a:t>26.1.2024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D172C1-14B9-1166-77F2-CD2443B98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246F21-29E9-16AE-5641-06462DB5C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9F1C-DE4A-4A88-8F09-EAB353273A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6813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81564-94A4-0C78-D722-ED60FF092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5A7FB-E13F-AEE3-DFDE-2009F4357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D82CFC-2E9A-F712-F363-D746E38C8A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FF078-1DDE-15C8-B713-510B58C64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A8CB-6F8B-45AC-8E55-4B564C804268}" type="datetimeFigureOut">
              <a:rPr lang="fi-FI" smtClean="0"/>
              <a:t>26.1.2024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FDA361-6501-572C-F303-2D78CA9BC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081139-C4A9-F297-7FD6-EEDDA9785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9F1C-DE4A-4A88-8F09-EAB353273A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627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0BD09-6140-FA06-4FBF-BD03A09CA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C349D5-A245-AC86-BB09-D3A905B73E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B4704F-B7D1-45AA-96DC-964D4D699B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FFE2B3-DF37-8FE0-70F8-5F67061EB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A8CB-6F8B-45AC-8E55-4B564C804268}" type="datetimeFigureOut">
              <a:rPr lang="fi-FI" smtClean="0"/>
              <a:t>26.1.2024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8D64D8-3DFE-0AC7-0023-833F354B5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88EB76-194B-C266-3E66-CCC0C8DFD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9F1C-DE4A-4A88-8F09-EAB353273A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6614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49E495-35B2-7A77-A3B0-B690233DD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538FCD-E6BE-D345-C950-BC43DED592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8DCF38-2ACF-84E2-4009-F0A8B0F2C2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CA8CB-6F8B-45AC-8E55-4B564C804268}" type="datetimeFigureOut">
              <a:rPr lang="fi-FI" smtClean="0"/>
              <a:t>26.1.2024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12E51-3251-DBAD-0D55-6DF0DD14DB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53A0C5-3D20-329D-3529-3AB866CAF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A9F1C-DE4A-4A88-8F09-EAB353273A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7684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alju.vaylapilvi.fi/palju/Extranet/Tie/Paikkatiet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73166-D6FD-7E40-7D20-01EF1B97BD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6000" dirty="0" err="1">
                <a:latin typeface="+mn-lt"/>
              </a:rPr>
              <a:t>TieVelhon</a:t>
            </a:r>
            <a:r>
              <a:rPr lang="fi-FI" sz="6000" dirty="0">
                <a:latin typeface="+mn-lt"/>
              </a:rPr>
              <a:t> tukiklinikka 26.1.2024</a:t>
            </a:r>
            <a:r>
              <a:rPr lang="fi-FI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74B942-FC42-D17B-0E69-261AA54620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10509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7840B-DC21-5725-F7B1-3C2D8953C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072" y="347312"/>
            <a:ext cx="10515600" cy="1325563"/>
          </a:xfrm>
        </p:spPr>
        <p:txBody>
          <a:bodyPr>
            <a:noAutofit/>
          </a:bodyPr>
          <a:lstStyle/>
          <a:p>
            <a:r>
              <a:rPr lang="fi-FI" sz="2400" dirty="0"/>
              <a:t>Liikennemerkillä lukee, että ”useat kohteet erotetaan pilkulla” [yhteydet muihin kohteisiin -sarakkeessa]. Voiko siis liikennemerkki olla kiinni useassa eri pylväässä tai portaalissa vai pitäisikö tuossa olla mahdollisuus vain yhteen </a:t>
            </a:r>
            <a:r>
              <a:rPr lang="fi-FI" sz="2400" dirty="0" err="1"/>
              <a:t>OID:iin</a:t>
            </a:r>
            <a:r>
              <a:rPr lang="fi-FI" sz="2400" dirty="0"/>
              <a:t>?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8C5E6FF-2E19-7667-5929-502204A4B9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9153" y="2256745"/>
            <a:ext cx="2733675" cy="33432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747DFF2-E2A5-30E4-FD6A-CAEF256F6D3D}"/>
              </a:ext>
            </a:extLst>
          </p:cNvPr>
          <p:cNvSpPr txBox="1"/>
          <p:nvPr/>
        </p:nvSpPr>
        <p:spPr>
          <a:xfrm>
            <a:off x="4637313" y="2208810"/>
            <a:ext cx="49401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Esimerkki liikennemerkeistä, jotka ovat kiinni useammassa pylväässä.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Liikennemerkeille annetaan kullekin 3 </a:t>
            </a:r>
            <a:r>
              <a:rPr lang="fi-FI" sz="2000" dirty="0" err="1"/>
              <a:t>oidia</a:t>
            </a:r>
            <a:r>
              <a:rPr lang="fi-FI" sz="2000" dirty="0"/>
              <a:t> yhteydet muihin kohteisiin -sarakkeeseen.</a:t>
            </a:r>
          </a:p>
        </p:txBody>
      </p:sp>
    </p:spTree>
    <p:extLst>
      <p:ext uri="{BB962C8B-B14F-4D97-AF65-F5344CB8AC3E}">
        <p14:creationId xmlns:p14="http://schemas.microsoft.com/office/powerpoint/2010/main" val="2378314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5575F-12C2-C904-5127-CA714E0E0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3200" dirty="0">
                <a:latin typeface="+mn-lt"/>
              </a:rPr>
              <a:t>Ilmoituspohjiin tarjolle vain ne varustevauriot, jotka ovat ko. varusteelle mahdollisia. Voisiko saada rajoitteita myös Velhoon, että ei voi kirjata esim. liettynyttä kaidetta?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118E2-BE81-A308-8F5A-D6921CDB3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  <a:p>
            <a:r>
              <a:rPr lang="fi-FI" dirty="0"/>
              <a:t>Tällä hetkellä ilmeisesti ei teknisiä rajoitteita velhossa.</a:t>
            </a:r>
          </a:p>
          <a:p>
            <a:r>
              <a:rPr lang="fi-FI" dirty="0"/>
              <a:t>D-tiimi ottaa määrittelyyn </a:t>
            </a:r>
          </a:p>
          <a:p>
            <a:r>
              <a:rPr lang="fi-FI" dirty="0"/>
              <a:t>Ei toistaiseksi muutoksia </a:t>
            </a:r>
            <a:r>
              <a:rPr lang="fi-FI" dirty="0" err="1"/>
              <a:t>excel</a:t>
            </a:r>
            <a:r>
              <a:rPr lang="fi-FI" dirty="0"/>
              <a:t>-pohjiin</a:t>
            </a:r>
          </a:p>
        </p:txBody>
      </p:sp>
    </p:spTree>
    <p:extLst>
      <p:ext uri="{BB962C8B-B14F-4D97-AF65-F5344CB8AC3E}">
        <p14:creationId xmlns:p14="http://schemas.microsoft.com/office/powerpoint/2010/main" val="2879056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05F23-5F94-B676-6311-7FA6F515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2400" dirty="0">
                <a:latin typeface="+mn-lt"/>
              </a:rPr>
              <a:t>Väyläviraston linjaus, että katuosuuksilla ei ylläpidetä mitään tiestötietoja? Pitäisikö katuosuuksille jättää joitakin kohdeluokkatietoja voimaan? Löytyykö Tievelhon ohjesivuilta jostakin listausta, mitä tiestötietoja kaduista ylläpidetään ja mitä ei?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EAA67-DDF4-E2FA-6D6D-78874BEA9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  <a:p>
            <a:r>
              <a:rPr lang="fi-FI" dirty="0"/>
              <a:t>Kaduksi muuttuneiden osuuksien lakkautettavat kohdeluokat lakkautetaan myöhemmin keskitetysti, eikä </a:t>
            </a:r>
            <a:r>
              <a:rPr lang="fi-FI" dirty="0" err="1"/>
              <a:t>elyjen</a:t>
            </a:r>
            <a:r>
              <a:rPr lang="fi-FI" dirty="0"/>
              <a:t> tarvitse niitä erikseen ilmoittaa.</a:t>
            </a:r>
          </a:p>
          <a:p>
            <a:r>
              <a:rPr lang="fi-FI" dirty="0"/>
              <a:t>Ei keskitettyä listausta olemassa. Nostetaan määrittelyyn.</a:t>
            </a:r>
          </a:p>
        </p:txBody>
      </p:sp>
    </p:spTree>
    <p:extLst>
      <p:ext uri="{BB962C8B-B14F-4D97-AF65-F5344CB8AC3E}">
        <p14:creationId xmlns:p14="http://schemas.microsoft.com/office/powerpoint/2010/main" val="1194287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608DD-A304-0732-75F5-F39307647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3200" dirty="0">
                <a:latin typeface="+mn-lt"/>
              </a:rPr>
              <a:t>Olemme saamassa viherkortteja kohteille. Viedäänkö </a:t>
            </a:r>
            <a:r>
              <a:rPr lang="fi-FI" sz="3200" dirty="0" err="1">
                <a:latin typeface="+mn-lt"/>
              </a:rPr>
              <a:t>shape</a:t>
            </a:r>
            <a:r>
              <a:rPr lang="fi-FI" sz="3200" dirty="0">
                <a:latin typeface="+mn-lt"/>
              </a:rPr>
              <a:t> tiedostot </a:t>
            </a:r>
            <a:r>
              <a:rPr lang="fi-FI" sz="3200" dirty="0" err="1">
                <a:latin typeface="+mn-lt"/>
              </a:rPr>
              <a:t>TieVelhoon</a:t>
            </a:r>
            <a:r>
              <a:rPr lang="fi-FI" sz="3200" dirty="0">
                <a:latin typeface="+mn-lt"/>
              </a:rPr>
              <a:t> tai johonkin muuhun Väyläviraston järjestelmään?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5D0B5-E344-E942-6ABA-E21F51A5F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sz="2400" dirty="0"/>
          </a:p>
          <a:p>
            <a:r>
              <a:rPr lang="fi-FI" sz="2400" dirty="0"/>
              <a:t>Koulutus 6.2.2024 uusista kohdeluokista (viherhoitoalueista ja viherhoitokuvioista)</a:t>
            </a:r>
          </a:p>
          <a:p>
            <a:r>
              <a:rPr lang="fi-FI" sz="2400" dirty="0"/>
              <a:t>Mieluiten toimitus tiestötuki-sähköpostin kautta</a:t>
            </a:r>
          </a:p>
          <a:p>
            <a:r>
              <a:rPr lang="fi-FI" sz="2400" dirty="0" err="1"/>
              <a:t>Shape</a:t>
            </a:r>
            <a:r>
              <a:rPr lang="fi-FI" sz="2400" dirty="0"/>
              <a:t>-aineistot löytyvät </a:t>
            </a:r>
            <a:r>
              <a:rPr lang="fi-FI" sz="2400" dirty="0" err="1"/>
              <a:t>Sharefilen</a:t>
            </a:r>
            <a:r>
              <a:rPr lang="fi-FI" sz="2400" dirty="0"/>
              <a:t> kansiosta: \Tierekisteri\TR\Viheralueetkuviot (aluemuotoinen aineisto)</a:t>
            </a:r>
          </a:p>
          <a:p>
            <a:r>
              <a:rPr lang="fi-FI" sz="2400" dirty="0"/>
              <a:t>Geometriat tullaan tallentamaan uudelle viherhoitokuviot-kohdeluokalle. </a:t>
            </a:r>
            <a:r>
              <a:rPr lang="fi-FI" sz="2400" dirty="0" err="1"/>
              <a:t>Shape</a:t>
            </a:r>
            <a:r>
              <a:rPr lang="fi-FI" sz="2400" dirty="0"/>
              <a:t>-aineistosta tulee löytyä viherkuvion tunniste, jotta geometriat voidaan kohdistaa oikealle viherhoitokuviolle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045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DAAB9-F12F-3E09-F1F4-2DD8815A1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Tienrakennetoimenpiteet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82AF0-C8E9-E5AE-98BB-01D8E3C15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lisätty uusi ominaisuustieto "RIDE”.</a:t>
            </a:r>
          </a:p>
          <a:p>
            <a:r>
              <a:rPr lang="fi-FI" dirty="0"/>
              <a:t>RIDE – vaikutus on toimenpiteen vaikutus tasaisuuteen kohdistuen </a:t>
            </a:r>
            <a:r>
              <a:rPr lang="fi-FI" dirty="0" err="1"/>
              <a:t>ride_yhd</a:t>
            </a:r>
            <a:r>
              <a:rPr lang="fi-FI" dirty="0"/>
              <a:t>-arvon kuntoluokkaan.</a:t>
            </a:r>
          </a:p>
          <a:p>
            <a:r>
              <a:rPr lang="fi-FI" dirty="0"/>
              <a:t>Velhossa nyt olemassa oleva vaikutus on toimenpiteen vaikutus tasaisuuteen kohdistuen IRI –muuttujaan.</a:t>
            </a:r>
          </a:p>
          <a:p>
            <a:r>
              <a:rPr lang="fi-FI" dirty="0"/>
              <a:t>Operointi täydentää päivityspyyntöihin LTA-toimenpiteen vaikutukset kulutuskerroksille (sovittu Väylän kanssa).</a:t>
            </a:r>
          </a:p>
        </p:txBody>
      </p:sp>
    </p:spTree>
    <p:extLst>
      <p:ext uri="{BB962C8B-B14F-4D97-AF65-F5344CB8AC3E}">
        <p14:creationId xmlns:p14="http://schemas.microsoft.com/office/powerpoint/2010/main" val="3495915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BAC76-0125-29E2-351D-2C51E5D2F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457" y="587829"/>
            <a:ext cx="10635343" cy="5589134"/>
          </a:xfrm>
        </p:spPr>
        <p:txBody>
          <a:bodyPr/>
          <a:lstStyle/>
          <a:p>
            <a:endParaRPr lang="fi-FI" sz="3200" dirty="0"/>
          </a:p>
          <a:p>
            <a:endParaRPr lang="fi-FI" sz="3200" dirty="0"/>
          </a:p>
          <a:p>
            <a:r>
              <a:rPr lang="fi-FI" sz="3200" dirty="0"/>
              <a:t>Excel pohjat </a:t>
            </a:r>
          </a:p>
          <a:p>
            <a:r>
              <a:rPr lang="fi-FI" sz="3200" dirty="0"/>
              <a:t>Koulutuksiin liittyvät kyselyt.</a:t>
            </a:r>
          </a:p>
          <a:p>
            <a:r>
              <a:rPr lang="fi-FI" sz="3200" dirty="0"/>
              <a:t>Tierekisteritieto Väylämapissa ja rajapinnoissa.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11967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4F5A2-3307-1C37-D343-78A2AC36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>
                <a:latin typeface="+mn-lt"/>
              </a:rPr>
              <a:t>Operoinnin työjono</a:t>
            </a:r>
          </a:p>
        </p:txBody>
      </p:sp>
      <p:pic>
        <p:nvPicPr>
          <p:cNvPr id="4" name="Picture 3" descr="A graph showing a red line&#10;&#10;Description automatically generated">
            <a:extLst>
              <a:ext uri="{FF2B5EF4-FFF2-40B4-BE49-F238E27FC236}">
                <a16:creationId xmlns:a16="http://schemas.microsoft.com/office/drawing/2014/main" id="{62C17E5E-5714-A500-C084-9FCB0EC53A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5654" y="1634909"/>
            <a:ext cx="6976568" cy="453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444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82E49-808A-E752-6CF5-5B463C767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>
                <a:latin typeface="+mn-lt"/>
              </a:rPr>
              <a:t>Operoinnin työjono </a:t>
            </a:r>
          </a:p>
        </p:txBody>
      </p:sp>
      <p:pic>
        <p:nvPicPr>
          <p:cNvPr id="4" name="Picture 3" descr="A pie chart with different colored triangles&#10;&#10;Description automatically generated">
            <a:extLst>
              <a:ext uri="{FF2B5EF4-FFF2-40B4-BE49-F238E27FC236}">
                <a16:creationId xmlns:a16="http://schemas.microsoft.com/office/drawing/2014/main" id="{1DFDDB93-FE0A-1194-16F3-765EADB94C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976" y="1690688"/>
            <a:ext cx="6151264" cy="3950353"/>
          </a:xfrm>
          <a:prstGeom prst="rect">
            <a:avLst/>
          </a:prstGeom>
        </p:spPr>
      </p:pic>
      <p:pic>
        <p:nvPicPr>
          <p:cNvPr id="6" name="Picture 5" descr="A screenshot of a number of numbers&#10;&#10;Description automatically generated">
            <a:extLst>
              <a:ext uri="{FF2B5EF4-FFF2-40B4-BE49-F238E27FC236}">
                <a16:creationId xmlns:a16="http://schemas.microsoft.com/office/drawing/2014/main" id="{7F7548E9-9326-7FD6-46BF-079661D996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3559" y="4062823"/>
            <a:ext cx="2419350" cy="1720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152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04C54-B304-5121-9E2E-448A18A17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>
                <a:latin typeface="+mn-lt"/>
              </a:rPr>
              <a:t>Nyt työn alla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B4F44-22BA-CCD4-7529-18E932E93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449" y="1597232"/>
            <a:ext cx="10920351" cy="4952010"/>
          </a:xfrm>
        </p:spPr>
        <p:txBody>
          <a:bodyPr>
            <a:normAutofit fontScale="92500"/>
          </a:bodyPr>
          <a:lstStyle/>
          <a:p>
            <a:r>
              <a:rPr lang="fi-FI" dirty="0"/>
              <a:t>Tietojen ajantasaistaminen aloitettu</a:t>
            </a:r>
          </a:p>
          <a:p>
            <a:pPr lvl="1"/>
            <a:r>
              <a:rPr lang="fi-FI" dirty="0"/>
              <a:t>Maanteiden hoitourakoiden päivitykset aloitettu</a:t>
            </a:r>
          </a:p>
          <a:p>
            <a:pPr lvl="1"/>
            <a:r>
              <a:rPr lang="fi-FI" dirty="0" err="1"/>
              <a:t>Eurooppatiet</a:t>
            </a:r>
            <a:r>
              <a:rPr lang="fi-FI" dirty="0"/>
              <a:t>, TERN-verkko ja pääväylät päivitetty</a:t>
            </a:r>
          </a:p>
          <a:p>
            <a:r>
              <a:rPr lang="fi-FI" dirty="0"/>
              <a:t>Käyttöliittymässä voi edelleen näkyä puutteellisia tietoja</a:t>
            </a:r>
          </a:p>
          <a:p>
            <a:pPr lvl="1"/>
            <a:r>
              <a:rPr lang="fi-FI" dirty="0"/>
              <a:t>Tieosoitemuutosten jälkeiset indeksoinnit estävät tällä hetkellä muiden indeksointien teon, joten viive päivitysten näkymiseen käyttöliittymässä voi olla pitkä.</a:t>
            </a:r>
          </a:p>
          <a:p>
            <a:r>
              <a:rPr lang="fi-FI" dirty="0"/>
              <a:t>Tietojen päivityksissä syntyy tällä hetkellä jonkin verran virheitä, operointi selvittää virheet kehittäjien kanssa ja vie Velhoon ongelman ratkettua</a:t>
            </a:r>
          </a:p>
          <a:p>
            <a:pPr lvl="1"/>
            <a:r>
              <a:rPr lang="fi-FI" dirty="0"/>
              <a:t>Käyttäjien ei tarvitse ilmoittaa tietoja uudelleen</a:t>
            </a:r>
          </a:p>
          <a:p>
            <a:r>
              <a:rPr lang="fi-FI" dirty="0"/>
              <a:t>Akuutit tietopalvelupyynnöt</a:t>
            </a:r>
          </a:p>
          <a:p>
            <a:pPr lvl="1"/>
            <a:r>
              <a:rPr lang="fi-FI" dirty="0"/>
              <a:t>Indeksoinnit vaikuttavat myös tietopalvelupyyntöjen toteuttamiseen, joten ei-akuuttien tietopyyntöjen kanssa kannattaa odottaa</a:t>
            </a:r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1230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351584" y="260649"/>
            <a:ext cx="7772400" cy="1470025"/>
          </a:xfrm>
        </p:spPr>
        <p:txBody>
          <a:bodyPr>
            <a:noAutofit/>
          </a:bodyPr>
          <a:lstStyle/>
          <a:p>
            <a:r>
              <a:rPr lang="fi-FI" sz="4800" dirty="0"/>
              <a:t>Maanteiden hoitourakoiden alkupäivämäärät</a:t>
            </a:r>
          </a:p>
        </p:txBody>
      </p:sp>
      <p:sp>
        <p:nvSpPr>
          <p:cNvPr id="4" name="Tekstikehys 3"/>
          <p:cNvSpPr txBox="1"/>
          <p:nvPr/>
        </p:nvSpPr>
        <p:spPr>
          <a:xfrm>
            <a:off x="1186935" y="2060848"/>
            <a:ext cx="894097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i-FI" sz="2800" dirty="0"/>
              <a:t> Tieosoitemuutosten käsittelyssä bugi, jonka takia joidenkin</a:t>
            </a:r>
          </a:p>
          <a:p>
            <a:r>
              <a:rPr lang="fi-FI" sz="2800" dirty="0"/>
              <a:t>maanteiden hoitourakoiden alkupäivämäärät Velhossa</a:t>
            </a:r>
          </a:p>
          <a:p>
            <a:r>
              <a:rPr lang="fi-FI" sz="2800" dirty="0"/>
              <a:t>muuttuneet</a:t>
            </a:r>
          </a:p>
          <a:p>
            <a:pPr>
              <a:buFont typeface="Arial" pitchFamily="34" charset="0"/>
              <a:buChar char="•"/>
            </a:pPr>
            <a:r>
              <a:rPr lang="fi-FI" sz="2800" dirty="0"/>
              <a:t> Kehittäjillä selvityksessä, korjataan keskitetysti</a:t>
            </a:r>
          </a:p>
          <a:p>
            <a:pPr>
              <a:buFont typeface="Arial" pitchFamily="34" charset="0"/>
              <a:buChar char="•"/>
            </a:pPr>
            <a:r>
              <a:rPr lang="fi-FI" sz="2800" dirty="0"/>
              <a:t> Ilmoitus tiestötukeen, jos huomaatte ongelmia urakoiden</a:t>
            </a:r>
          </a:p>
          <a:p>
            <a:r>
              <a:rPr lang="fi-FI" sz="2800" dirty="0"/>
              <a:t>näkymisessä</a:t>
            </a:r>
          </a:p>
        </p:txBody>
      </p:sp>
      <p:grpSp>
        <p:nvGrpSpPr>
          <p:cNvPr id="8" name="Ryhmä 7"/>
          <p:cNvGrpSpPr/>
          <p:nvPr/>
        </p:nvGrpSpPr>
        <p:grpSpPr>
          <a:xfrm>
            <a:off x="4107953" y="4753504"/>
            <a:ext cx="4444901" cy="1549400"/>
            <a:chOff x="2411760" y="4797152"/>
            <a:chExt cx="4444901" cy="15494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11760" y="4797152"/>
              <a:ext cx="2486025" cy="1533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04048" y="4797152"/>
              <a:ext cx="1852613" cy="1549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Suorakulmio 6"/>
            <p:cNvSpPr/>
            <p:nvPr/>
          </p:nvSpPr>
          <p:spPr>
            <a:xfrm>
              <a:off x="5004048" y="4869160"/>
              <a:ext cx="864096" cy="136815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351584" y="11663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i-FI"/>
              <a:t>Kohdeluokkapäivitysten alkupäivämäärät</a:t>
            </a:r>
          </a:p>
        </p:txBody>
      </p:sp>
      <p:sp>
        <p:nvSpPr>
          <p:cNvPr id="4" name="Tekstikehys 3"/>
          <p:cNvSpPr txBox="1"/>
          <p:nvPr/>
        </p:nvSpPr>
        <p:spPr>
          <a:xfrm>
            <a:off x="1659508" y="1628801"/>
            <a:ext cx="9098260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i-FI" sz="2800" dirty="0"/>
              <a:t> Viitteessä bugi, jonka vuoksi osa tieosoitemuutos-</a:t>
            </a:r>
            <a:r>
              <a:rPr lang="fi-FI" sz="2800" dirty="0" err="1"/>
              <a:t>excelin</a:t>
            </a:r>
            <a:endParaRPr lang="fi-FI" sz="2800" dirty="0"/>
          </a:p>
          <a:p>
            <a:r>
              <a:rPr lang="fi-FI" sz="2800" dirty="0"/>
              <a:t>voimaantulopäivämääristä on muodossa </a:t>
            </a:r>
            <a:r>
              <a:rPr lang="fi-FI" sz="2800" dirty="0" err="1"/>
              <a:t>kk.pp.vvvv</a:t>
            </a:r>
            <a:endParaRPr lang="fi-FI" sz="2800" dirty="0"/>
          </a:p>
          <a:p>
            <a:pPr>
              <a:buFont typeface="Arial" pitchFamily="34" charset="0"/>
              <a:buChar char="•"/>
            </a:pPr>
            <a:r>
              <a:rPr lang="fi-FI" sz="2800" dirty="0"/>
              <a:t> Virhe siirtynyt Velhoon, jos </a:t>
            </a:r>
            <a:r>
              <a:rPr lang="fi-FI" sz="2800" dirty="0" err="1"/>
              <a:t>voimaantulopvm</a:t>
            </a:r>
            <a:r>
              <a:rPr lang="fi-FI" sz="2800" dirty="0"/>
              <a:t> kopioitu em. </a:t>
            </a:r>
          </a:p>
          <a:p>
            <a:r>
              <a:rPr lang="fi-FI" sz="2800" dirty="0"/>
              <a:t>taulukosta</a:t>
            </a:r>
          </a:p>
          <a:p>
            <a:pPr>
              <a:buFont typeface="Arial" pitchFamily="34" charset="0"/>
              <a:buChar char="•"/>
            </a:pPr>
            <a:r>
              <a:rPr lang="fi-FI" sz="2800" dirty="0"/>
              <a:t> Kehittäjillä selvityksessä, korjataan keskitetysti</a:t>
            </a:r>
          </a:p>
          <a:p>
            <a:pPr>
              <a:buFont typeface="Arial" pitchFamily="34" charset="0"/>
              <a:buChar char="•"/>
            </a:pPr>
            <a:r>
              <a:rPr lang="fi-FI" sz="2800" dirty="0"/>
              <a:t> Ilmoitus tiestötukeen, jos huomaatte virheitä (indeksointien</a:t>
            </a:r>
          </a:p>
          <a:p>
            <a:r>
              <a:rPr lang="fi-FI" sz="2800" dirty="0"/>
              <a:t> valmistuttua)</a:t>
            </a:r>
          </a:p>
        </p:txBody>
      </p:sp>
      <p:grpSp>
        <p:nvGrpSpPr>
          <p:cNvPr id="8" name="Ryhmä 7"/>
          <p:cNvGrpSpPr/>
          <p:nvPr/>
        </p:nvGrpSpPr>
        <p:grpSpPr>
          <a:xfrm>
            <a:off x="4367808" y="4509120"/>
            <a:ext cx="4320480" cy="1800200"/>
            <a:chOff x="1403648" y="5013176"/>
            <a:chExt cx="2808312" cy="116840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03648" y="5013176"/>
              <a:ext cx="2789237" cy="1168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Suorakulmio 6"/>
            <p:cNvSpPr/>
            <p:nvPr/>
          </p:nvSpPr>
          <p:spPr>
            <a:xfrm>
              <a:off x="3347864" y="5013176"/>
              <a:ext cx="864096" cy="2880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B01E4-2057-7171-F86A-181C46CDC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0" i="0" dirty="0">
                <a:solidFill>
                  <a:srgbClr val="242424"/>
                </a:solidFill>
                <a:effectLst/>
                <a:latin typeface="-apple-system"/>
              </a:rPr>
              <a:t>Saisiko nopeusrajoitusaineistoa Suomen Väyliin? 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A55C7-F251-762D-DCE1-E0E4DFBC8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b="0" i="0" dirty="0">
              <a:solidFill>
                <a:srgbClr val="003366"/>
              </a:solidFill>
              <a:effectLst/>
              <a:latin typeface="-apple-system"/>
            </a:endParaRPr>
          </a:p>
          <a:p>
            <a:r>
              <a:rPr lang="fi-FI"/>
              <a:t>Nopeusrajoitusaineisto </a:t>
            </a:r>
            <a:r>
              <a:rPr lang="fi-FI" dirty="0"/>
              <a:t>on nyt päivitetty </a:t>
            </a:r>
            <a:r>
              <a:rPr lang="fi-FI" dirty="0" err="1"/>
              <a:t>PTP:n</a:t>
            </a:r>
            <a:r>
              <a:rPr lang="fi-FI" dirty="0"/>
              <a:t> rajapintaan &amp; Suomen Väyliin.</a:t>
            </a:r>
          </a:p>
          <a:p>
            <a:r>
              <a:rPr lang="fi-FI" dirty="0"/>
              <a:t>Uusin nopeusrajoitus </a:t>
            </a:r>
            <a:r>
              <a:rPr lang="fi-FI" dirty="0" err="1"/>
              <a:t>excel-irroitus</a:t>
            </a:r>
            <a:r>
              <a:rPr lang="fi-FI" dirty="0"/>
              <a:t> tehty 19.1 ja saatavilla </a:t>
            </a:r>
            <a:r>
              <a:rPr lang="fi-FI" dirty="0" err="1"/>
              <a:t>sharefilessa</a:t>
            </a:r>
            <a:r>
              <a:rPr lang="fi-FI" dirty="0"/>
              <a:t>.</a:t>
            </a:r>
          </a:p>
          <a:p>
            <a:r>
              <a:rPr lang="fi-FI" dirty="0"/>
              <a:t>Nyt saatavilla myös </a:t>
            </a:r>
            <a:r>
              <a:rPr lang="fi-FI" dirty="0" err="1"/>
              <a:t>geopackage</a:t>
            </a:r>
            <a:r>
              <a:rPr lang="fi-FI" dirty="0"/>
              <a:t>-muodossa.</a:t>
            </a:r>
          </a:p>
        </p:txBody>
      </p:sp>
    </p:spTree>
    <p:extLst>
      <p:ext uri="{BB962C8B-B14F-4D97-AF65-F5344CB8AC3E}">
        <p14:creationId xmlns:p14="http://schemas.microsoft.com/office/powerpoint/2010/main" val="999720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88622-FC3C-3A94-4C96-E0BD81A98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145" y="308759"/>
            <a:ext cx="10605655" cy="1381930"/>
          </a:xfrm>
        </p:spPr>
        <p:txBody>
          <a:bodyPr>
            <a:normAutofit fontScale="90000"/>
          </a:bodyPr>
          <a:lstStyle/>
          <a:p>
            <a:r>
              <a:rPr lang="fi-FI" b="0" i="0" dirty="0">
                <a:solidFill>
                  <a:srgbClr val="242424"/>
                </a:solidFill>
                <a:effectLst/>
                <a:latin typeface="-apple-system"/>
              </a:rPr>
              <a:t>Velhon tietokuvaus kertoo rautatietasoristeyksen kohdeluokassa, että operaattori vastaa tiedon ylläpidosta?</a:t>
            </a:r>
            <a:endParaRPr lang="fi-FI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2ED82BD-B5E4-5BA7-C498-411422EF0E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8145" y="2006618"/>
            <a:ext cx="9906785" cy="2090071"/>
          </a:xfrm>
          <a:prstGeom prst="rect">
            <a:avLst/>
          </a:prstGeom>
        </p:spPr>
      </p:pic>
      <p:sp>
        <p:nvSpPr>
          <p:cNvPr id="4" name="AutoShape 2">
            <a:extLst>
              <a:ext uri="{FF2B5EF4-FFF2-40B4-BE49-F238E27FC236}">
                <a16:creationId xmlns:a16="http://schemas.microsoft.com/office/drawing/2014/main" id="{A2D48C9A-B152-4055-6783-BDE4C5C0052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91938" y="-375062"/>
            <a:ext cx="3956462" cy="395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481C83-DB8D-EE0E-B60F-F929E6F20967}"/>
              </a:ext>
            </a:extLst>
          </p:cNvPr>
          <p:cNvSpPr txBox="1"/>
          <p:nvPr/>
        </p:nvSpPr>
        <p:spPr>
          <a:xfrm>
            <a:off x="914400" y="4334493"/>
            <a:ext cx="94349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800" i="0" dirty="0">
                <a:effectLst/>
              </a:rPr>
              <a:t>Tarkoitetaan </a:t>
            </a:r>
            <a:r>
              <a:rPr lang="fi-FI" sz="2800" b="1" i="0" dirty="0">
                <a:effectLst/>
              </a:rPr>
              <a:t>ratatiedon operaattoria</a:t>
            </a:r>
            <a:r>
              <a:rPr lang="fi-FI" sz="2800" i="0" dirty="0">
                <a:effectLst/>
              </a:rPr>
              <a:t>, ei velho-operaattoria.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800" dirty="0"/>
              <a:t>Selvennetään/korjataan tietokuvaukseen.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800" dirty="0"/>
              <a:t>Tiedon ylläpitorutiinit selvityksessä.</a:t>
            </a:r>
          </a:p>
        </p:txBody>
      </p:sp>
    </p:spTree>
    <p:extLst>
      <p:ext uri="{BB962C8B-B14F-4D97-AF65-F5344CB8AC3E}">
        <p14:creationId xmlns:p14="http://schemas.microsoft.com/office/powerpoint/2010/main" val="2272403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4D333-F5FF-2B9E-B353-3D4B3A441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47454"/>
          </a:xfrm>
        </p:spPr>
        <p:txBody>
          <a:bodyPr>
            <a:noAutofit/>
          </a:bodyPr>
          <a:lstStyle/>
          <a:p>
            <a:pPr algn="ctr"/>
            <a:r>
              <a:rPr lang="fi-FI" sz="3200" dirty="0">
                <a:latin typeface="+mn-lt"/>
              </a:rPr>
              <a:t>Mistä löytyy paikkatietoaineisto erikoiskuljetusreiteistä?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B55C3-7E96-454E-AD5D-4CB5566CD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91435"/>
            <a:ext cx="10515600" cy="3733590"/>
          </a:xfrm>
        </p:spPr>
        <p:txBody>
          <a:bodyPr>
            <a:normAutofit/>
          </a:bodyPr>
          <a:lstStyle/>
          <a:p>
            <a:r>
              <a:rPr lang="fi-FI" dirty="0"/>
              <a:t>Erikoiskuljetusreittejä voi katsella </a:t>
            </a:r>
            <a:r>
              <a:rPr lang="fi-FI" dirty="0" err="1"/>
              <a:t>VäyläMapista</a:t>
            </a:r>
            <a:endParaRPr lang="fi-FI" dirty="0"/>
          </a:p>
          <a:p>
            <a:r>
              <a:rPr lang="fi-FI" dirty="0"/>
              <a:t>Latausmahdollisuutta ei vielä ole, mutta on suunnitteilla </a:t>
            </a:r>
            <a:r>
              <a:rPr lang="fi-FI" dirty="0" err="1"/>
              <a:t>VäyläMapissa</a:t>
            </a:r>
            <a:r>
              <a:rPr lang="fi-FI" dirty="0"/>
              <a:t> oleville rajoitetuille Velho-aineistoille</a:t>
            </a:r>
          </a:p>
          <a:p>
            <a:r>
              <a:rPr lang="fi-FI" dirty="0"/>
              <a:t>Rajoitettuja aineistoja on mahdollista ladata Paljusta </a:t>
            </a:r>
          </a:p>
          <a:p>
            <a:pPr marL="0" indent="0">
              <a:buNone/>
            </a:pPr>
            <a:r>
              <a:rPr lang="fi-FI" dirty="0">
                <a:hlinkClick r:id="rId2"/>
              </a:rPr>
              <a:t>https://palju.vaylapilvi.fi/palju/Extranet/Tie/Paikkatieto/</a:t>
            </a:r>
            <a:endParaRPr lang="fi-FI" dirty="0"/>
          </a:p>
          <a:p>
            <a:endParaRPr lang="fi-FI" dirty="0"/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0BA121C9-B72F-0AF3-C30C-E3451EA3AD3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7735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541</Words>
  <Application>Microsoft Office PowerPoint</Application>
  <PresentationFormat>Widescreen</PresentationFormat>
  <Paragraphs>70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-apple-system</vt:lpstr>
      <vt:lpstr>Arial</vt:lpstr>
      <vt:lpstr>Calibri</vt:lpstr>
      <vt:lpstr>Calibri Light</vt:lpstr>
      <vt:lpstr>Office Theme</vt:lpstr>
      <vt:lpstr>TieVelhon tukiklinikka 26.1.2024 </vt:lpstr>
      <vt:lpstr>Operoinnin työjono</vt:lpstr>
      <vt:lpstr>Operoinnin työjono </vt:lpstr>
      <vt:lpstr>Nyt työn alla </vt:lpstr>
      <vt:lpstr>Maanteiden hoitourakoiden alkupäivämäärät</vt:lpstr>
      <vt:lpstr>Kohdeluokkapäivitysten alkupäivämäärät</vt:lpstr>
      <vt:lpstr>Saisiko nopeusrajoitusaineistoa Suomen Väyliin? </vt:lpstr>
      <vt:lpstr>Velhon tietokuvaus kertoo rautatietasoristeyksen kohdeluokassa, että operaattori vastaa tiedon ylläpidosta?</vt:lpstr>
      <vt:lpstr>Mistä löytyy paikkatietoaineisto erikoiskuljetusreiteistä?</vt:lpstr>
      <vt:lpstr>Liikennemerkillä lukee, että ”useat kohteet erotetaan pilkulla” [yhteydet muihin kohteisiin -sarakkeessa]. Voiko siis liikennemerkki olla kiinni useassa eri pylväässä tai portaalissa vai pitäisikö tuossa olla mahdollisuus vain yhteen OID:iin? </vt:lpstr>
      <vt:lpstr>Ilmoituspohjiin tarjolle vain ne varustevauriot, jotka ovat ko. varusteelle mahdollisia. Voisiko saada rajoitteita myös Velhoon, että ei voi kirjata esim. liettynyttä kaidetta?</vt:lpstr>
      <vt:lpstr>Väyläviraston linjaus, että katuosuuksilla ei ylläpidetä mitään tiestötietoja? Pitäisikö katuosuuksille jättää joitakin kohdeluokkatietoja voimaan? Löytyykö Tievelhon ohjesivuilta jostakin listausta, mitä tiestötietoja kaduista ylläpidetään ja mitä ei? </vt:lpstr>
      <vt:lpstr>Olemme saamassa viherkortteja kohteille. Viedäänkö shape tiedostot TieVelhoon tai johonkin muuhun Väyläviraston järjestelmään?</vt:lpstr>
      <vt:lpstr>Tienrakennetoimenpiteet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TieVelhon tukiklinikka 26.1.2024 </dc:title>
  <dc:creator>Marko Kärkkäinen</dc:creator>
  <cp:lastModifiedBy>Marko Kärkkäinen</cp:lastModifiedBy>
  <cp:revision>16</cp:revision>
  <dcterms:created xsi:type="dcterms:W3CDTF">2024-01-22T05:53:18Z</dcterms:created>
  <dcterms:modified xsi:type="dcterms:W3CDTF">2024-01-26T09:12:50Z</dcterms:modified>
</cp:coreProperties>
</file>