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6"/>
  </p:notesMasterIdLst>
  <p:sldIdLst>
    <p:sldId id="256" r:id="rId4"/>
    <p:sldId id="315" r:id="rId5"/>
    <p:sldId id="307" r:id="rId6"/>
    <p:sldId id="316" r:id="rId7"/>
    <p:sldId id="264" r:id="rId8"/>
    <p:sldId id="261" r:id="rId9"/>
    <p:sldId id="317" r:id="rId10"/>
    <p:sldId id="259" r:id="rId11"/>
    <p:sldId id="262" r:id="rId12"/>
    <p:sldId id="263" r:id="rId13"/>
    <p:sldId id="306" r:id="rId14"/>
    <p:sldId id="274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76" d="100"/>
          <a:sy n="76" d="100"/>
        </p:scale>
        <p:origin x="114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5.12.2023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82901-2BD0-653D-5E88-26B22DBB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172376-D1E5-FA2B-48C3-67C46172D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6BC505-0607-997B-92F9-29C7DBD9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0BE2-22D8-AE4A-953A-75AD01E9A8FF}" type="datetimeFigureOut">
              <a:rPr lang="fi-FI" smtClean="0"/>
              <a:t>5.12.2023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59CEC4-38E7-3E9D-2D58-8910F185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D8A6BE-93FE-864A-75FF-A4F580D7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752B-0946-F847-9ACF-FC49F7E36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621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D9B051-1D58-2E24-E29C-FA76DC48A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9E8CDDC-D6E1-458B-B425-7F8B35838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15B683-2E7D-8F46-C0D2-06DE0852A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0BE2-22D8-AE4A-953A-75AD01E9A8FF}" type="datetimeFigureOut">
              <a:rPr lang="fi-FI" smtClean="0"/>
              <a:t>5.12.2023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7232DA-73BE-D42B-1E66-B33D0A70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A2AA4F-6D66-2C19-DBC2-ADF6D3EC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752B-0946-F847-9ACF-FC49F7E36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30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47" r:id="rId43"/>
    <p:sldLayoutId id="2147483748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mailto:velhotuki@vayla.fi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koulutukset-ja-tilaisuudet/tievelho-vartit/" TargetMode="External"/><Relationship Id="rId2" Type="http://schemas.openxmlformats.org/officeDocument/2006/relationships/hyperlink" Target="https://ohje.velho.vaylapilvi.fi/kesan-ja-syksyn-2023-tieosoitemuutosajot-ajetaan-velhon-tuotantokantaan-viikolla-1-2024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vayla.creamailer.fi/email/65324520201f5?u=BEn19X6UOkmjc7nv3UGM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elhotuki@vayla.fi" TargetMode="External"/><Relationship Id="rId2" Type="http://schemas.openxmlformats.org/officeDocument/2006/relationships/hyperlink" Target="mailto:tiestotuki@vayla.fi" TargetMode="Externa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(05.12.2023)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05.12.2023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70E300-50CA-C989-88CA-7ED3AADA3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b="1" dirty="0">
                <a:solidFill>
                  <a:schemeClr val="accent1">
                    <a:lumMod val="75000"/>
                  </a:schemeClr>
                </a:solidFill>
              </a:rPr>
              <a:t>Tarina jatkuu kahden viikon päästä 19.12.2023….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30890744-AE24-346E-CB18-AC0B8578DC3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17399"/>
          <a:ext cx="10515600" cy="2641943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483002076"/>
                    </a:ext>
                  </a:extLst>
                </a:gridCol>
              </a:tblGrid>
              <a:tr h="934916">
                <a:tc>
                  <a:txBody>
                    <a:bodyPr/>
                    <a:lstStyle/>
                    <a:p>
                      <a:br>
                        <a:rPr lang="fi-FI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</a:br>
                      <a:endParaRPr lang="fi-FI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fi-FI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AIHE: Data järjestelmän läpi</a:t>
                      </a:r>
                      <a:endParaRPr lang="fi-FI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277067"/>
                  </a:ext>
                </a:extLst>
              </a:tr>
              <a:tr h="1636103"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Velhon ylläpito (A-ryhmä) </a:t>
                      </a:r>
                      <a:r>
                        <a:rPr lang="fi-FI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käy</a:t>
                      </a:r>
                      <a:r>
                        <a:rPr lang="fi-FI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läpi prosessin, jossa operoinnin lataama data siirtyy tietokannan kautta eri palveluihin ja näkyviin käyttöliittymään.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42211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7C1B3B3-F37E-977E-92D5-4AE0305DC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845" y="3600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22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11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ja tekemisen painopisteet </a:t>
            </a:r>
          </a:p>
          <a:p>
            <a:r>
              <a:rPr lang="fi-FI" dirty="0"/>
              <a:t>Dataan liittyvät huomiot</a:t>
            </a:r>
          </a:p>
          <a:p>
            <a:r>
              <a:rPr lang="fi-FI" b="0" i="0" dirty="0">
                <a:effectLst/>
                <a:latin typeface="+mj-lt"/>
              </a:rPr>
              <a:t>Operoinnin työpäivä, tiedon </a:t>
            </a:r>
            <a:r>
              <a:rPr lang="fi-FI" dirty="0">
                <a:latin typeface="+mj-lt"/>
              </a:rPr>
              <a:t>päivitys</a:t>
            </a:r>
            <a:r>
              <a:rPr lang="fi-FI" b="0" i="0" dirty="0">
                <a:effectLst/>
                <a:latin typeface="+mj-lt"/>
              </a:rPr>
              <a:t> (Veli-Matti Suoranta)</a:t>
            </a:r>
            <a:endParaRPr lang="fi-FI" dirty="0">
              <a:latin typeface="+mj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968" y="0"/>
            <a:ext cx="7808287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 ja tekemisen 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60273"/>
            <a:ext cx="12192000" cy="6260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YHA:n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(korjauksen ohjelmointi) lähtötietojen valmistelu ohjaa loppuvuoden ja alkuvuoden Tievelhon tekemistä.</a:t>
            </a: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Tieosoitemuutosten ajot järjestelmään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MUUTOS AIKATAULUUN: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Kesän ja syksyn 2023 tieosoitemuutokset ajetaan tuotantoon viikolla 1, 2024. Uutinen: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https://ohje.velho.vaylapilvi.fi/kesan-ja-syksyn-2023-tieosoitemuutosajot-ajetaan-velhon-tuotantokantaan-viikolla-1-2024/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Tietorakenteiden päivitys</a:t>
            </a: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Viherhoitokuvioiden- ja alueiden  uudet kohdeluokat testattavissa STG ympäristössä. Seuraavaksi testataan vanhojen tietojen konvertointia/vientiä STG ympäristöön ja päätetään tuotantoon otosta.</a:t>
            </a: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Käyttöliittymäkehitys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Tiekohdehaun ensimmäinen versio edelleen aikataulussa ja ensimmäinen version tuotantoon otto vuoden vaihteessa. </a:t>
            </a:r>
          </a:p>
          <a:p>
            <a:pPr marL="0" indent="0">
              <a:buNone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Tievelhovartti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Ohjelma: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https://ohje.velho.vaylapilvi.fi/tievelho/koulutukset-ja-tilaisuudet/tievelho-vartit/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Vuoden vaihteen aikataulun varttien osalta: 19.12.2023 vuoden viimeinen vartti. Vartit jatkuvat taas 16.01.2024.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Viestintä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Uutiskirje julkaistu: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https://vayla.creamailer.fi/email/65324520201f5?u=BEn19X6UOkmjc7nv3UGMA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400" b="1" i="0" u="none" strike="noStrike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Vastaa kyselyyn ja voita palkinto!</a:t>
            </a: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F0AA6D-794E-65FE-67F4-9DC20A14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338" y="114300"/>
            <a:ext cx="5998828" cy="750611"/>
          </a:xfrm>
        </p:spPr>
        <p:txBody>
          <a:bodyPr/>
          <a:lstStyle/>
          <a:p>
            <a:r>
              <a:rPr lang="fi-FI" dirty="0"/>
              <a:t>Dataan liittyvät huomiot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132D772-FFE0-BDB6-570B-228D51DA4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15736"/>
            <a:ext cx="10487025" cy="486561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Tievelhon tarjoama kohteiden keskilinjageometria eroaa uudesta Tieverkosta osittain.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BC0E3FD-AAB2-06D4-7AE3-1B525F65F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EB5D2B4-5BE3-A6C4-953C-C14E6649D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639" y="1602297"/>
            <a:ext cx="6666701" cy="450322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1F188DD-3C90-AF1C-6491-526E021710A9}"/>
              </a:ext>
            </a:extLst>
          </p:cNvPr>
          <p:cNvSpPr txBox="1"/>
          <p:nvPr/>
        </p:nvSpPr>
        <p:spPr>
          <a:xfrm>
            <a:off x="383097" y="1471915"/>
            <a:ext cx="415255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Tievelhossa hallitaan kohteiden keskilinjageometriaa Tievelhon sijaintipalvelussa.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Keskilinjageometria perustuu Viitekehysmuuntimen tarjoamaan keskilinjageometriaan, joka taas on Maanmittauslaitoksen hallinnoimaa.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Kohteen keskilinjageometriaa ei lasketa niin sanotusti lennosta kohteille.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Keskilinjageometria on haettu pääosalle Tievelhon kohteista siinä kohtaan Viitekehysmuuntimesta, kun ne on rekisteröity/viety Tievelhoon.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Tämä aiheuttaa sen, että osalla kohteista voi olla vanha keskilinjageometria.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Tievelhon tiimi selvittää, millä tavalla kohteiden geometria saadaan ajan tasalle.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Ei vaikuta tieosoitteisiin.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423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BCACEB3-1F51-1F07-E91D-ECD5FC9A07BE}"/>
              </a:ext>
            </a:extLst>
          </p:cNvPr>
          <p:cNvSpPr txBox="1">
            <a:spLocks/>
          </p:cNvSpPr>
          <p:nvPr/>
        </p:nvSpPr>
        <p:spPr>
          <a:xfrm>
            <a:off x="704489" y="743656"/>
            <a:ext cx="10561822" cy="5370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Tiestötietojärjestelmien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ja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Projektivelhon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operointi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ja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laatukonsultointi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-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ryhmä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Velhon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operointi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algn="ctr"/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Velhon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1">
                    <a:lumMod val="75000"/>
                  </a:schemeClr>
                </a:solidFill>
              </a:rPr>
              <a:t>ryhmä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 E)</a:t>
            </a:r>
          </a:p>
          <a:p>
            <a:pPr algn="ctr"/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Yleiskuvaus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ja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tiedon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päivitys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Velhoon</a:t>
            </a: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Velho-</a:t>
            </a:r>
            <a:r>
              <a:rPr lang="en-GB" sz="3200" b="1" dirty="0" err="1">
                <a:solidFill>
                  <a:schemeClr val="accent1">
                    <a:lumMod val="75000"/>
                  </a:schemeClr>
                </a:solidFill>
              </a:rPr>
              <a:t>vartti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 5.12.2023</a:t>
            </a:r>
          </a:p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07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76DAF746-88B6-201E-38D3-EF566F4C5ABB}"/>
              </a:ext>
            </a:extLst>
          </p:cNvPr>
          <p:cNvSpPr txBox="1"/>
          <p:nvPr/>
        </p:nvSpPr>
        <p:spPr>
          <a:xfrm>
            <a:off x="699539" y="632442"/>
            <a:ext cx="323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1) Ydin: Tiedon päivitys Velhoon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F9B7C99-C910-3410-F5E4-E82E47652F2D}"/>
              </a:ext>
            </a:extLst>
          </p:cNvPr>
          <p:cNvSpPr txBox="1"/>
          <p:nvPr/>
        </p:nvSpPr>
        <p:spPr>
          <a:xfrm>
            <a:off x="753760" y="5883541"/>
            <a:ext cx="7986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6) Laatukonsultointi</a:t>
            </a:r>
          </a:p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Viiteen,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Digiroad:n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, Velhon,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TREX:n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, PTP-sovellusten,…. laatukonsultointi</a:t>
            </a: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	järjestelmien kehitykseen, sijaintitietoihin ja substanssidataan liittyen</a:t>
            </a:r>
          </a:p>
          <a:p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DD7CF1E-E92D-F8E6-BA56-999B5EB9F5CF}"/>
              </a:ext>
            </a:extLst>
          </p:cNvPr>
          <p:cNvSpPr txBox="1"/>
          <p:nvPr/>
        </p:nvSpPr>
        <p:spPr>
          <a:xfrm>
            <a:off x="699539" y="3627163"/>
            <a:ext cx="5038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3) Tietopalvelut</a:t>
            </a:r>
          </a:p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tietoirrotukset lähinnä Tievelhon datasta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573FAAF-7F76-2BDE-ECD8-47BA49CC1CF6}"/>
              </a:ext>
            </a:extLst>
          </p:cNvPr>
          <p:cNvSpPr txBox="1"/>
          <p:nvPr/>
        </p:nvSpPr>
        <p:spPr>
          <a:xfrm>
            <a:off x="699540" y="4986979"/>
            <a:ext cx="878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5) Tieosoiteverkon ylläpito (MML/KMTK, KGV, Viite)</a:t>
            </a:r>
          </a:p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- kattaa myös tieosoitehistorian ja kaistojen ylläpidon </a:t>
            </a:r>
          </a:p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	- 2/2024 alkaen myös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lineaarilokaatiohistorian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(MML:n viivojen historian)</a:t>
            </a:r>
            <a:r>
              <a:rPr lang="fi-FI" b="1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i-FI" b="1" i="1" dirty="0"/>
              <a:t>	</a:t>
            </a:r>
            <a:endParaRPr lang="fi-FI" b="1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1BCC767-88BF-87B7-349E-F9537941C495}"/>
              </a:ext>
            </a:extLst>
          </p:cNvPr>
          <p:cNvSpPr txBox="1"/>
          <p:nvPr/>
        </p:nvSpPr>
        <p:spPr>
          <a:xfrm>
            <a:off x="699540" y="4273494"/>
            <a:ext cx="10163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4) Projektivelhon tiedon ylläpito (satunnaista)</a:t>
            </a:r>
          </a:p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esimerkiksi</a:t>
            </a: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i-FI" sz="18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suunnitelmien päivitys muista järjestelmistä (</a:t>
            </a:r>
            <a:r>
              <a:rPr lang="fi-FI" sz="1800" dirty="0" err="1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TieSu</a:t>
            </a:r>
            <a:r>
              <a:rPr lang="fi-FI" sz="18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Ratsu) ja tiedon laadun tarkistus</a:t>
            </a:r>
            <a:endParaRPr lang="fi-FI" sz="1800" dirty="0">
              <a:solidFill>
                <a:schemeClr val="accent1">
                  <a:lumMod val="75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6E381362-57C6-14FF-3F48-CCEBF82DB01E}"/>
              </a:ext>
            </a:extLst>
          </p:cNvPr>
          <p:cNvSpPr/>
          <p:nvPr/>
        </p:nvSpPr>
        <p:spPr>
          <a:xfrm>
            <a:off x="699539" y="1075933"/>
            <a:ext cx="8726311" cy="16198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Tiedon päivitys Velhoon : operoinnin vaiheet</a:t>
            </a:r>
          </a:p>
          <a:p>
            <a:pPr algn="ctr"/>
            <a:r>
              <a:rPr lang="fi-FI" sz="1800" b="1" dirty="0"/>
              <a:t>Tiedon vastaanotto</a:t>
            </a:r>
            <a:br>
              <a:rPr lang="fi-FI" sz="1800" b="1" dirty="0"/>
            </a:br>
            <a:r>
              <a:rPr lang="fi-FI" sz="1800" b="1" dirty="0"/>
              <a:t>Tehtävän käsittely</a:t>
            </a:r>
          </a:p>
          <a:p>
            <a:pPr algn="ctr"/>
            <a:r>
              <a:rPr lang="fi-FI" sz="1800" b="1" dirty="0"/>
              <a:t>Tiedon vienti Velhoon</a:t>
            </a:r>
          </a:p>
          <a:p>
            <a:pPr algn="ctr"/>
            <a:r>
              <a:rPr lang="fi-FI" sz="1800" b="1" dirty="0"/>
              <a:t>Tehtävän viimeistely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49B13D5-3CF0-76DC-0DC4-3F348BCFCB79}"/>
              </a:ext>
            </a:extLst>
          </p:cNvPr>
          <p:cNvSpPr txBox="1"/>
          <p:nvPr/>
        </p:nvSpPr>
        <p:spPr>
          <a:xfrm>
            <a:off x="699539" y="2769901"/>
            <a:ext cx="7451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2) Käyttäjätuki</a:t>
            </a:r>
          </a:p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	-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tiestotuki@vayla.fi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(, myös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velhotuki@vayla.fi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)</a:t>
            </a:r>
          </a:p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	- tukiklinikka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2D6585F-EE60-8C5D-F14D-4C06941C3822}"/>
              </a:ext>
            </a:extLst>
          </p:cNvPr>
          <p:cNvSpPr txBox="1"/>
          <p:nvPr/>
        </p:nvSpPr>
        <p:spPr>
          <a:xfrm>
            <a:off x="753760" y="-26492"/>
            <a:ext cx="4005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>
                <a:solidFill>
                  <a:schemeClr val="accent1">
                    <a:lumMod val="75000"/>
                  </a:schemeClr>
                </a:solidFill>
              </a:rPr>
              <a:t>Tehtäväkokonaisuudet</a:t>
            </a:r>
          </a:p>
        </p:txBody>
      </p:sp>
    </p:spTree>
    <p:extLst>
      <p:ext uri="{BB962C8B-B14F-4D97-AF65-F5344CB8AC3E}">
        <p14:creationId xmlns:p14="http://schemas.microsoft.com/office/powerpoint/2010/main" val="395531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C3F4099A-39CD-DF0D-04DA-9C88A772E061}"/>
              </a:ext>
            </a:extLst>
          </p:cNvPr>
          <p:cNvSpPr txBox="1"/>
          <p:nvPr/>
        </p:nvSpPr>
        <p:spPr>
          <a:xfrm>
            <a:off x="898195" y="212174"/>
            <a:ext cx="9860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chemeClr val="accent1">
                    <a:lumMod val="75000"/>
                  </a:schemeClr>
                </a:solidFill>
              </a:rPr>
              <a:t>Henkilöt ja työnjako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994C1D3-FF66-DD81-64E5-081EEFAAEE02}"/>
              </a:ext>
            </a:extLst>
          </p:cNvPr>
          <p:cNvSpPr txBox="1"/>
          <p:nvPr/>
        </p:nvSpPr>
        <p:spPr>
          <a:xfrm>
            <a:off x="898195" y="2510670"/>
            <a:ext cx="1113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Päivystäjät</a:t>
            </a:r>
          </a:p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i-FI" i="1" dirty="0">
                <a:solidFill>
                  <a:schemeClr val="accent1">
                    <a:lumMod val="75000"/>
                  </a:schemeClr>
                </a:solidFill>
              </a:rPr>
              <a:t>Arjen pyöritys: Sähköpostilaatikko,  tehtävien muodostaminen,   kommunikointi ulospäin</a:t>
            </a:r>
            <a:br>
              <a:rPr lang="fi-FI" b="1" i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	Johanna Hänninen (tekninen projektipäällikkö), Jenni Autere (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Sitowise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7B6DE378-72F8-086A-1311-7F6DB5CCC5BF}"/>
              </a:ext>
            </a:extLst>
          </p:cNvPr>
          <p:cNvSpPr txBox="1"/>
          <p:nvPr/>
        </p:nvSpPr>
        <p:spPr>
          <a:xfrm>
            <a:off x="819173" y="3909890"/>
            <a:ext cx="106674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Tiestöasiantuntijat</a:t>
            </a: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i-FI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-webkit-standard"/>
              </a:rPr>
              <a:t>Tietojen laadunhallinta, </a:t>
            </a:r>
            <a:r>
              <a:rPr lang="fi-FI" i="1" dirty="0">
                <a:solidFill>
                  <a:schemeClr val="accent1">
                    <a:lumMod val="75000"/>
                  </a:schemeClr>
                </a:solidFill>
                <a:latin typeface="-webkit-standard"/>
              </a:rPr>
              <a:t>t</a:t>
            </a:r>
            <a:r>
              <a:rPr lang="fi-FI" b="0" i="1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-webkit-standard"/>
              </a:rPr>
              <a:t>ieosoiteverkon ylläpito, laatukonsultointi</a:t>
            </a: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	Piia Mustikkamaa (varaprojektipäällikkö) , Anne Salminen ja Roope Kukkonen (Suomen Tiestötieto)</a:t>
            </a: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5030E0FC-2414-3BC3-9FAE-3E37C658EBA1}"/>
              </a:ext>
            </a:extLst>
          </p:cNvPr>
          <p:cNvSpPr txBox="1"/>
          <p:nvPr/>
        </p:nvSpPr>
        <p:spPr>
          <a:xfrm>
            <a:off x="819173" y="5291515"/>
            <a:ext cx="88102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Tekniset asiantuntijat</a:t>
            </a: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i-FI" i="1" dirty="0">
                <a:solidFill>
                  <a:schemeClr val="accent1">
                    <a:lumMod val="75000"/>
                  </a:schemeClr>
                </a:solidFill>
              </a:rPr>
              <a:t>Tietojen vienti Velhoon, Tietopalvelut</a:t>
            </a: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	Olli-Jussi Korpinen, Marko Kärkkäinen, Olli Honkanen, Samu Vilenius, </a:t>
            </a: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	Jenni Autere, Johanna Hänninen (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Sitowise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fi-FI" dirty="0"/>
            </a:br>
            <a:endParaRPr lang="fi-FI" dirty="0"/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B66446BC-2A13-BB7C-53CC-8B6E2B754A07}"/>
              </a:ext>
            </a:extLst>
          </p:cNvPr>
          <p:cNvSpPr txBox="1"/>
          <p:nvPr/>
        </p:nvSpPr>
        <p:spPr>
          <a:xfrm>
            <a:off x="898195" y="1052761"/>
            <a:ext cx="10588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Projektipäällikkö </a:t>
            </a:r>
            <a:br>
              <a:rPr lang="fi-FI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i-FI" i="1" dirty="0">
                <a:solidFill>
                  <a:schemeClr val="accent1">
                    <a:lumMod val="75000"/>
                  </a:schemeClr>
                </a:solidFill>
              </a:rPr>
              <a:t>Kokonaisvastuu, työn organisointi, toiminnan kehittäminen, laatukonsultointi ja sijaintitiedot </a:t>
            </a:r>
            <a:br>
              <a:rPr lang="fi-FI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Veli-Matti Suoranta (IT-konsultointi Suoranta)</a:t>
            </a:r>
          </a:p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162813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yöpöytä, jolla on stetoskooppi ja tietokoneen näppäimistö">
            <a:extLst>
              <a:ext uri="{FF2B5EF4-FFF2-40B4-BE49-F238E27FC236}">
                <a16:creationId xmlns:a16="http://schemas.microsoft.com/office/drawing/2014/main" id="{E3B117D3-4F8C-3BC4-ABAA-EB16B7C24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r="-1" b="-1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89D70FD-9939-55D7-18F3-B29C0BE566E6}"/>
              </a:ext>
            </a:extLst>
          </p:cNvPr>
          <p:cNvSpPr txBox="1"/>
          <p:nvPr/>
        </p:nvSpPr>
        <p:spPr>
          <a:xfrm>
            <a:off x="138514" y="0"/>
            <a:ext cx="8779708" cy="6220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Keskeiset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rutiinit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Suunnittelupalaveri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joka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toinen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tiistai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Pyritään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pitämään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tehtävät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tehtäväkokonaisuudet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niiden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painotukset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samana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koko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”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sprintin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”.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Daily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joka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työpäivä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klo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8.45-9.00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Jokaisen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tehtävät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ongelmat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pikaisesti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läpi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15min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Tietopyynnöt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ongelmien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selvittelyt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jatkopalavereina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AsiakasWeekly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torstaisin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Hallinnolliset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yleiset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linjaukset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substanssiasioihin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Selvitettävät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asiat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tiistaina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Yksityiskohtaiset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substanssiasiat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Tukikilinikka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käyttäjille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perjantaisin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02D6BCC-2891-A249-6ADE-DF4A5B6365EB}"/>
              </a:ext>
            </a:extLst>
          </p:cNvPr>
          <p:cNvSpPr/>
          <p:nvPr/>
        </p:nvSpPr>
        <p:spPr>
          <a:xfrm>
            <a:off x="1" y="1038576"/>
            <a:ext cx="2905363" cy="58194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Tiedon vastaanotto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b="1" dirty="0"/>
              <a:t>Päivystäjä</a:t>
            </a:r>
            <a:r>
              <a:rPr lang="fi-FI" dirty="0"/>
              <a:t> 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tarkastaa alustavasti vietävät tiedot ja pyytää tarvittaessa täydennyksiä/lisätietoja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perustaa tehtävän työjonoon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008A617D-9C2A-FAD3-7F7D-231727AE7068}"/>
              </a:ext>
            </a:extLst>
          </p:cNvPr>
          <p:cNvSpPr/>
          <p:nvPr/>
        </p:nvSpPr>
        <p:spPr>
          <a:xfrm>
            <a:off x="3190637" y="1038576"/>
            <a:ext cx="2991555" cy="58194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Tehtävän käsittely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Kohdeluokan vastuuhenkilö </a:t>
            </a:r>
          </a:p>
          <a:p>
            <a:r>
              <a:rPr lang="fi-FI" b="1" dirty="0"/>
              <a:t>(tiestöasiantuntija)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Tekee substanssitarkastuksen ja pyytää  tarvittaessa tarkennuksia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Tarvittaessa yhdistelee useita päivityspyyntöjä yhdeksi tehtäväksi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Antaa päivitystehtävän tekniselle asiantuntijalle</a:t>
            </a:r>
          </a:p>
          <a:p>
            <a:pPr algn="ctr"/>
            <a:endParaRPr lang="fi-FI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73A45B9A-27AD-6B5B-1781-6BFFE940A451}"/>
              </a:ext>
            </a:extLst>
          </p:cNvPr>
          <p:cNvSpPr/>
          <p:nvPr/>
        </p:nvSpPr>
        <p:spPr>
          <a:xfrm>
            <a:off x="6295081" y="1038578"/>
            <a:ext cx="2905363" cy="58194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Tiedon vienti Velhoon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Tekninen asiantuntija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Taulukkomuoto muutetaan Velhon rajapintaformaatin mukaiseksi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Tiedon tekninen validointi Velhon metatietopalvelulla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Tieto lähetetään Velhoon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Mahdolliset palautuneet virheet substanssiasiantuntijalle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Viennistä raportin teko ja sen tallentaminen 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F32653FD-DF0C-EEF6-26AB-96F0447649A7}"/>
              </a:ext>
            </a:extLst>
          </p:cNvPr>
          <p:cNvSpPr/>
          <p:nvPr/>
        </p:nvSpPr>
        <p:spPr>
          <a:xfrm>
            <a:off x="9286637" y="1038578"/>
            <a:ext cx="2905363" cy="58194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Tehtävän viimeistely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Kohdeluokan vastuuhenkilö </a:t>
            </a:r>
          </a:p>
          <a:p>
            <a:r>
              <a:rPr lang="fi-FI" b="1" dirty="0"/>
              <a:t>(tiestöasiantuntija)</a:t>
            </a:r>
          </a:p>
          <a:p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Tarkastaa viennin oikeellisuuden Velhosta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b="1" dirty="0"/>
              <a:t>Päivystäjä</a:t>
            </a:r>
          </a:p>
          <a:p>
            <a:endParaRPr lang="fi-FI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Kuittaa viennin tiedon toimittajalle mahdollisin huomautuksin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Merkitsee tehtävän valmiiksi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525EEAE-AAF1-615E-E98A-419C089D83C3}"/>
              </a:ext>
            </a:extLst>
          </p:cNvPr>
          <p:cNvSpPr/>
          <p:nvPr/>
        </p:nvSpPr>
        <p:spPr>
          <a:xfrm>
            <a:off x="2257777" y="107242"/>
            <a:ext cx="8726311" cy="8184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Tiedon päivitys Velhoon : operoinnin vaiheet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71873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2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2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18206</TotalTime>
  <Words>797</Words>
  <Application>Microsoft Office PowerPoint</Application>
  <PresentationFormat>Laajakuva</PresentationFormat>
  <Paragraphs>143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2" baseType="lpstr">
      <vt:lpstr>-apple-system</vt:lpstr>
      <vt:lpstr>Arial</vt:lpstr>
      <vt:lpstr>Calibri</vt:lpstr>
      <vt:lpstr>Exo 2</vt:lpstr>
      <vt:lpstr>Felbridge Pro</vt:lpstr>
      <vt:lpstr>Helvetica</vt:lpstr>
      <vt:lpstr>Segoe UI</vt:lpstr>
      <vt:lpstr>Tahoma</vt:lpstr>
      <vt:lpstr>-webkit-standard</vt:lpstr>
      <vt:lpstr>vayla</vt:lpstr>
      <vt:lpstr>Tievelhovartti (05.12.2023)</vt:lpstr>
      <vt:lpstr>Agenda</vt:lpstr>
      <vt:lpstr>Ajankohtaiset ja tekemisen painopisteet</vt:lpstr>
      <vt:lpstr>Dataan liittyvät huomiot</vt:lpstr>
      <vt:lpstr>PowerPoint-esitys</vt:lpstr>
      <vt:lpstr>PowerPoint-esitys</vt:lpstr>
      <vt:lpstr>PowerPoint-esitys</vt:lpstr>
      <vt:lpstr>PowerPoint-esitys</vt:lpstr>
      <vt:lpstr>PowerPoint-esitys</vt:lpstr>
      <vt:lpstr>Tarina jatkuu kahden viikon päästä 19.12.2023….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671</cp:revision>
  <dcterms:created xsi:type="dcterms:W3CDTF">2021-06-10T07:52:25Z</dcterms:created>
  <dcterms:modified xsi:type="dcterms:W3CDTF">2023-12-05T12:11:36Z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