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23"/>
  </p:notesMasterIdLst>
  <p:sldIdLst>
    <p:sldId id="256" r:id="rId4"/>
    <p:sldId id="315" r:id="rId5"/>
    <p:sldId id="307" r:id="rId6"/>
    <p:sldId id="317" r:id="rId7"/>
    <p:sldId id="316" r:id="rId8"/>
    <p:sldId id="318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9" r:id="rId20"/>
    <p:sldId id="306" r:id="rId21"/>
    <p:sldId id="274" r:id="rId2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4743" autoAdjust="0"/>
  </p:normalViewPr>
  <p:slideViewPr>
    <p:cSldViewPr snapToGrid="0">
      <p:cViewPr varScale="1">
        <p:scale>
          <a:sx n="114" d="100"/>
          <a:sy n="114" d="100"/>
        </p:scale>
        <p:origin x="111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21.11.2023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42667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e6e1a9f30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g1e6e1a9f3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9d5fc3b351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" name="Google Shape;301;g29d5fc3b35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>
  <p:cSld name="1_Otsikkodi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>
            <a:spLocks noGrp="1"/>
          </p:cNvSpPr>
          <p:nvPr>
            <p:ph type="pic" idx="2"/>
          </p:nvPr>
        </p:nvSpPr>
        <p:spPr>
          <a:xfrm>
            <a:off x="0" y="-9939"/>
            <a:ext cx="5277610" cy="470100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7" name="Google Shape;17;p22"/>
          <p:cNvSpPr>
            <a:spLocks noGrp="1"/>
          </p:cNvSpPr>
          <p:nvPr>
            <p:ph type="pic" idx="3"/>
          </p:nvPr>
        </p:nvSpPr>
        <p:spPr>
          <a:xfrm>
            <a:off x="3593725" y="-795"/>
            <a:ext cx="5053400" cy="4691858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8" name="Google Shape;18;p22"/>
          <p:cNvSpPr>
            <a:spLocks noGrp="1"/>
          </p:cNvSpPr>
          <p:nvPr>
            <p:ph type="pic" idx="4"/>
          </p:nvPr>
        </p:nvSpPr>
        <p:spPr>
          <a:xfrm>
            <a:off x="6924312" y="0"/>
            <a:ext cx="5267688" cy="471014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9" name="Google Shape;19;p2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>
            <a:gsLst>
              <a:gs pos="0">
                <a:srgbClr val="00AFCC"/>
              </a:gs>
              <a:gs pos="47000">
                <a:srgbClr val="00B0F0"/>
              </a:gs>
              <a:gs pos="78000">
                <a:srgbClr val="0070C0"/>
              </a:gs>
              <a:gs pos="100000">
                <a:srgbClr val="0463AF"/>
              </a:gs>
            </a:gsLst>
            <a:lin ang="14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" name="Google Shape;20;p22"/>
          <p:cNvSpPr txBox="1"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  <a:defRPr sz="4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dt" idx="10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ftr" idx="11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/>
          <p:nvPr/>
        </p:nvSpPr>
        <p:spPr>
          <a:xfrm>
            <a:off x="6523406" y="6308584"/>
            <a:ext cx="27852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" name="Google Shape;24;p22"/>
          <p:cNvSpPr txBox="1"/>
          <p:nvPr/>
        </p:nvSpPr>
        <p:spPr>
          <a:xfrm>
            <a:off x="9539592" y="6146407"/>
            <a:ext cx="2403362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" name="Google Shape;25;p22"/>
          <p:cNvSpPr txBox="1"/>
          <p:nvPr/>
        </p:nvSpPr>
        <p:spPr>
          <a:xfrm>
            <a:off x="9540000" y="6356098"/>
            <a:ext cx="2633844" cy="197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" name="Google Shape;26;p22"/>
          <p:cNvSpPr txBox="1"/>
          <p:nvPr/>
        </p:nvSpPr>
        <p:spPr>
          <a:xfrm>
            <a:off x="9540000" y="6503588"/>
            <a:ext cx="232628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7" name="Google Shape;2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8000" y="4917600"/>
            <a:ext cx="1944000" cy="16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49899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ea_palkki_kuva_t_sininen">
  <p:cSld name="1_kapea_palkki_kuva_t_sininen">
    <p:bg>
      <p:bgPr>
        <a:solidFill>
          <a:srgbClr val="BFBFBF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721475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prstGeom prst="rect">
            <a:avLst/>
          </a:prstGeom>
          <a:solidFill>
            <a:srgbClr val="0463AF">
              <a:alpha val="63529"/>
            </a:srgbClr>
          </a:solidFill>
          <a:ln>
            <a:noFill/>
          </a:ln>
        </p:spPr>
        <p:txBody>
          <a:bodyPr spcFirstLastPara="1" wrap="square" lIns="396000" tIns="1188000" rIns="3960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  <a:defRPr sz="36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>
            <a:gsLst>
              <a:gs pos="0">
                <a:srgbClr val="00AFCC"/>
              </a:gs>
              <a:gs pos="47000">
                <a:srgbClr val="00B0F0"/>
              </a:gs>
              <a:gs pos="78000">
                <a:srgbClr val="0070C0"/>
              </a:gs>
              <a:gs pos="100000">
                <a:srgbClr val="0463AF"/>
              </a:gs>
            </a:gsLst>
            <a:lin ang="14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838200" y="2702740"/>
            <a:ext cx="3990975" cy="393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6000" tIns="46800" rIns="396000" bIns="468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36543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vea_palkki_t_sininen">
  <p:cSld name="1_levea_palkki_t_sinine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0" y="-15875"/>
            <a:ext cx="5155670" cy="6737350"/>
          </a:xfrm>
          <a:prstGeom prst="rect">
            <a:avLst/>
          </a:prstGeom>
          <a:solidFill>
            <a:srgbClr val="0463AF"/>
          </a:solidFill>
          <a:ln>
            <a:noFill/>
          </a:ln>
        </p:spPr>
        <p:txBody>
          <a:bodyPr spcFirstLastPara="1" wrap="square" lIns="396000" tIns="1188000" rIns="396000" bIns="468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  <a:defRPr sz="36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  <a:defRPr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  <a:defRPr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  <a:defRPr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  <a:defRPr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2"/>
          </p:nvPr>
        </p:nvSpPr>
        <p:spPr>
          <a:xfrm>
            <a:off x="5156200" y="-15875"/>
            <a:ext cx="7035800" cy="675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1188000" rIns="360000" bIns="7200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>
            <a:gsLst>
              <a:gs pos="0">
                <a:srgbClr val="00AFCC"/>
              </a:gs>
              <a:gs pos="47000">
                <a:srgbClr val="00B0F0"/>
              </a:gs>
              <a:gs pos="78000">
                <a:srgbClr val="0070C0"/>
              </a:gs>
              <a:gs pos="100000">
                <a:srgbClr val="0463AF"/>
              </a:gs>
            </a:gsLst>
            <a:lin ang="14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" name="Google Shape;3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71451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aka_palkki_kuva_t_sininen">
  <p:cSld name="1_vaaka_palkki_kuva_t_sininen">
    <p:bg>
      <p:bgPr>
        <a:solidFill>
          <a:srgbClr val="BFBFBF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721475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prstGeom prst="rect">
            <a:avLst/>
          </a:prstGeom>
          <a:solidFill>
            <a:srgbClr val="0463AF">
              <a:alpha val="63529"/>
            </a:srgbClr>
          </a:solidFill>
          <a:ln>
            <a:noFill/>
          </a:ln>
        </p:spPr>
        <p:txBody>
          <a:bodyPr spcFirstLastPara="1" wrap="square" lIns="864000" tIns="45700" rIns="900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  <a:defRPr sz="3600" b="1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>
            <a:gsLst>
              <a:gs pos="0">
                <a:srgbClr val="00AFCC"/>
              </a:gs>
              <a:gs pos="47000">
                <a:srgbClr val="00B0F0"/>
              </a:gs>
              <a:gs pos="78000">
                <a:srgbClr val="0070C0"/>
              </a:gs>
              <a:gs pos="100000">
                <a:srgbClr val="0463AF"/>
              </a:gs>
            </a:gsLst>
            <a:lin ang="14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" name="Google Shape;4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377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  <p:sldLayoutId id="2147483747" r:id="rId43"/>
    <p:sldLayoutId id="2147483748" r:id="rId44"/>
    <p:sldLayoutId id="2147483749" r:id="rId45"/>
    <p:sldLayoutId id="2147483750" r:id="rId4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tiestotuki@vayla.fi" TargetMode="External"/><Relationship Id="rId2" Type="http://schemas.openxmlformats.org/officeDocument/2006/relationships/hyperlink" Target="https://ohje.velho.vaylapilvi.fi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hyperlink" Target="mailto:velhotuki@vayla.fi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ohje.velho.vaylapilvi.fi/ennakkoilmoitus-tieosoitemuutosajot-velhoon-viikolla-49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vaylapilvi.fi/#/workbooks/2006/view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4" Type="http://schemas.openxmlformats.org/officeDocument/2006/relationships/hyperlink" Target="https://data.vaylapilvi.fi/#/workbooks/2007/view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15590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91341" y="5393047"/>
            <a:ext cx="6568134" cy="621860"/>
          </a:xfrm>
        </p:spPr>
        <p:txBody>
          <a:bodyPr>
            <a:normAutofit/>
          </a:bodyPr>
          <a:lstStyle/>
          <a:p>
            <a:r>
              <a:rPr lang="fi-FI" sz="3600" dirty="0"/>
              <a:t>Tievelhovartti </a:t>
            </a:r>
            <a:r>
              <a:rPr lang="fi-FI" sz="3100" dirty="0"/>
              <a:t>(21.11.2023)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Ilkka Aaltonen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21.11.2023</a:t>
            </a:r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"/>
          <p:cNvSpPr txBox="1">
            <a:spLocks noGrp="1"/>
          </p:cNvSpPr>
          <p:nvPr>
            <p:ph type="body" idx="1"/>
          </p:nvPr>
        </p:nvSpPr>
        <p:spPr>
          <a:xfrm>
            <a:off x="0" y="-15875"/>
            <a:ext cx="5155800" cy="6737400"/>
          </a:xfrm>
          <a:prstGeom prst="rect">
            <a:avLst/>
          </a:prstGeom>
          <a:solidFill>
            <a:srgbClr val="0463AF"/>
          </a:solidFill>
          <a:ln>
            <a:noFill/>
          </a:ln>
        </p:spPr>
        <p:txBody>
          <a:bodyPr spcFirstLastPara="1" wrap="square" lIns="396000" tIns="1188000" rIns="396000" bIns="468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GB" dirty="0" err="1"/>
              <a:t>Luokitukset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GB" dirty="0" err="1"/>
              <a:t>Käyttötapaukset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sz="1800" dirty="0"/>
          </a:p>
        </p:txBody>
      </p:sp>
      <p:sp>
        <p:nvSpPr>
          <p:cNvPr id="273" name="Google Shape;273;p13"/>
          <p:cNvSpPr txBox="1">
            <a:spLocks noGrp="1"/>
          </p:cNvSpPr>
          <p:nvPr>
            <p:ph type="body" idx="2"/>
          </p:nvPr>
        </p:nvSpPr>
        <p:spPr>
          <a:xfrm>
            <a:off x="5156200" y="-15875"/>
            <a:ext cx="7035900" cy="6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1188000" rIns="360000" bIns="7200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0"/>
              <a:buNone/>
            </a:pPr>
            <a:endParaRPr sz="6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0"/>
              <a:buNone/>
            </a:pPr>
            <a:endParaRPr sz="6000">
              <a:solidFill>
                <a:srgbClr val="FF51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sp>
        <p:nvSpPr>
          <p:cNvPr id="275" name="Google Shape;275;p13"/>
          <p:cNvSpPr txBox="1"/>
          <p:nvPr/>
        </p:nvSpPr>
        <p:spPr>
          <a:xfrm>
            <a:off x="5225232" y="136550"/>
            <a:ext cx="6383700" cy="560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 pitchFamily="34" charset="0"/>
              <a:buChar char="•"/>
            </a:pPr>
            <a:r>
              <a:rPr lang="en-GB" sz="32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Kuinka </a:t>
            </a:r>
            <a:r>
              <a:rPr lang="en-GB" sz="32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paljon</a:t>
            </a:r>
            <a:r>
              <a:rPr lang="en-GB" sz="32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tiekilometrejä</a:t>
            </a:r>
            <a:r>
              <a:rPr lang="en-GB" sz="32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tienumerolla</a:t>
            </a:r>
            <a:r>
              <a:rPr lang="en-GB" sz="32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GB" sz="32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tieosalla</a:t>
            </a:r>
            <a:r>
              <a:rPr lang="en-GB" sz="32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 on?</a:t>
            </a:r>
            <a:endParaRPr sz="3200"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 pitchFamily="34" charset="0"/>
              <a:buChar char="•"/>
            </a:pPr>
            <a:r>
              <a:rPr lang="en-GB" sz="32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Kuinka </a:t>
            </a:r>
            <a:r>
              <a:rPr lang="en-GB" sz="32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paljon</a:t>
            </a:r>
            <a:r>
              <a:rPr lang="en-GB" sz="32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 on </a:t>
            </a:r>
            <a:r>
              <a:rPr lang="en-GB" sz="32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ajoradan</a:t>
            </a:r>
            <a:r>
              <a:rPr lang="en-GB" sz="32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pituus</a:t>
            </a:r>
            <a:r>
              <a:rPr lang="en-GB" sz="32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 pitchFamily="34" charset="0"/>
              <a:buChar char="•"/>
            </a:pPr>
            <a:r>
              <a:rPr lang="en-GB" sz="32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Mikä</a:t>
            </a:r>
            <a:r>
              <a:rPr lang="en-GB" sz="32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 on </a:t>
            </a:r>
            <a:r>
              <a:rPr lang="en-GB" sz="32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alkuetäisyys</a:t>
            </a:r>
            <a:r>
              <a:rPr lang="en-GB" sz="32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ja</a:t>
            </a:r>
            <a:r>
              <a:rPr lang="en-GB" sz="32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loppuetäisyys</a:t>
            </a:r>
            <a:r>
              <a:rPr lang="en-GB" sz="32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 pitchFamily="34" charset="0"/>
              <a:buChar char="•"/>
            </a:pPr>
            <a:r>
              <a:rPr lang="en-GB" sz="32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Mikä</a:t>
            </a:r>
            <a:r>
              <a:rPr lang="en-GB" sz="32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 on </a:t>
            </a:r>
            <a:r>
              <a:rPr lang="en-GB" sz="32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tienumeron</a:t>
            </a:r>
            <a:r>
              <a:rPr lang="en-GB" sz="32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GB" sz="32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tieosan</a:t>
            </a:r>
            <a:r>
              <a:rPr lang="en-GB" sz="32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kunnossapitoluokitus</a:t>
            </a:r>
            <a:r>
              <a:rPr lang="en-GB" sz="32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"/>
          <p:cNvSpPr txBox="1">
            <a:spLocks noGrp="1"/>
          </p:cNvSpPr>
          <p:nvPr>
            <p:ph type="body" idx="1"/>
          </p:nvPr>
        </p:nvSpPr>
        <p:spPr>
          <a:xfrm>
            <a:off x="0" y="-15875"/>
            <a:ext cx="5155800" cy="6737400"/>
          </a:xfrm>
          <a:prstGeom prst="rect">
            <a:avLst/>
          </a:prstGeom>
          <a:solidFill>
            <a:srgbClr val="0463AF"/>
          </a:solidFill>
          <a:ln>
            <a:noFill/>
          </a:ln>
        </p:spPr>
        <p:txBody>
          <a:bodyPr spcFirstLastPara="1" wrap="square" lIns="396000" tIns="1188000" rIns="396000" bIns="468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GB" dirty="0" err="1"/>
              <a:t>Varusteet</a:t>
            </a:r>
            <a:endParaRPr dirty="0"/>
          </a:p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GB" dirty="0" err="1"/>
              <a:t>Liikennemerkit</a:t>
            </a:r>
            <a:endParaRPr dirty="0"/>
          </a:p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GB" dirty="0" err="1"/>
              <a:t>Rumpuputket</a:t>
            </a:r>
            <a:endParaRPr dirty="0"/>
          </a:p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GB" dirty="0" err="1"/>
              <a:t>Kaivot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GB" dirty="0" err="1"/>
              <a:t>Käyttötapaukset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sz="1800" dirty="0"/>
          </a:p>
        </p:txBody>
      </p:sp>
      <p:sp>
        <p:nvSpPr>
          <p:cNvPr id="281" name="Google Shape;281;p14"/>
          <p:cNvSpPr txBox="1">
            <a:spLocks noGrp="1"/>
          </p:cNvSpPr>
          <p:nvPr>
            <p:ph type="body" idx="2"/>
          </p:nvPr>
        </p:nvSpPr>
        <p:spPr>
          <a:xfrm>
            <a:off x="5156200" y="-15875"/>
            <a:ext cx="7035900" cy="6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1188000" rIns="360000" bIns="7200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0"/>
              <a:buNone/>
            </a:pPr>
            <a:endParaRPr sz="6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0"/>
              <a:buNone/>
            </a:pPr>
            <a:endParaRPr sz="6000" dirty="0">
              <a:solidFill>
                <a:srgbClr val="FF51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82" name="Google Shape;28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sp>
        <p:nvSpPr>
          <p:cNvPr id="283" name="Google Shape;283;p14"/>
          <p:cNvSpPr txBox="1"/>
          <p:nvPr/>
        </p:nvSpPr>
        <p:spPr>
          <a:xfrm>
            <a:off x="5322508" y="136550"/>
            <a:ext cx="6383700" cy="5047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Liikennemerkit</a:t>
            </a:r>
            <a:endParaRPr sz="2000" b="1" i="0" u="none" strike="noStrike" cap="none" dirty="0">
              <a:solidFill>
                <a:srgbClr val="172B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Liikennemerkkien</a:t>
            </a:r>
            <a:r>
              <a:rPr lang="en-GB" sz="16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lukumäärät</a:t>
            </a:r>
            <a:r>
              <a:rPr lang="en-GB" sz="16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kiinnitystavan</a:t>
            </a:r>
            <a:r>
              <a:rPr lang="en-GB" sz="16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ja</a:t>
            </a:r>
            <a:r>
              <a:rPr lang="en-GB" sz="16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tyypin</a:t>
            </a:r>
            <a:r>
              <a:rPr lang="en-GB" sz="16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mukaan</a:t>
            </a:r>
            <a:endParaRPr sz="1600" b="0" i="0" u="none" strike="noStrike" cap="none" dirty="0">
              <a:solidFill>
                <a:srgbClr val="172B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Liikennemerkkien</a:t>
            </a:r>
            <a:r>
              <a:rPr lang="en-GB" sz="16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lukumäärät</a:t>
            </a:r>
            <a:r>
              <a:rPr lang="en-GB" sz="16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kuntoluokittain</a:t>
            </a:r>
            <a:endParaRPr sz="1600" b="0" i="0" u="none" strike="noStrike" cap="none" dirty="0">
              <a:solidFill>
                <a:srgbClr val="172B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Ajoradalla</a:t>
            </a:r>
            <a:r>
              <a:rPr lang="en-GB" sz="16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tiellä</a:t>
            </a:r>
            <a:r>
              <a:rPr lang="en-GB" sz="16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olevien</a:t>
            </a:r>
            <a:r>
              <a:rPr lang="en-GB" sz="16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liikennemerkkien</a:t>
            </a:r>
            <a:r>
              <a:rPr lang="en-GB" sz="16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ominaisuudet</a:t>
            </a:r>
            <a:endParaRPr sz="1600" b="0" i="0" u="none" strike="noStrike" cap="none" dirty="0">
              <a:solidFill>
                <a:srgbClr val="172B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Kuntoluokat</a:t>
            </a:r>
            <a:r>
              <a:rPr lang="en-GB" sz="16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kartalla</a:t>
            </a:r>
            <a:endParaRPr sz="1600" b="0" i="0" u="none" strike="noStrike" cap="none" dirty="0">
              <a:solidFill>
                <a:srgbClr val="172B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172B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Rumpuputket</a:t>
            </a:r>
            <a:endParaRPr sz="2000" b="1" i="0" u="none" strike="noStrike" cap="none" dirty="0">
              <a:solidFill>
                <a:srgbClr val="172B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Paljonko</a:t>
            </a:r>
            <a:r>
              <a:rPr lang="en-GB" sz="16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rumpuputkia</a:t>
            </a:r>
            <a:r>
              <a:rPr lang="en-GB" sz="16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 on </a:t>
            </a: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sorateillä</a:t>
            </a:r>
            <a:r>
              <a:rPr lang="en-GB" sz="16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päällystetyillä</a:t>
            </a:r>
            <a:r>
              <a:rPr lang="en-GB" sz="16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teillä</a:t>
            </a:r>
            <a:r>
              <a:rPr lang="en-GB" sz="16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tyypeittäin</a:t>
            </a:r>
            <a:endParaRPr sz="1600" b="0" i="0" u="none" strike="noStrike" cap="none" dirty="0">
              <a:solidFill>
                <a:srgbClr val="172B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Paljonko</a:t>
            </a:r>
            <a:r>
              <a:rPr lang="en-GB" sz="16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rumpuputkia</a:t>
            </a:r>
            <a:r>
              <a:rPr lang="en-GB" sz="16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 on </a:t>
            </a: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vauriotyypeittäin</a:t>
            </a:r>
            <a:r>
              <a:rPr lang="en-GB" sz="16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 / per </a:t>
            </a: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materiaali</a:t>
            </a:r>
            <a:endParaRPr sz="1600" b="0" i="0" u="none" strike="noStrike" cap="none" dirty="0">
              <a:solidFill>
                <a:srgbClr val="172B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8" indent="-342900">
              <a:buSzPts val="20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Ajoradalla</a:t>
            </a:r>
            <a:r>
              <a:rPr lang="en-GB" sz="16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tiellä</a:t>
            </a:r>
            <a:r>
              <a:rPr lang="en-GB" sz="16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olevien</a:t>
            </a:r>
            <a:r>
              <a:rPr lang="en-GB" sz="16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rumpuputkien</a:t>
            </a:r>
            <a:r>
              <a:rPr lang="en-GB" sz="16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ominaisuudet</a:t>
            </a:r>
            <a:endParaRPr sz="1600" b="0" i="0" u="none" strike="noStrike" cap="none" dirty="0">
              <a:solidFill>
                <a:srgbClr val="172B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Rumpuputkien</a:t>
            </a:r>
            <a:r>
              <a:rPr lang="en-GB" sz="16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vauriotyypit</a:t>
            </a:r>
            <a:r>
              <a:rPr lang="en-GB" sz="16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kartalla</a:t>
            </a:r>
            <a:endParaRPr sz="1600" b="0" i="0" u="none" strike="noStrike" cap="none" dirty="0">
              <a:solidFill>
                <a:srgbClr val="172B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172B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Kaivot</a:t>
            </a:r>
            <a:endParaRPr sz="2000" b="1" i="0" u="none" strike="noStrike" cap="none" dirty="0">
              <a:solidFill>
                <a:srgbClr val="172B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Paljonko</a:t>
            </a:r>
            <a:r>
              <a:rPr lang="en-GB" sz="16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kaivoja</a:t>
            </a:r>
            <a:r>
              <a:rPr lang="en-GB" sz="16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 on </a:t>
            </a: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tyypeittäin</a:t>
            </a:r>
            <a:r>
              <a:rPr lang="en-GB" sz="16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vauriotyypeittäin</a:t>
            </a:r>
            <a:endParaRPr sz="1600" b="0" i="0" u="none" strike="noStrike" cap="none" dirty="0">
              <a:solidFill>
                <a:srgbClr val="172B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Paljonko</a:t>
            </a:r>
            <a:r>
              <a:rPr lang="en-GB" sz="16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kaivoja</a:t>
            </a:r>
            <a:r>
              <a:rPr lang="en-GB" sz="16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 on </a:t>
            </a: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kansityypeittäin</a:t>
            </a:r>
            <a:endParaRPr sz="1600" b="0" i="0" u="none" strike="noStrike" cap="none" dirty="0">
              <a:solidFill>
                <a:srgbClr val="172B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Ajoradalla</a:t>
            </a:r>
            <a:r>
              <a:rPr lang="en-GB" sz="16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tiellä</a:t>
            </a:r>
            <a:r>
              <a:rPr lang="en-GB" sz="16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olevien</a:t>
            </a:r>
            <a:r>
              <a:rPr lang="en-GB" sz="16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kaivojen</a:t>
            </a:r>
            <a:r>
              <a:rPr lang="en-GB" sz="16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ominaisuudet</a:t>
            </a:r>
            <a:endParaRPr sz="1600" b="0" i="0" u="none" strike="noStrike" cap="none" dirty="0">
              <a:solidFill>
                <a:srgbClr val="172B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Kaivot</a:t>
            </a:r>
            <a:r>
              <a:rPr lang="en-GB" sz="16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vauriotyypeittäin</a:t>
            </a:r>
            <a:r>
              <a:rPr lang="en-GB" sz="1600" b="0" i="0" u="none" strike="noStrike" cap="none" dirty="0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b="0" i="0" u="none" strike="noStrike" cap="none" dirty="0" err="1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kartalla</a:t>
            </a:r>
            <a:endParaRPr sz="1600" b="0" i="0" u="none" strike="noStrike" cap="none" dirty="0">
              <a:solidFill>
                <a:srgbClr val="172B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8652" b="8652"/>
          <a:stretch/>
        </p:blipFill>
        <p:spPr>
          <a:xfrm>
            <a:off x="0" y="136525"/>
            <a:ext cx="12192000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0"/>
          <p:cNvSpPr txBox="1"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prstGeom prst="rect">
            <a:avLst/>
          </a:prstGeom>
          <a:solidFill>
            <a:srgbClr val="0463AF">
              <a:alpha val="63529"/>
            </a:srgbClr>
          </a:solidFill>
          <a:ln>
            <a:noFill/>
          </a:ln>
        </p:spPr>
        <p:txBody>
          <a:bodyPr spcFirstLastPara="1" wrap="square" lIns="864000" tIns="45700" rIns="900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</a:pPr>
            <a:r>
              <a:rPr lang="en-GB" sz="360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Arkkitehtuuri ja tietomallit – Otso Mononen</a:t>
            </a:r>
            <a:endParaRPr/>
          </a:p>
        </p:txBody>
      </p:sp>
      <p:sp>
        <p:nvSpPr>
          <p:cNvPr id="290" name="Google Shape;29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5"/>
          <p:cNvSpPr txBox="1">
            <a:spLocks noGrp="1"/>
          </p:cNvSpPr>
          <p:nvPr>
            <p:ph type="body" idx="1"/>
          </p:nvPr>
        </p:nvSpPr>
        <p:spPr>
          <a:xfrm>
            <a:off x="0" y="-15875"/>
            <a:ext cx="5155800" cy="6737400"/>
          </a:xfrm>
          <a:prstGeom prst="rect">
            <a:avLst/>
          </a:prstGeom>
          <a:solidFill>
            <a:srgbClr val="0463AF"/>
          </a:solidFill>
          <a:ln>
            <a:noFill/>
          </a:ln>
        </p:spPr>
        <p:txBody>
          <a:bodyPr spcFirstLastPara="1" wrap="square" lIns="396000" tIns="1188000" rIns="396000" bIns="468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GB" dirty="0" err="1"/>
              <a:t>Arkkitehtuuri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sz="1800" dirty="0"/>
          </a:p>
        </p:txBody>
      </p:sp>
      <p:sp>
        <p:nvSpPr>
          <p:cNvPr id="296" name="Google Shape;296;p15"/>
          <p:cNvSpPr txBox="1">
            <a:spLocks noGrp="1"/>
          </p:cNvSpPr>
          <p:nvPr>
            <p:ph type="body" idx="2"/>
          </p:nvPr>
        </p:nvSpPr>
        <p:spPr>
          <a:xfrm>
            <a:off x="5156200" y="-15875"/>
            <a:ext cx="7035900" cy="6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1188000" rIns="360000" bIns="7200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0"/>
              <a:buNone/>
            </a:pPr>
            <a:endParaRPr sz="6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0"/>
              <a:buNone/>
            </a:pPr>
            <a:endParaRPr sz="6000">
              <a:solidFill>
                <a:srgbClr val="FF51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97" name="Google Shape;29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pic>
        <p:nvPicPr>
          <p:cNvPr id="298" name="Google Shape;29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0925" y="1264874"/>
            <a:ext cx="6709850" cy="438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9d5fc3b351_1_0"/>
          <p:cNvSpPr txBox="1">
            <a:spLocks noGrp="1"/>
          </p:cNvSpPr>
          <p:nvPr>
            <p:ph type="body" idx="1"/>
          </p:nvPr>
        </p:nvSpPr>
        <p:spPr>
          <a:xfrm>
            <a:off x="0" y="-15875"/>
            <a:ext cx="5155800" cy="6737400"/>
          </a:xfrm>
          <a:prstGeom prst="rect">
            <a:avLst/>
          </a:prstGeom>
          <a:solidFill>
            <a:srgbClr val="0463AF"/>
          </a:solidFill>
          <a:ln>
            <a:noFill/>
          </a:ln>
        </p:spPr>
        <p:txBody>
          <a:bodyPr spcFirstLastPara="1" wrap="square" lIns="396000" tIns="1188000" rIns="396000" bIns="468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Tietomalli</a:t>
            </a:r>
            <a:r>
              <a:rPr lang="en-GB" dirty="0"/>
              <a:t> </a:t>
            </a:r>
            <a:r>
              <a:rPr lang="fi-FI" dirty="0"/>
              <a:t>ja</a:t>
            </a:r>
            <a:r>
              <a:rPr lang="en-GB" dirty="0"/>
              <a:t> </a:t>
            </a:r>
            <a:r>
              <a:rPr lang="fi-FI" dirty="0"/>
              <a:t>tietojen</a:t>
            </a:r>
            <a:r>
              <a:rPr lang="en-GB" dirty="0"/>
              <a:t> </a:t>
            </a:r>
            <a:r>
              <a:rPr lang="fi-FI" dirty="0"/>
              <a:t>ominaispiirteet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sz="1800" dirty="0"/>
          </a:p>
        </p:txBody>
      </p:sp>
      <p:sp>
        <p:nvSpPr>
          <p:cNvPr id="304" name="Google Shape;304;g29d5fc3b351_1_0"/>
          <p:cNvSpPr txBox="1">
            <a:spLocks noGrp="1"/>
          </p:cNvSpPr>
          <p:nvPr>
            <p:ph type="body" idx="2"/>
          </p:nvPr>
        </p:nvSpPr>
        <p:spPr>
          <a:xfrm>
            <a:off x="5156200" y="-15875"/>
            <a:ext cx="7035900" cy="6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1188000" rIns="360000" bIns="7200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55555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55555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55555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55555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55555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55555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55555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55555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55555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55555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55555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55555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55555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55555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55555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55555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55555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55555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55555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55555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55555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55555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55555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55555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55555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86666"/>
              <a:buNone/>
            </a:pPr>
            <a:endParaRPr sz="6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86666"/>
              <a:buNone/>
            </a:pPr>
            <a:endParaRPr sz="6000" dirty="0">
              <a:solidFill>
                <a:srgbClr val="FF51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305" name="Google Shape;305;g29d5fc3b351_1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sp>
        <p:nvSpPr>
          <p:cNvPr id="306" name="Google Shape;306;g29d5fc3b351_1_0"/>
          <p:cNvSpPr txBox="1"/>
          <p:nvPr/>
        </p:nvSpPr>
        <p:spPr>
          <a:xfrm>
            <a:off x="5427943" y="136550"/>
            <a:ext cx="6034384" cy="6401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Yhteiset piireet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Välimäisten kohteiden pohjalla toistaiseksi</a:t>
            </a:r>
            <a:r>
              <a:rPr lang="en-GB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i-FI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Viitteen kuluvan viikon maanantain mukainen ajoratatasoinen tieosoiteverkko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Tieosoiteverkon päälle on liimattu Velhosta saatavien urakoiden tiedot sekä viimeisin leveys- ja päällystetieto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Luokitusten</a:t>
            </a:r>
            <a:r>
              <a:rPr lang="en-GB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fi-FI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piirteet</a:t>
            </a:r>
          </a:p>
          <a:p>
            <a:pPr marL="508000" lvl="2" indent="-45720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Velhon rekisterirajapinta – koko luokitusten historia</a:t>
            </a:r>
          </a:p>
          <a:p>
            <a:pPr marL="50800" lvl="2">
              <a:buClr>
                <a:schemeClr val="dk1"/>
              </a:buClr>
              <a:buSzPts val="2800"/>
            </a:pPr>
            <a:endParaRPr lang="en-GB"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0800" lvl="2">
              <a:buClr>
                <a:schemeClr val="dk1"/>
              </a:buClr>
              <a:buSzPts val="2800"/>
            </a:pPr>
            <a:r>
              <a:rPr lang="fi-FI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Varusteiden piirteet</a:t>
            </a:r>
          </a:p>
          <a:p>
            <a:pPr marL="5080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Velhon latauspalvelu – voimassa oleva tieto kohteista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8652" b="8652"/>
          <a:stretch/>
        </p:blipFill>
        <p:spPr>
          <a:xfrm>
            <a:off x="0" y="0"/>
            <a:ext cx="12192000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6"/>
          <p:cNvSpPr txBox="1"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prstGeom prst="rect">
            <a:avLst/>
          </a:prstGeom>
          <a:solidFill>
            <a:srgbClr val="0463AF">
              <a:alpha val="63529"/>
            </a:srgbClr>
          </a:solidFill>
          <a:ln>
            <a:noFill/>
          </a:ln>
        </p:spPr>
        <p:txBody>
          <a:bodyPr spcFirstLastPara="1" wrap="square" lIns="864000" tIns="45700" rIns="900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GB" sz="3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Tableau visualisoinnit – Sami Lintula</a:t>
            </a:r>
            <a:br>
              <a:rPr lang="en-GB" sz="36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endParaRPr/>
          </a:p>
        </p:txBody>
      </p:sp>
      <p:sp>
        <p:nvSpPr>
          <p:cNvPr id="313" name="Google Shape;31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1" i="0" u="none" strike="noStrike" cap="none">
                <a:solidFill>
                  <a:srgbClr val="888888"/>
                </a:solidFill>
                <a:latin typeface="Tahoma"/>
                <a:ea typeface="Tahoma"/>
                <a:cs typeface="Tahoma"/>
                <a:sym typeface="Tahoma"/>
              </a:rPr>
              <a:t>15</a:t>
            </a:fld>
            <a:endParaRPr sz="1200" b="1" i="0" u="none" strike="noStrike" cap="none">
              <a:solidFill>
                <a:srgbClr val="88888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71"/>
          <p:cNvSpPr txBox="1">
            <a:spLocks noGrp="1"/>
          </p:cNvSpPr>
          <p:nvPr>
            <p:ph type="body" idx="1"/>
          </p:nvPr>
        </p:nvSpPr>
        <p:spPr>
          <a:xfrm>
            <a:off x="0" y="58003"/>
            <a:ext cx="5155800" cy="6737400"/>
          </a:xfrm>
          <a:prstGeom prst="rect">
            <a:avLst/>
          </a:prstGeom>
          <a:solidFill>
            <a:srgbClr val="0463AF"/>
          </a:solidFill>
          <a:ln>
            <a:noFill/>
          </a:ln>
        </p:spPr>
        <p:txBody>
          <a:bodyPr spcFirstLastPara="1" wrap="square" lIns="396000" tIns="1188000" rIns="396000" bIns="468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GB"/>
              <a:t>Palautteet ja kehitysideat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sz="1800"/>
          </a:p>
        </p:txBody>
      </p:sp>
      <p:sp>
        <p:nvSpPr>
          <p:cNvPr id="319" name="Google Shape;319;p71"/>
          <p:cNvSpPr txBox="1">
            <a:spLocks noGrp="1"/>
          </p:cNvSpPr>
          <p:nvPr>
            <p:ph type="body" idx="2"/>
          </p:nvPr>
        </p:nvSpPr>
        <p:spPr>
          <a:xfrm>
            <a:off x="5156200" y="-15875"/>
            <a:ext cx="7035900" cy="6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1188000" rIns="360000" bIns="7200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0"/>
              <a:buNone/>
            </a:pPr>
            <a:endParaRPr sz="6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0"/>
              <a:buNone/>
            </a:pPr>
            <a:endParaRPr sz="6000" dirty="0">
              <a:solidFill>
                <a:srgbClr val="FF51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320" name="Google Shape;320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sp>
        <p:nvSpPr>
          <p:cNvPr id="321" name="Google Shape;321;p71"/>
          <p:cNvSpPr txBox="1"/>
          <p:nvPr/>
        </p:nvSpPr>
        <p:spPr>
          <a:xfrm>
            <a:off x="5318725" y="938047"/>
            <a:ext cx="6383700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SzPts val="2400"/>
            </a:pPr>
            <a:r>
              <a:rPr lang="en-GB" sz="4000" dirty="0" err="1">
                <a:latin typeface="Tahoma"/>
                <a:ea typeface="Tahoma"/>
                <a:cs typeface="Tahoma"/>
                <a:sym typeface="Tahoma"/>
              </a:rPr>
              <a:t>Oikeudet</a:t>
            </a:r>
            <a:r>
              <a:rPr lang="en-GB" sz="4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4000" dirty="0" err="1">
                <a:latin typeface="Tahoma"/>
                <a:ea typeface="Tahoma"/>
                <a:cs typeface="Tahoma"/>
                <a:sym typeface="Tahoma"/>
              </a:rPr>
              <a:t>raportteihin</a:t>
            </a:r>
            <a:r>
              <a:rPr lang="en-GB" sz="4000" dirty="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GB" sz="4000" dirty="0" err="1">
                <a:latin typeface="Tahoma"/>
                <a:ea typeface="Tahoma"/>
                <a:cs typeface="Tahoma"/>
                <a:sym typeface="Tahoma"/>
              </a:rPr>
              <a:t>palautteet</a:t>
            </a:r>
            <a:r>
              <a:rPr lang="en-GB" sz="4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4000" dirty="0" err="1">
                <a:latin typeface="Tahoma"/>
                <a:ea typeface="Tahoma"/>
                <a:cs typeface="Tahoma"/>
                <a:sym typeface="Tahoma"/>
              </a:rPr>
              <a:t>ja</a:t>
            </a:r>
            <a:r>
              <a:rPr lang="en-GB" sz="40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4000" dirty="0" err="1">
                <a:latin typeface="Tahoma"/>
                <a:ea typeface="Tahoma"/>
                <a:cs typeface="Tahoma"/>
                <a:sym typeface="Tahoma"/>
              </a:rPr>
              <a:t>kehitysideat</a:t>
            </a:r>
            <a:endParaRPr lang="en-GB" sz="4000" b="0" i="0" u="sng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  <a:hlinkClick r:id="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GB" sz="4000" b="0" i="0" u="sng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  <a:hlinkClick r:id="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4000" b="0" i="0" u="sng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  <a:hlinkClick r:id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vayla_analytiikka@solita.fi</a:t>
            </a:r>
            <a:endParaRPr sz="4000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4000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71"/>
          <p:cNvSpPr txBox="1">
            <a:spLocks noGrp="1"/>
          </p:cNvSpPr>
          <p:nvPr>
            <p:ph type="body" idx="1"/>
          </p:nvPr>
        </p:nvSpPr>
        <p:spPr>
          <a:xfrm>
            <a:off x="0" y="58003"/>
            <a:ext cx="5155800" cy="6737400"/>
          </a:xfrm>
          <a:prstGeom prst="rect">
            <a:avLst/>
          </a:prstGeom>
          <a:solidFill>
            <a:srgbClr val="0463AF"/>
          </a:solidFill>
          <a:ln>
            <a:noFill/>
          </a:ln>
        </p:spPr>
        <p:txBody>
          <a:bodyPr spcFirstLastPara="1" wrap="square" lIns="396000" tIns="1188000" rIns="396000" bIns="468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fi-FI" dirty="0"/>
              <a:t>Mitä seuraavaksi?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sz="1800" dirty="0"/>
          </a:p>
        </p:txBody>
      </p:sp>
      <p:sp>
        <p:nvSpPr>
          <p:cNvPr id="319" name="Google Shape;319;p71"/>
          <p:cNvSpPr txBox="1">
            <a:spLocks noGrp="1"/>
          </p:cNvSpPr>
          <p:nvPr>
            <p:ph type="body" idx="2"/>
          </p:nvPr>
        </p:nvSpPr>
        <p:spPr>
          <a:xfrm>
            <a:off x="5156200" y="-15875"/>
            <a:ext cx="7035900" cy="6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1188000" rIns="360000" bIns="7200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0"/>
              <a:buNone/>
            </a:pPr>
            <a:endParaRPr sz="6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0"/>
              <a:buNone/>
            </a:pPr>
            <a:endParaRPr sz="6000" dirty="0">
              <a:solidFill>
                <a:srgbClr val="FF51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320" name="Google Shape;320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437DFA-D8E9-D6F7-72CC-64008444B3EA}"/>
              </a:ext>
            </a:extLst>
          </p:cNvPr>
          <p:cNvSpPr txBox="1"/>
          <p:nvPr/>
        </p:nvSpPr>
        <p:spPr>
          <a:xfrm>
            <a:off x="5359400" y="581154"/>
            <a:ext cx="609600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en-GB" sz="2000" b="1" i="0" u="none" strike="noStrike" dirty="0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b="1" i="0" u="none" strike="noStrike" dirty="0" err="1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Varusteet</a:t>
            </a:r>
            <a:r>
              <a:rPr lang="en-GB" sz="2000" b="1" i="0" u="none" strike="noStrike" dirty="0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l"/>
            <a:r>
              <a:rPr lang="en-GB" sz="2000" b="0" i="0" u="none" strike="noStrike" dirty="0" err="1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Varusteet</a:t>
            </a:r>
            <a:r>
              <a:rPr lang="en-GB" sz="2000" b="0" i="0" u="none" strike="noStrike" dirty="0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</a:t>
            </a:r>
            <a:r>
              <a:rPr lang="en-GB" sz="2000" b="0" i="0" u="none" strike="noStrike" dirty="0" err="1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raportin</a:t>
            </a:r>
            <a:r>
              <a:rPr lang="en-GB" sz="2000" b="0" i="0" u="none" strike="noStrike" dirty="0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tuotannon</a:t>
            </a:r>
            <a:r>
              <a:rPr lang="en-GB" sz="2000" b="0" i="0" u="none" strike="noStrike" dirty="0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tuki</a:t>
            </a:r>
            <a:r>
              <a:rPr lang="en-GB" sz="2000" b="0" i="0" u="none" strike="noStrike" dirty="0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</a:t>
            </a:r>
            <a:r>
              <a:rPr lang="en-GB" sz="2000" b="0" i="0" u="none" strike="noStrike" dirty="0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jatkokehitys</a:t>
            </a:r>
            <a:endParaRPr lang="en-GB" sz="2000" b="0" i="0" u="none" strike="noStrike" dirty="0">
              <a:solidFill>
                <a:srgbClr val="172B4D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GB" sz="2000" b="0" i="0" u="none" strike="noStrike" dirty="0">
              <a:solidFill>
                <a:srgbClr val="172B4D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GB" sz="2000" b="1" i="0" u="none" strike="noStrike" dirty="0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GB" sz="2000" b="1" i="0" u="none" strike="noStrike" dirty="0" err="1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Luokitukset</a:t>
            </a:r>
            <a:endParaRPr lang="en-GB" sz="2000" b="1" i="0" u="none" strike="noStrike" dirty="0">
              <a:solidFill>
                <a:srgbClr val="172B4D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GB" sz="2000" b="0" i="0" u="none" strike="noStrike" dirty="0" err="1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Luokitukset</a:t>
            </a:r>
            <a:r>
              <a:rPr lang="en-GB" sz="2000" b="0" i="0" u="none" strike="noStrike" dirty="0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</a:t>
            </a:r>
            <a:r>
              <a:rPr lang="en-GB" sz="2000" b="0" i="0" u="none" strike="noStrike" dirty="0" err="1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raporttin</a:t>
            </a:r>
            <a:r>
              <a:rPr lang="en-GB" sz="2000" b="0" i="0" u="none" strike="noStrike" dirty="0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tuotannon</a:t>
            </a:r>
            <a:r>
              <a:rPr lang="en-GB" sz="2000" b="0" i="0" u="none" strike="noStrike" dirty="0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tuki</a:t>
            </a:r>
            <a:r>
              <a:rPr lang="en-GB" sz="2000" b="0" i="0" u="none" strike="noStrike" dirty="0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</a:t>
            </a:r>
            <a:r>
              <a:rPr lang="en-GB" sz="2000" b="0" i="0" u="none" strike="noStrike" dirty="0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jatkokehitys</a:t>
            </a:r>
            <a:endParaRPr lang="en-GB" sz="2000" b="0" i="0" u="none" strike="noStrike" dirty="0">
              <a:solidFill>
                <a:srgbClr val="172B4D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GB" sz="2000" b="0" i="0" u="none" strike="noStrike" dirty="0" err="1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maantieverkon</a:t>
            </a:r>
            <a:r>
              <a:rPr lang="en-GB" sz="2000" b="0" i="0" u="none" strike="noStrike" dirty="0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pituudet</a:t>
            </a:r>
            <a:r>
              <a:rPr lang="en-GB" sz="2000" b="0" i="0" u="none" strike="noStrike" dirty="0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elyittain</a:t>
            </a:r>
            <a:r>
              <a:rPr lang="en-GB" sz="2000" b="0" i="0" u="none" strike="noStrike" dirty="0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000" b="0" i="0" u="none" strike="noStrike" dirty="0" err="1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hoitourakoittain</a:t>
            </a:r>
            <a:r>
              <a:rPr lang="en-GB" sz="2000" b="0" i="0" u="none" strike="noStrike" dirty="0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2000" b="0" i="0" u="none" strike="noStrike" dirty="0" err="1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toiminnalisen</a:t>
            </a:r>
            <a:r>
              <a:rPr lang="en-GB" sz="2000" b="0" i="0" u="none" strike="noStrike" dirty="0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luokituksen</a:t>
            </a:r>
            <a:r>
              <a:rPr lang="en-GB" sz="2000" b="0" i="0" u="none" strike="noStrike" dirty="0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mukaan</a:t>
            </a:r>
            <a:endParaRPr lang="en-GB" sz="2000" b="0" i="0" u="none" strike="noStrike" dirty="0">
              <a:solidFill>
                <a:srgbClr val="172B4D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GB" sz="2000" dirty="0">
              <a:solidFill>
                <a:srgbClr val="172B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GB" sz="2000" b="1" dirty="0">
                <a:solidFill>
                  <a:srgbClr val="172B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GB" sz="2000" b="1" i="0" u="none" strike="noStrike" dirty="0" err="1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Taitorakenteet</a:t>
            </a:r>
            <a:r>
              <a:rPr lang="en-GB" sz="2000" b="1" i="0" u="none" strike="noStrike" dirty="0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l"/>
            <a:r>
              <a:rPr lang="en-GB" sz="2000" b="0" i="0" u="none" strike="noStrike" dirty="0" err="1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Melurakenteet</a:t>
            </a:r>
            <a:endParaRPr lang="en-GB" sz="2000" b="0" i="0" u="none" strike="noStrike" dirty="0">
              <a:solidFill>
                <a:srgbClr val="172B4D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GB" sz="2000" b="0" i="0" u="none" strike="noStrike" dirty="0">
              <a:solidFill>
                <a:srgbClr val="172B4D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GB" sz="2000" b="1" i="0" u="none" strike="noStrike" dirty="0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GB" sz="2000" b="1" i="0" u="none" strike="noStrike" dirty="0" err="1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Tieverkko</a:t>
            </a:r>
            <a:endParaRPr lang="en-GB" sz="2000" b="1" i="0" u="none" strike="noStrike" dirty="0">
              <a:solidFill>
                <a:srgbClr val="172B4D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GB" sz="2000" b="0" i="0" u="none" strike="noStrike" dirty="0" err="1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Leveystietoja</a:t>
            </a:r>
            <a:r>
              <a:rPr lang="en-GB" sz="2000" b="0" i="0" u="none" strike="noStrike" dirty="0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GB" sz="2000" b="0" i="0" u="none" strike="noStrike" dirty="0" err="1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esim</a:t>
            </a:r>
            <a:r>
              <a:rPr lang="en-GB" sz="2000" b="0" i="0" u="none" strike="noStrike" dirty="0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GB" sz="2000" b="0" i="0" u="none" strike="noStrike" dirty="0" err="1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Ajoradan</a:t>
            </a:r>
            <a:r>
              <a:rPr lang="en-GB" sz="2000" b="0" i="0" u="none" strike="noStrike" dirty="0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leveystiedot</a:t>
            </a:r>
            <a:r>
              <a:rPr lang="en-GB" sz="2000" b="0" i="0" u="none" strike="noStrike" dirty="0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laskettuna</a:t>
            </a:r>
            <a:r>
              <a:rPr lang="en-GB" sz="2000" b="0" i="0" u="none" strike="noStrike" dirty="0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</a:t>
            </a:r>
            <a:r>
              <a:rPr lang="en-GB" sz="2000" b="0" i="0" u="none" strike="noStrike" dirty="0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jatketaan</a:t>
            </a:r>
            <a:r>
              <a:rPr lang="en-GB" sz="2000" b="0" i="0" u="none" strike="noStrike" dirty="0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Geometria</a:t>
            </a:r>
            <a:r>
              <a:rPr lang="en-GB" sz="2000" b="0" i="0" u="none" strike="noStrike" dirty="0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kehitystä</a:t>
            </a:r>
            <a:br>
              <a:rPr lang="en-GB" sz="2000" b="0" i="0" u="none" strike="noStrike" dirty="0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2000" b="0" i="0" u="none" strike="noStrike" dirty="0">
              <a:solidFill>
                <a:srgbClr val="172B4D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GB" sz="2000" b="1" i="0" u="none" strike="noStrike" dirty="0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en-GB" sz="2000" b="1" i="0" u="none" strike="noStrike" dirty="0" err="1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Luvat</a:t>
            </a:r>
            <a:r>
              <a:rPr lang="en-GB" sz="2000" b="1" i="0" u="none" strike="noStrike" dirty="0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GB" sz="2000" b="1" i="0" u="none" strike="noStrike" dirty="0" err="1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Katu</a:t>
            </a:r>
            <a:r>
              <a:rPr lang="en-GB" sz="2000" b="1" i="0" u="none" strike="noStrike" dirty="0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GB" sz="2000" b="1" i="0" u="none" strike="noStrike" dirty="0" err="1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</a:t>
            </a:r>
            <a:r>
              <a:rPr lang="en-GB" sz="2000" b="1" i="0" u="none" strike="noStrike" dirty="0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b="1" i="0" u="none" strike="noStrike" dirty="0" err="1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yksityistieliittymä</a:t>
            </a:r>
            <a:endParaRPr lang="en-GB" sz="2000" b="1" i="0" u="none" strike="noStrike" dirty="0">
              <a:solidFill>
                <a:srgbClr val="172B4D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GB" sz="2000" dirty="0">
              <a:solidFill>
                <a:srgbClr val="172B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GB" sz="2000" b="1" i="0" u="none" strike="noStrike" dirty="0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en-GB" sz="2000" b="1" i="0" u="none" strike="noStrike" dirty="0" err="1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Alueet</a:t>
            </a:r>
            <a:endParaRPr lang="en-GB" sz="2000" b="1" dirty="0">
              <a:solidFill>
                <a:srgbClr val="172B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GB" sz="2000" dirty="0" err="1">
                <a:solidFill>
                  <a:srgbClr val="172B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GB" sz="2000" b="0" i="0" u="none" strike="noStrike" dirty="0" err="1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ussipysäkit</a:t>
            </a:r>
            <a:r>
              <a:rPr lang="en-GB" sz="2000" b="0" i="0" u="none" strike="noStrike" dirty="0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</a:t>
            </a:r>
            <a:r>
              <a:rPr lang="en-GB" sz="2000" b="0" i="0" u="none" strike="noStrike" dirty="0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niiden</a:t>
            </a:r>
            <a:r>
              <a:rPr lang="en-GB" sz="2000" b="0" i="0" u="none" strike="noStrike" dirty="0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172B4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varusteet</a:t>
            </a:r>
            <a:endParaRPr lang="en-GB" sz="2000" b="0" i="0" u="none" strike="noStrike" dirty="0">
              <a:solidFill>
                <a:srgbClr val="172B4D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br>
              <a:rPr lang="en-GB" dirty="0"/>
            </a:b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95547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E5AB38-47E0-422C-9979-8B400F71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430" y="298013"/>
            <a:ext cx="8498747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Käyttäjähallinta, käyttäjätuki ja palaute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15FB06-9963-47CD-A577-52CB59FF8B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91238"/>
            <a:ext cx="10487025" cy="4723788"/>
          </a:xfrm>
        </p:spPr>
        <p:txBody>
          <a:bodyPr/>
          <a:lstStyle/>
          <a:p>
            <a:r>
              <a:rPr lang="fi-FI" dirty="0"/>
              <a:t>Velho ohjeet: </a:t>
            </a:r>
            <a:r>
              <a:rPr lang="fi-FI" dirty="0">
                <a:solidFill>
                  <a:srgbClr val="172B4D"/>
                </a:solidFill>
                <a:latin typeface="-apple-system"/>
                <a:hlinkClick r:id="rId2"/>
              </a:rPr>
              <a:t>https://ohje.velho.vaylapilvi.fi/</a:t>
            </a:r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/>
              <a:t>Operointi: </a:t>
            </a:r>
            <a:r>
              <a:rPr lang="fi-FI" dirty="0">
                <a:hlinkClick r:id="rId3"/>
              </a:rPr>
              <a:t>tiestotuki@vayla.fi</a:t>
            </a:r>
            <a:r>
              <a:rPr lang="fi-FI" dirty="0"/>
              <a:t> </a:t>
            </a:r>
          </a:p>
          <a:p>
            <a:r>
              <a:rPr lang="fi-FI" dirty="0"/>
              <a:t>Tievelhon osalta kaikki henkilöt, joilla on extranet tunnukset pääsevät käyttämään järjestelmää. Projektivelhon osalta Sami Mäkelällä on käyttäjähallinta</a:t>
            </a:r>
          </a:p>
          <a:p>
            <a:r>
              <a:rPr lang="fi-FI" dirty="0"/>
              <a:t>Palautetta voi antaa </a:t>
            </a:r>
            <a:r>
              <a:rPr lang="fi-FI" dirty="0">
                <a:hlinkClick r:id="rId4"/>
              </a:rPr>
              <a:t>velhotuki@vayla.fi</a:t>
            </a:r>
            <a:r>
              <a:rPr lang="fi-FI" dirty="0"/>
              <a:t> osoitteeseen tai suoraan käyttöliittymästä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AF5069F-C99B-48EF-8C1C-0ED868F6A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18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DCEE93A-32F3-4E04-8E17-01F2371A7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371" y="4144135"/>
            <a:ext cx="2124371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59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17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B2A925E6-9935-B05B-DF95-809EF546AF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1" b="8681"/>
          <a:stretch>
            <a:fillRect/>
          </a:stretch>
        </p:blipFill>
        <p:spPr/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9A520147-F4BD-A64F-12FA-A8FBD6F4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Agenda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7C7D44AF-CA13-B13B-12E3-5091AF578A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Ajankohtaiset ja tekemisen painopisteet</a:t>
            </a:r>
          </a:p>
          <a:p>
            <a:r>
              <a:rPr lang="fi-FI" dirty="0"/>
              <a:t>Dataan liittyvät huomiot</a:t>
            </a:r>
          </a:p>
          <a:p>
            <a:r>
              <a:rPr lang="fi-FI" dirty="0"/>
              <a:t>Tiestötietojen analytiikassa tapahtuu (analytiikkatiimi)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ADA76D-61D3-7B0C-1C92-1712D18A541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21425"/>
            <a:ext cx="2476500" cy="365125"/>
          </a:xfrm>
        </p:spPr>
        <p:txBody>
          <a:bodyPr/>
          <a:lstStyle/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061F8A-7F47-BDDC-1BE5-E4EB05925F8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21425"/>
            <a:ext cx="1651000" cy="365125"/>
          </a:xfrm>
        </p:spPr>
        <p:txBody>
          <a:bodyPr/>
          <a:lstStyle/>
          <a:p>
            <a:r>
              <a:rPr lang="fi-FI"/>
              <a:t>10.6.2021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7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6D4C5-C1A1-451C-9D75-E35FED2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968" y="0"/>
            <a:ext cx="7808287" cy="393569"/>
          </a:xfrm>
        </p:spPr>
        <p:txBody>
          <a:bodyPr>
            <a:normAutofit fontScale="90000"/>
          </a:bodyPr>
          <a:lstStyle/>
          <a:p>
            <a:pPr algn="l"/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Ajankohtaiset ja tekemisen painopisteet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9AACDF-3AAD-4B63-8455-3A91155F0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60273"/>
            <a:ext cx="12192000" cy="62604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YHA:n</a:t>
            </a: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(korjauksen ohjelmointi) lähtötietojen valmistelu ohjaa loppuvuoden ja alkuvuoden Tievelhon tekemistä.</a:t>
            </a:r>
          </a:p>
          <a:p>
            <a:pPr marL="0" indent="0">
              <a:buNone/>
            </a:pPr>
            <a:endParaRPr lang="fi-FI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Tieosoitemuutosten ajot järjestelmään: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Kesän 2023 tieosoitemuutokset ajetaan tuotantoon viikolla 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49-50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Tällä hetkellä tieosoitemuutoksien aiheuttamia kohdekäsittelyjä validoidaan Tievelhon testiympäristössä ja kohdekäsittelyihin liittyviä puutteita korjataan tieosoitekäsittelijään. Uutinen: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https://ohje.velho.vaylapilvi.fi/ennakkoilmoitus-tieosoitemuutosajot-velhoon-viikolla-49/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Syksyn 2023 tieosoitemuutokset ajetaan järjestelmään tammikuun 2024 alussa.</a:t>
            </a:r>
          </a:p>
          <a:p>
            <a:pPr marL="0" indent="0">
              <a:buNone/>
            </a:pPr>
            <a:endParaRPr lang="fi-FI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Infra: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Indeksoinnin kehittäminen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 siihen suuntaan, että voidaan kohdistaa indeksointi ainoastaan muuttuneisiin tietoihin. </a:t>
            </a:r>
          </a:p>
          <a:p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Tieosoitemuutoksiin liittyvien kohdemuutoksien indeksointien nopeutus.</a:t>
            </a:r>
          </a:p>
          <a:p>
            <a:pPr marL="0" indent="0">
              <a:buNone/>
            </a:pP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 Muutostiedot nopeammin käyttäjille.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Tievelhovartti</a:t>
            </a:r>
          </a:p>
          <a:p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Tievelhovartin rakenne tulee muuttumaan. </a:t>
            </a:r>
          </a:p>
          <a:p>
            <a:pPr marL="0" indent="0">
              <a:buNone/>
            </a:pP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</a:rPr>
              <a:t>Ensimmäinen 10-15 minuuttia ajankohtaiset osio.</a:t>
            </a:r>
          </a:p>
          <a:p>
            <a:pPr marL="0" indent="0">
              <a:buNone/>
            </a:pP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</a:rPr>
              <a:t>Toisessa osiossa substanssiasia, jotka tullaan informoimaan ohjesivuilla etukäteen (tämä osio valinnainen ja voi osallistua kiinnostuksen mukaan).</a:t>
            </a:r>
          </a:p>
          <a:p>
            <a:pPr marL="0" indent="0">
              <a:buNone/>
            </a:pPr>
            <a:endParaRPr lang="fi-FI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Viestintä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Uutiskirje valmistelussa ja sen julkaisu loppuvuoden aikana.</a:t>
            </a: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  <a:p>
            <a:endParaRPr lang="fi-FI" dirty="0">
              <a:solidFill>
                <a:srgbClr val="172B4D"/>
              </a:solidFill>
              <a:latin typeface="-apple-system"/>
            </a:endParaRPr>
          </a:p>
          <a:p>
            <a:endParaRPr lang="fi-FI" dirty="0">
              <a:solidFill>
                <a:srgbClr val="172B4D"/>
              </a:solidFill>
              <a:latin typeface="-apple-system"/>
            </a:endParaRP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A088F4-BA4E-446E-A519-333A0B57B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9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3E4DC2-9DE8-1327-A1B7-625390D01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446" y="63121"/>
            <a:ext cx="5889771" cy="683499"/>
          </a:xfrm>
        </p:spPr>
        <p:txBody>
          <a:bodyPr/>
          <a:lstStyle/>
          <a:p>
            <a:r>
              <a:rPr lang="fi-FI" dirty="0"/>
              <a:t>Dataan liittyvät huomiot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900ED08-1316-DA50-02B2-5EE48ED4E2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746620"/>
            <a:ext cx="10487025" cy="5168405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Nopeusrajoitukset</a:t>
            </a:r>
          </a:p>
          <a:p>
            <a:r>
              <a:rPr lang="fi-FI" dirty="0"/>
              <a:t>Ehdotus: Nopeusrajoituspäätökset (ei historiointia, tietovaranto päätöksille) ja nopeusrajoitustieto (historiointi, kattaa koko tieverkon) erotellaan kahdeksi eri kohdeluokaksi (vaatii vielä hyväksynnän Väylävirastossa).</a:t>
            </a:r>
          </a:p>
          <a:p>
            <a:r>
              <a:rPr lang="fi-FI" dirty="0"/>
              <a:t>Nyt tehtävät toimenpiteet: </a:t>
            </a:r>
          </a:p>
          <a:p>
            <a:pPr lvl="1"/>
            <a:r>
              <a:rPr lang="fi-FI" dirty="0"/>
              <a:t>Nopeusrajoituspäätöksiä ollaan lähdetty päivittämään Tievelhoon siten, että vanhoja alle jääviä päätöksiä ei historioida. (jatkuva käyttöön otettava ratkaisu)</a:t>
            </a:r>
          </a:p>
          <a:p>
            <a:pPr lvl="1"/>
            <a:r>
              <a:rPr lang="fi-FI" dirty="0"/>
              <a:t>Paikkatietopalveluille (ja tarvittaessa tiedon käyttäjille) tarjotaan kerran kahdessa viikossa tiedosto, jossa huomioitu historiointi. </a:t>
            </a:r>
            <a:r>
              <a:rPr lang="fi-FI" dirty="0">
                <a:sym typeface="Wingdings" panose="05000000000000000000" pitchFamily="2" charset="2"/>
              </a:rPr>
              <a:t>tämän perusteella päivitetään esim. Suomen Väylät. (väliaikaisratkaisu, kunnes uusi kohdeluokka otetaan käyttöön)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6D967C7-7291-DCE8-1589-474C5EB93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65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657DF4-A5E8-716E-5D56-3B5077B54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658" y="217531"/>
            <a:ext cx="7936684" cy="725444"/>
          </a:xfrm>
        </p:spPr>
        <p:txBody>
          <a:bodyPr>
            <a:normAutofit fontScale="90000"/>
          </a:bodyPr>
          <a:lstStyle/>
          <a:p>
            <a:r>
              <a:rPr lang="fi-FI" dirty="0"/>
              <a:t>Tiestötietojen analytiikassa tapahtuu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D25470-96CC-E0F3-376D-C5147063F5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40236"/>
            <a:ext cx="10487025" cy="4874790"/>
          </a:xfrm>
        </p:spPr>
        <p:txBody>
          <a:bodyPr/>
          <a:lstStyle/>
          <a:p>
            <a:r>
              <a:rPr lang="fi-FI" dirty="0"/>
              <a:t>Tievelhon tietojen päälle toteutetut ensimmäiset analytiikkaraportit on viety tuotantoon 20.11.2023. (varusteet ja luokitukset)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F374B9-A9B8-0561-2E06-94205D088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36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1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l="12693" r="12692"/>
          <a:stretch/>
        </p:blipFill>
        <p:spPr>
          <a:xfrm>
            <a:off x="6924312" y="0"/>
            <a:ext cx="5267688" cy="471014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pic>
        <p:nvPicPr>
          <p:cNvPr id="238" name="Google Shape;238;p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14959" r="14959"/>
          <a:stretch/>
        </p:blipFill>
        <p:spPr>
          <a:xfrm>
            <a:off x="3593725" y="-795"/>
            <a:ext cx="5053400" cy="4691858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pic>
        <p:nvPicPr>
          <p:cNvPr id="239" name="Google Shape;239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 l="12580" r="12580"/>
          <a:stretch/>
        </p:blipFill>
        <p:spPr>
          <a:xfrm>
            <a:off x="0" y="-9939"/>
            <a:ext cx="5277610" cy="470100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sp>
        <p:nvSpPr>
          <p:cNvPr id="240" name="Google Shape;240;p1"/>
          <p:cNvSpPr txBox="1"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</a:pPr>
            <a:r>
              <a:rPr lang="en-GB" dirty="0" err="1"/>
              <a:t>Tiestötiedon</a:t>
            </a:r>
            <a:r>
              <a:rPr lang="en-GB"/>
              <a:t> perusraportteja</a:t>
            </a:r>
            <a:br>
              <a:rPr lang="en-GB"/>
            </a:br>
            <a:r>
              <a:rPr lang="en-GB" sz="2000"/>
              <a:t>Luokitukset</a:t>
            </a:r>
            <a:br>
              <a:rPr lang="en-GB" sz="2000"/>
            </a:br>
            <a:r>
              <a:rPr lang="en-GB" sz="2000"/>
              <a:t>Varusteet</a:t>
            </a:r>
            <a:endParaRPr sz="2000"/>
          </a:p>
        </p:txBody>
      </p:sp>
      <p:sp>
        <p:nvSpPr>
          <p:cNvPr id="241" name="Google Shape;241;p1"/>
          <p:cNvSpPr txBox="1">
            <a:spLocks noGrp="1"/>
          </p:cNvSpPr>
          <p:nvPr>
            <p:ph type="dt" idx="10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21.11.2023</a:t>
            </a:r>
            <a:endParaRPr dirty="0"/>
          </a:p>
        </p:txBody>
      </p:sp>
      <p:sp>
        <p:nvSpPr>
          <p:cNvPr id="242" name="Google Shape;242;p1"/>
          <p:cNvSpPr txBox="1">
            <a:spLocks noGrp="1"/>
          </p:cNvSpPr>
          <p:nvPr>
            <p:ph type="ftr" idx="11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Sami Lintula, Otso Mononen ja Anitta Rosenvall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3247" b="13247"/>
          <a:stretch/>
        </p:blipFill>
        <p:spPr>
          <a:xfrm>
            <a:off x="0" y="0"/>
            <a:ext cx="12192000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"/>
          <p:cNvSpPr txBox="1"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prstGeom prst="rect">
            <a:avLst/>
          </a:prstGeom>
          <a:solidFill>
            <a:srgbClr val="0463AF">
              <a:alpha val="63529"/>
            </a:srgbClr>
          </a:solidFill>
          <a:ln>
            <a:noFill/>
          </a:ln>
        </p:spPr>
        <p:txBody>
          <a:bodyPr spcFirstLastPara="1" wrap="square" lIns="396000" tIns="1188000" rIns="3960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GB"/>
              <a:t>Agenda</a:t>
            </a:r>
            <a:endParaRPr/>
          </a:p>
        </p:txBody>
      </p:sp>
      <p:sp>
        <p:nvSpPr>
          <p:cNvPr id="249" name="Google Shape;249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250" name="Google Shape;250;p2"/>
          <p:cNvSpPr txBox="1"/>
          <p:nvPr/>
        </p:nvSpPr>
        <p:spPr>
          <a:xfrm>
            <a:off x="838200" y="2702740"/>
            <a:ext cx="3990900" cy="39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6000" tIns="46800" rIns="396000" bIns="468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Raporttien käyttötapaukset – tavoitteet – Anitta Rosenvall</a:t>
            </a:r>
            <a:endParaRPr sz="160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Arkkitehtuuri ja tietomallit – Otso Mononen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Tableau visualisoinnit – Sami Lintula</a:t>
            </a:r>
            <a:endParaRPr sz="160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e6e1a9f304_0_0"/>
          <p:cNvSpPr txBox="1">
            <a:spLocks noGrp="1"/>
          </p:cNvSpPr>
          <p:nvPr>
            <p:ph type="body" idx="1"/>
          </p:nvPr>
        </p:nvSpPr>
        <p:spPr>
          <a:xfrm>
            <a:off x="0" y="-15875"/>
            <a:ext cx="5155800" cy="6737400"/>
          </a:xfrm>
          <a:prstGeom prst="rect">
            <a:avLst/>
          </a:prstGeom>
          <a:solidFill>
            <a:srgbClr val="0463AF"/>
          </a:solidFill>
          <a:ln>
            <a:noFill/>
          </a:ln>
        </p:spPr>
        <p:txBody>
          <a:bodyPr spcFirstLastPara="1" wrap="square" lIns="396000" tIns="1188000" rIns="396000" bIns="468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GB"/>
              <a:t>Tiestötiedon perusraportteja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sz="1800"/>
          </a:p>
        </p:txBody>
      </p:sp>
      <p:sp>
        <p:nvSpPr>
          <p:cNvPr id="256" name="Google Shape;256;g1e6e1a9f304_0_0"/>
          <p:cNvSpPr txBox="1">
            <a:spLocks noGrp="1"/>
          </p:cNvSpPr>
          <p:nvPr>
            <p:ph type="body" idx="2"/>
          </p:nvPr>
        </p:nvSpPr>
        <p:spPr>
          <a:xfrm>
            <a:off x="5156200" y="-15875"/>
            <a:ext cx="7035900" cy="6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1188000" rIns="360000" bIns="7200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0"/>
              <a:buNone/>
            </a:pPr>
            <a:endParaRPr sz="6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0"/>
              <a:buNone/>
            </a:pPr>
            <a:endParaRPr sz="6000">
              <a:solidFill>
                <a:srgbClr val="FF51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57" name="Google Shape;257;g1e6e1a9f304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258" name="Google Shape;258;g1e6e1a9f304_0_0"/>
          <p:cNvSpPr txBox="1"/>
          <p:nvPr/>
        </p:nvSpPr>
        <p:spPr>
          <a:xfrm>
            <a:off x="5277584" y="136550"/>
            <a:ext cx="6383700" cy="541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0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Analytiikka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tarjoaa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Väylä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asiantuntijoille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ja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ELY-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asiantuntijoille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2000" b="1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Tieomaisuuden</a:t>
            </a:r>
            <a:r>
              <a:rPr lang="en-GB" sz="2000" b="1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2000" b="1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keskeiset</a:t>
            </a:r>
            <a:r>
              <a:rPr lang="en-GB" sz="2000" b="1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2000" b="1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mittarit</a:t>
            </a:r>
            <a:r>
              <a:rPr lang="en-GB" sz="2000" b="1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2000" b="1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ja</a:t>
            </a:r>
            <a:r>
              <a:rPr lang="en-GB" sz="2000" b="1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2000" b="1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tunnusluvut</a:t>
            </a:r>
            <a:endParaRPr sz="20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0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Tiestötiedon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uusimmat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perusraportit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sz="20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800" b="1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800" b="1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1) </a:t>
            </a:r>
            <a:r>
              <a:rPr lang="en-GB" sz="2800" b="1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Luokitukset</a:t>
            </a:r>
            <a:endParaRPr dirty="0"/>
          </a:p>
          <a:p>
            <a:pPr>
              <a:buSzPts val="2400"/>
            </a:pPr>
            <a:r>
              <a:rPr lang="en-GB" sz="2000" b="0" i="0" u="none" strike="noStrike" dirty="0">
                <a:solidFill>
                  <a:srgbClr val="2F343D"/>
                </a:solidFill>
                <a:effectLst/>
                <a:latin typeface="Inter"/>
                <a:hlinkClick r:id="rId3" tooltip="https://data.vaylapilvi.fi/#/workbooks/2006/views"/>
              </a:rPr>
              <a:t>https://data.vaylapilvi.fi/#/workbooks/2006/views</a:t>
            </a:r>
            <a:endParaRPr lang="en-GB" sz="2000" b="0" i="0" u="none" strike="noStrike" dirty="0">
              <a:solidFill>
                <a:srgbClr val="2F343D"/>
              </a:solidFill>
              <a:effectLst/>
              <a:latin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800" b="1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800" b="1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2) </a:t>
            </a:r>
            <a:r>
              <a:rPr lang="en-GB" sz="2800" b="1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Varusteet</a:t>
            </a:r>
            <a:endParaRPr dirty="0"/>
          </a:p>
          <a:p>
            <a:pPr algn="l" fontAlgn="base"/>
            <a:r>
              <a:rPr lang="en-GB" sz="2000" b="0" i="0" u="none" strike="noStrike" dirty="0">
                <a:solidFill>
                  <a:srgbClr val="2F343D"/>
                </a:solidFill>
                <a:effectLst/>
                <a:latin typeface="Inter"/>
                <a:hlinkClick r:id="rId4" tooltip="https://data.vaylapilvi.fi/#/workbooks/2007/views"/>
              </a:rPr>
              <a:t>https://data.vaylapilvi.fi/#/workbooks/2007/views</a:t>
            </a:r>
            <a:endParaRPr lang="en-GB" sz="2000" b="0" i="0" u="none" strike="noStrike" dirty="0">
              <a:solidFill>
                <a:srgbClr val="2F343D"/>
              </a:solidFill>
              <a:effectLst/>
              <a:latin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0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Näissä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raporteissa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vahvasti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mukana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Testaaja-ryhmät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jotka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antoivat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aktiivisesti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palautetta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ja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auttoivat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kehittämään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raportteja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käyttäjänäkökulmasta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"/>
          <p:cNvSpPr txBox="1">
            <a:spLocks noGrp="1"/>
          </p:cNvSpPr>
          <p:nvPr>
            <p:ph type="body" idx="1"/>
          </p:nvPr>
        </p:nvSpPr>
        <p:spPr>
          <a:xfrm>
            <a:off x="0" y="-15875"/>
            <a:ext cx="5155800" cy="6737400"/>
          </a:xfrm>
          <a:prstGeom prst="rect">
            <a:avLst/>
          </a:prstGeom>
          <a:solidFill>
            <a:srgbClr val="0463AF"/>
          </a:solidFill>
          <a:ln>
            <a:noFill/>
          </a:ln>
        </p:spPr>
        <p:txBody>
          <a:bodyPr spcFirstLastPara="1" wrap="square" lIns="396000" tIns="1188000" rIns="396000" bIns="468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GB"/>
              <a:t>Tiimi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GB"/>
              <a:t>Ja yhdessä analytiikan  tekeminen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sz="1800"/>
          </a:p>
        </p:txBody>
      </p:sp>
      <p:sp>
        <p:nvSpPr>
          <p:cNvPr id="264" name="Google Shape;264;p8"/>
          <p:cNvSpPr txBox="1">
            <a:spLocks noGrp="1"/>
          </p:cNvSpPr>
          <p:nvPr>
            <p:ph type="body" idx="2"/>
          </p:nvPr>
        </p:nvSpPr>
        <p:spPr>
          <a:xfrm>
            <a:off x="5156200" y="-15875"/>
            <a:ext cx="7035900" cy="6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1188000" rIns="360000" bIns="7200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0"/>
              <a:buNone/>
            </a:pPr>
            <a:endParaRPr sz="6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200"/>
              <a:buNone/>
            </a:pPr>
            <a:endParaRPr sz="6000">
              <a:solidFill>
                <a:srgbClr val="FF51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65" name="Google Shape;26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266" name="Google Shape;266;p8"/>
          <p:cNvSpPr txBox="1"/>
          <p:nvPr/>
        </p:nvSpPr>
        <p:spPr>
          <a:xfrm>
            <a:off x="5155800" y="-100870"/>
            <a:ext cx="6869492" cy="695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rgbClr val="172B4D"/>
                </a:solidFill>
                <a:latin typeface="Tahoma"/>
                <a:ea typeface="Tahoma"/>
                <a:cs typeface="Tahoma"/>
                <a:sym typeface="Tahoma"/>
              </a:rPr>
              <a:t>Tieto-</a:t>
            </a:r>
            <a:r>
              <a:rPr lang="en-GB" sz="2000" b="1" i="0" u="none" strike="noStrike" cap="none" dirty="0" err="1">
                <a:solidFill>
                  <a:srgbClr val="172B4D"/>
                </a:solidFill>
                <a:latin typeface="Tahoma"/>
                <a:ea typeface="Tahoma"/>
                <a:cs typeface="Tahoma"/>
                <a:sym typeface="Tahoma"/>
              </a:rPr>
              <a:t>osasto</a:t>
            </a:r>
            <a:endParaRPr lang="en-GB" sz="2000" b="1" i="0" u="none" strike="noStrike" cap="none" dirty="0">
              <a:solidFill>
                <a:srgbClr val="172B4D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 err="1">
                <a:solidFill>
                  <a:srgbClr val="172B4D"/>
                </a:solidFill>
                <a:latin typeface="Tahoma"/>
                <a:ea typeface="Tahoma"/>
                <a:cs typeface="Tahoma"/>
                <a:sym typeface="Tahoma"/>
              </a:rPr>
              <a:t>Tuoteomistaja</a:t>
            </a:r>
            <a:r>
              <a:rPr lang="en-GB" sz="2000" b="1" i="0" u="none" strike="noStrike" cap="none" dirty="0">
                <a:solidFill>
                  <a:srgbClr val="172B4D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2000" b="1" i="0" u="none" strike="noStrike" cap="none" dirty="0" err="1">
                <a:solidFill>
                  <a:srgbClr val="172B4D"/>
                </a:solidFill>
                <a:latin typeface="Tahoma"/>
                <a:ea typeface="Tahoma"/>
                <a:cs typeface="Tahoma"/>
                <a:sym typeface="Tahoma"/>
              </a:rPr>
              <a:t>Ilkka</a:t>
            </a:r>
            <a:r>
              <a:rPr lang="en-GB" sz="2000" b="1" i="0" u="none" strike="noStrike" cap="none" dirty="0">
                <a:solidFill>
                  <a:srgbClr val="172B4D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2000" b="1" i="0" u="none" strike="noStrike" cap="none" dirty="0" err="1">
                <a:solidFill>
                  <a:srgbClr val="172B4D"/>
                </a:solidFill>
                <a:latin typeface="Tahoma"/>
                <a:ea typeface="Tahoma"/>
                <a:cs typeface="Tahoma"/>
                <a:sym typeface="Tahoma"/>
              </a:rPr>
              <a:t>Aaltonen</a:t>
            </a:r>
            <a:r>
              <a:rPr lang="en-GB" sz="2000" b="1" i="0" u="none" strike="noStrike" cap="none" dirty="0">
                <a:solidFill>
                  <a:srgbClr val="172B4D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rgbClr val="172B4D"/>
                </a:solidFill>
                <a:latin typeface="Tahoma"/>
                <a:ea typeface="Tahoma"/>
                <a:cs typeface="Tahoma"/>
                <a:sym typeface="Tahoma"/>
              </a:rPr>
              <a:t>Maria </a:t>
            </a:r>
            <a:r>
              <a:rPr lang="en-GB" sz="2000" b="0" i="0" u="none" strike="noStrike" cap="none" dirty="0" err="1">
                <a:solidFill>
                  <a:srgbClr val="172B4D"/>
                </a:solidFill>
                <a:latin typeface="Tahoma"/>
                <a:ea typeface="Tahoma"/>
                <a:cs typeface="Tahoma"/>
                <a:sym typeface="Tahoma"/>
              </a:rPr>
              <a:t>Hänninen</a:t>
            </a:r>
            <a:r>
              <a:rPr lang="en-GB" sz="2000" b="0" i="0" u="none" strike="noStrike" cap="none" dirty="0">
                <a:solidFill>
                  <a:srgbClr val="172B4D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2000" b="0" i="0" u="none" strike="noStrike" cap="none" dirty="0" err="1">
                <a:solidFill>
                  <a:srgbClr val="172B4D"/>
                </a:solidFill>
                <a:latin typeface="Tahoma"/>
                <a:ea typeface="Tahoma"/>
                <a:cs typeface="Tahoma"/>
                <a:sym typeface="Tahoma"/>
              </a:rPr>
              <a:t>ja</a:t>
            </a:r>
            <a:r>
              <a:rPr lang="en-GB" sz="2000" b="0" i="0" u="none" strike="noStrike" cap="none" dirty="0">
                <a:solidFill>
                  <a:srgbClr val="172B4D"/>
                </a:solidFill>
                <a:latin typeface="Tahoma"/>
                <a:ea typeface="Tahoma"/>
                <a:cs typeface="Tahoma"/>
                <a:sym typeface="Tahoma"/>
              </a:rPr>
              <a:t> Tomi </a:t>
            </a:r>
            <a:r>
              <a:rPr lang="en-GB" sz="2000" b="0" i="0" u="none" strike="noStrike" cap="none" dirty="0" err="1">
                <a:solidFill>
                  <a:srgbClr val="172B4D"/>
                </a:solidFill>
                <a:latin typeface="Tahoma"/>
                <a:ea typeface="Tahoma"/>
                <a:cs typeface="Tahoma"/>
                <a:sym typeface="Tahoma"/>
              </a:rPr>
              <a:t>Mykkänen</a:t>
            </a:r>
            <a:endParaRPr sz="2000" b="0" i="0" u="none" strike="noStrike" cap="none" dirty="0">
              <a:solidFill>
                <a:srgbClr val="172B4D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172B4D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 err="1">
                <a:solidFill>
                  <a:srgbClr val="172B4D"/>
                </a:solidFill>
                <a:latin typeface="Tahoma"/>
                <a:ea typeface="Tahoma"/>
                <a:cs typeface="Tahoma"/>
                <a:sym typeface="Tahoma"/>
              </a:rPr>
              <a:t>Solitan</a:t>
            </a:r>
            <a:r>
              <a:rPr lang="en-GB" sz="2000" b="1" i="0" u="none" strike="noStrike" cap="none" dirty="0">
                <a:solidFill>
                  <a:srgbClr val="172B4D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2000" b="1" i="0" u="none" strike="noStrike" cap="none" dirty="0" err="1">
                <a:solidFill>
                  <a:srgbClr val="172B4D"/>
                </a:solidFill>
                <a:latin typeface="Tahoma"/>
                <a:ea typeface="Tahoma"/>
                <a:cs typeface="Tahoma"/>
                <a:sym typeface="Tahoma"/>
              </a:rPr>
              <a:t>tiimi</a:t>
            </a:r>
            <a:r>
              <a:rPr lang="en-GB" sz="2000" b="1" i="0" u="none" strike="noStrike" cap="none" dirty="0">
                <a:solidFill>
                  <a:srgbClr val="172B4D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rgbClr val="172B4D"/>
                </a:solidFill>
                <a:latin typeface="Tahoma"/>
                <a:ea typeface="Tahoma"/>
                <a:cs typeface="Tahoma"/>
                <a:sym typeface="Tahoma"/>
              </a:rPr>
              <a:t>Data Engineering </a:t>
            </a:r>
            <a:r>
              <a:rPr lang="en-GB" sz="2000" b="0" i="0" u="none" strike="noStrike" cap="none" dirty="0" err="1">
                <a:solidFill>
                  <a:srgbClr val="172B4D"/>
                </a:solidFill>
                <a:latin typeface="Tahoma"/>
                <a:ea typeface="Tahoma"/>
                <a:cs typeface="Tahoma"/>
                <a:sym typeface="Tahoma"/>
              </a:rPr>
              <a:t>ja</a:t>
            </a:r>
            <a:r>
              <a:rPr lang="en-GB" sz="2000" b="0" i="0" u="none" strike="noStrike" cap="none" dirty="0">
                <a:solidFill>
                  <a:srgbClr val="172B4D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2000" b="0" i="0" u="none" strike="noStrike" cap="none" dirty="0" err="1">
                <a:solidFill>
                  <a:srgbClr val="172B4D"/>
                </a:solidFill>
                <a:latin typeface="Tahoma"/>
                <a:ea typeface="Tahoma"/>
                <a:cs typeface="Tahoma"/>
                <a:sym typeface="Tahoma"/>
              </a:rPr>
              <a:t>Arkkitehtuuri</a:t>
            </a:r>
            <a:r>
              <a:rPr lang="en-GB" sz="2000" b="0" i="0" u="none" strike="noStrike" cap="none" dirty="0">
                <a:solidFill>
                  <a:srgbClr val="172B4D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2000" b="0" i="0" u="none" strike="noStrike" cap="none" dirty="0" err="1">
                <a:solidFill>
                  <a:srgbClr val="172B4D"/>
                </a:solidFill>
                <a:latin typeface="Tahoma"/>
                <a:ea typeface="Tahoma"/>
                <a:cs typeface="Tahoma"/>
                <a:sym typeface="Tahoma"/>
              </a:rPr>
              <a:t>Otso</a:t>
            </a:r>
            <a:r>
              <a:rPr lang="en-GB" sz="2000" b="0" i="0" u="none" strike="noStrike" cap="none" dirty="0">
                <a:solidFill>
                  <a:srgbClr val="172B4D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2000" b="0" i="0" u="none" strike="noStrike" cap="none" dirty="0" err="1">
                <a:solidFill>
                  <a:srgbClr val="172B4D"/>
                </a:solidFill>
                <a:latin typeface="Tahoma"/>
                <a:ea typeface="Tahoma"/>
                <a:cs typeface="Tahoma"/>
                <a:sym typeface="Tahoma"/>
              </a:rPr>
              <a:t>Mononen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 dirty="0">
                <a:solidFill>
                  <a:srgbClr val="172B4D"/>
                </a:solidFill>
                <a:latin typeface="Tahoma"/>
                <a:ea typeface="Tahoma"/>
                <a:cs typeface="Tahoma"/>
                <a:sym typeface="Tahoma"/>
              </a:rPr>
              <a:t>Data Consultant / Visualist Sami </a:t>
            </a:r>
            <a:r>
              <a:rPr lang="en-GB" sz="2000" b="0" i="0" u="none" strike="noStrike" cap="none" dirty="0" err="1">
                <a:solidFill>
                  <a:srgbClr val="172B4D"/>
                </a:solidFill>
                <a:latin typeface="Tahoma"/>
                <a:ea typeface="Tahoma"/>
                <a:cs typeface="Tahoma"/>
                <a:sym typeface="Tahoma"/>
              </a:rPr>
              <a:t>Lintula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 dirty="0" err="1">
                <a:solidFill>
                  <a:srgbClr val="172B4D"/>
                </a:solidFill>
                <a:latin typeface="Tahoma"/>
                <a:ea typeface="Tahoma"/>
                <a:cs typeface="Tahoma"/>
                <a:sym typeface="Tahoma"/>
              </a:rPr>
              <a:t>Projektipäällikkö</a:t>
            </a:r>
            <a:r>
              <a:rPr lang="en-GB" sz="2000" b="0" i="0" u="none" strike="noStrike" cap="none" dirty="0">
                <a:solidFill>
                  <a:srgbClr val="172B4D"/>
                </a:solidFill>
                <a:latin typeface="Tahoma"/>
                <a:ea typeface="Tahoma"/>
                <a:cs typeface="Tahoma"/>
                <a:sym typeface="Tahoma"/>
              </a:rPr>
              <a:t> Anitta Rosenvall</a:t>
            </a:r>
            <a:endParaRPr dirty="0"/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172B4D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 err="1">
                <a:solidFill>
                  <a:srgbClr val="172B4D"/>
                </a:solidFill>
                <a:latin typeface="Tahoma"/>
                <a:ea typeface="Tahoma"/>
                <a:cs typeface="Tahoma"/>
                <a:sym typeface="Tahoma"/>
              </a:rPr>
              <a:t>Testaajat-ryhmä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Väylä</a:t>
            </a:r>
            <a:endParaRPr sz="2000" b="1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Jarkko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Pirinen</a:t>
            </a:r>
            <a:endParaRPr sz="2000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Mika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Terhelä</a:t>
            </a:r>
            <a:endParaRPr sz="2000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Tuomo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Ratia</a:t>
            </a:r>
            <a:endParaRPr sz="2000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Katri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Eskola</a:t>
            </a:r>
            <a:endParaRPr sz="2000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Ossi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Saarinen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Päivi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Jylänki</a:t>
            </a:r>
            <a:endParaRPr sz="2000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Ari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Liimatainen</a:t>
            </a:r>
            <a:endParaRPr sz="2000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Otto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Kärki</a:t>
            </a:r>
            <a:endParaRPr sz="2000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Marketta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Hyvärinen</a:t>
            </a:r>
            <a:endParaRPr sz="2000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Vesa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Männistö</a:t>
            </a:r>
            <a:endParaRPr sz="2000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Jani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Lehenberg</a:t>
            </a:r>
            <a:endParaRPr sz="2000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7" name="Google Shape;267;p8"/>
          <p:cNvSpPr txBox="1"/>
          <p:nvPr/>
        </p:nvSpPr>
        <p:spPr>
          <a:xfrm>
            <a:off x="8369300" y="2822791"/>
            <a:ext cx="4551527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Ely-</a:t>
            </a:r>
            <a:r>
              <a:rPr lang="en-GB" sz="2000" b="1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keskus</a:t>
            </a:r>
            <a:endParaRPr sz="2000" b="1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Joni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Tepponen</a:t>
            </a:r>
            <a:endParaRPr sz="2000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Tuula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Hyttinen</a:t>
            </a:r>
            <a:endParaRPr sz="2000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Jussi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Sääskilahti</a:t>
            </a:r>
            <a:endParaRPr sz="2000" b="0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Anni Rajala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ivi_kameleon xmlns="" xmlns:xsi="http://www.w3.org/2001/XMLSchema-instance">
  <tyyppi>Esitys</tyyppi>
  <author>Ilkka Aaltonen</author>
  <title>Tievelho_hankinnan kohteen_kucvaus</title>
  <paivays>10.6.2021</paivays>
</livi_kameleon>
</file>

<file path=customXml/item2.xml><?xml version="1.0" encoding="utf-8"?>
<xml_kameleon>
  <ddecree/>
  <dlevelofprotection/>
  <dsecrecy/>
  <dconfidentiality/>
</xml_kameleon>
</file>

<file path=customXml/itemProps1.xml><?xml version="1.0" encoding="utf-8"?>
<ds:datastoreItem xmlns:ds="http://schemas.openxmlformats.org/officeDocument/2006/customXml" ds:itemID="{9AFB0CFF-6F10-477D-BFA9-52D658853CCB}">
  <ds:schemaRefs>
    <ds:schemaRef ds:uri=""/>
  </ds:schemaRefs>
</ds:datastoreItem>
</file>

<file path=customXml/itemProps2.xml><?xml version="1.0" encoding="utf-8"?>
<ds:datastoreItem xmlns:ds="http://schemas.openxmlformats.org/officeDocument/2006/customXml" ds:itemID="{A8012199-8EC8-45B0-B8CE-C879495E452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17479</TotalTime>
  <Words>745</Words>
  <Application>Microsoft Office PowerPoint</Application>
  <PresentationFormat>Laajakuva</PresentationFormat>
  <Paragraphs>382</Paragraphs>
  <Slides>19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9" baseType="lpstr">
      <vt:lpstr>-apple-system</vt:lpstr>
      <vt:lpstr>Arial</vt:lpstr>
      <vt:lpstr>Calibri</vt:lpstr>
      <vt:lpstr>Exo 2</vt:lpstr>
      <vt:lpstr>Felbridge Pro</vt:lpstr>
      <vt:lpstr>Helvetica Neue</vt:lpstr>
      <vt:lpstr>Inter</vt:lpstr>
      <vt:lpstr>Segoe UI</vt:lpstr>
      <vt:lpstr>Tahoma</vt:lpstr>
      <vt:lpstr>vayla</vt:lpstr>
      <vt:lpstr>Tievelhovartti (21.11.2023)</vt:lpstr>
      <vt:lpstr>Agenda</vt:lpstr>
      <vt:lpstr>Ajankohtaiset ja tekemisen painopisteet</vt:lpstr>
      <vt:lpstr>Dataan liittyvät huomiot</vt:lpstr>
      <vt:lpstr>Tiestötietojen analytiikassa tapahtuu</vt:lpstr>
      <vt:lpstr>Tiestötiedon perusraportteja Luokitukset Varusteet</vt:lpstr>
      <vt:lpstr>Agenda</vt:lpstr>
      <vt:lpstr>PowerPoint-esitys</vt:lpstr>
      <vt:lpstr>PowerPoint-esitys</vt:lpstr>
      <vt:lpstr>PowerPoint-esitys</vt:lpstr>
      <vt:lpstr>PowerPoint-esitys</vt:lpstr>
      <vt:lpstr>Arkkitehtuuri ja tietomallit – Otso Mononen</vt:lpstr>
      <vt:lpstr>PowerPoint-esitys</vt:lpstr>
      <vt:lpstr>PowerPoint-esitys</vt:lpstr>
      <vt:lpstr>Tableau visualisoinnit – Sami Lintula </vt:lpstr>
      <vt:lpstr>PowerPoint-esitys</vt:lpstr>
      <vt:lpstr>PowerPoint-esitys</vt:lpstr>
      <vt:lpstr>Käyttäjähallinta, käyttäjätuki ja palaute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Tievelho_hankinnan kohteen_kucvaus</dc:title>
  <dc:creator>Ilkka Aaltonen</dc:creator>
  <cp:keywords>Esitys</cp:keywords>
  <cp:lastModifiedBy>Aaltonen Ilkka</cp:lastModifiedBy>
  <cp:revision>653</cp:revision>
  <dcterms:created xsi:type="dcterms:W3CDTF">2021-06-10T07:52:25Z</dcterms:created>
  <dcterms:modified xsi:type="dcterms:W3CDTF">2023-11-21T07:56:00Z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473.85.02.232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Lappeenrannan toimipiste</vt:lpwstr>
  </property>
  <property fmtid="{D5CDD505-2E9C-101B-9397-08002B2CF9AE}" pid="22" name="dvNumbering">
    <vt:lpwstr>0</vt:lpwstr>
  </property>
  <property fmtid="{D5CDD505-2E9C-101B-9397-08002B2CF9AE}" pid="23" name="dvDUname">
    <vt:lpwstr>Ilkka Aaltonen</vt:lpwstr>
  </property>
  <property fmtid="{D5CDD505-2E9C-101B-9397-08002B2CF9AE}" pid="24" name="dvDUFname">
    <vt:lpwstr>Ilkka</vt:lpwstr>
  </property>
  <property fmtid="{D5CDD505-2E9C-101B-9397-08002B2CF9AE}" pid="25" name="dvDULname">
    <vt:lpwstr>Aaltonen</vt:lpwstr>
  </property>
  <property fmtid="{D5CDD505-2E9C-101B-9397-08002B2CF9AE}" pid="26" name="dvDUBusinessarea">
    <vt:lpwstr>Väylien käyttö- ja tieto</vt:lpwstr>
  </property>
  <property fmtid="{D5CDD505-2E9C-101B-9397-08002B2CF9AE}" pid="27" name="dvDUdepartment">
    <vt:lpwstr>Tieto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decree">
    <vt:lpwstr/>
  </property>
  <property fmtid="{D5CDD505-2E9C-101B-9397-08002B2CF9AE}" pid="34" name="dlevelofprotection">
    <vt:lpwstr/>
  </property>
  <property fmtid="{D5CDD505-2E9C-101B-9397-08002B2CF9AE}" pid="35" name="dsecrecy">
    <vt:lpwstr/>
  </property>
  <property fmtid="{D5CDD505-2E9C-101B-9397-08002B2CF9AE}" pid="36" name="dconfidentiality">
    <vt:lpwstr/>
  </property>
  <property fmtid="{D5CDD505-2E9C-101B-9397-08002B2CF9AE}" pid="37" name="tyyppi">
    <vt:lpwstr>Esitys</vt:lpwstr>
  </property>
  <property fmtid="{D5CDD505-2E9C-101B-9397-08002B2CF9AE}" pid="38" name="author">
    <vt:lpwstr>Ilkka Aaltonen</vt:lpwstr>
  </property>
  <property fmtid="{D5CDD505-2E9C-101B-9397-08002B2CF9AE}" pid="39" name="title">
    <vt:lpwstr>Tievelho_hankinnan kohteen_kucvaus</vt:lpwstr>
  </property>
  <property fmtid="{D5CDD505-2E9C-101B-9397-08002B2CF9AE}" pid="40" name="paivays">
    <vt:filetime>2021-06-09T21:00:00Z</vt:filetime>
  </property>
</Properties>
</file>