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11"/>
  </p:notesMasterIdLst>
  <p:sldIdLst>
    <p:sldId id="256" r:id="rId4"/>
    <p:sldId id="315" r:id="rId5"/>
    <p:sldId id="307" r:id="rId6"/>
    <p:sldId id="316" r:id="rId7"/>
    <p:sldId id="259" r:id="rId8"/>
    <p:sldId id="306" r:id="rId9"/>
    <p:sldId id="274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4" d="100"/>
          <a:sy n="114" d="100"/>
        </p:scale>
        <p:origin x="11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11.10.2023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sininen" userDrawn="1">
  <p:cSld name="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6460D66B-6E51-6FDF-D981-ABB668FF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36194" y="0"/>
            <a:ext cx="2548020" cy="6858000"/>
            <a:chOff x="963619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AB624DEC-2732-7717-5E45-E5C24426D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3619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gradFill flip="none" rotWithShape="1">
                  <a:gsLst>
                    <a:gs pos="27000">
                      <a:schemeClr val="tx2"/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771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47" r:id="rId4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ur05.safelinks.protection.outlook.com/?url=https%3A%2F%2Fpaikkatietodev.testivaylapilvi.fi%2Fviitekehysmuunnin-excel%2F&amp;data=05%7C01%7CIlkka.Aaltonen%40vayla.fi%7C096f0d5b7c434194bc0a08dbc5a2e73c%7C9b16f04ada3947e083ab13df71913d16%7C0%7C0%7C638321075689767281%7CUnknown%7CTWFpbGZsb3d8eyJWIjoiMC4wLjAwMDAiLCJQIjoiV2luMzIiLCJBTiI6Ik1haWwiLCJXVCI6Mn0%3D%7C3000%7C%7C%7C&amp;sdata=D5srtOvG9NE%2BBYjchFjHJNZxI9Y1uo2QQMU%2BqASnTtc%3D&amp;reserved=0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rajapinnat/tietojen-hyodyntaminen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hje.velho.vaylapilvi.fi/tievelho/tietojen-hyodyntaminen/" TargetMode="Externa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iestotuki@vayla.fi" TargetMode="External"/><Relationship Id="rId2" Type="http://schemas.openxmlformats.org/officeDocument/2006/relationships/hyperlink" Target="https://ohje.velho.vaylapilv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mailto:velhotuki@vayla.f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(10.10.2023)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10.10.2023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</a:t>
            </a:r>
          </a:p>
          <a:p>
            <a:r>
              <a:rPr lang="fi-FI" dirty="0"/>
              <a:t>Tietojen ajantasaisuus</a:t>
            </a:r>
          </a:p>
          <a:p>
            <a:r>
              <a:rPr lang="fi-FI" dirty="0"/>
              <a:t>Demo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2194" y="176169"/>
            <a:ext cx="2590335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b="0" i="0" dirty="0">
                <a:solidFill>
                  <a:srgbClr val="172B4D"/>
                </a:solidFill>
                <a:effectLst/>
                <a:latin typeface="-apple-system"/>
              </a:rPr>
              <a:t>Ajankohtaiset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72953"/>
            <a:ext cx="12192000" cy="62314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  <a:sym typeface="Wingdings" panose="05000000000000000000" pitchFamily="2" charset="2"/>
            </a:endParaRP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Maanteiden hoidon urakoiden tarjouspyynnöt ulos tänään.</a:t>
            </a: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Vanha Tierekisteri aineisto saatavilla </a:t>
            </a:r>
            <a:r>
              <a:rPr lang="fi-FI" dirty="0" err="1">
                <a:solidFill>
                  <a:srgbClr val="172B4D"/>
                </a:solidFill>
                <a:latin typeface="-apple-system"/>
              </a:rPr>
              <a:t>VäyläMapista</a:t>
            </a:r>
            <a:r>
              <a:rPr lang="fi-FI" dirty="0">
                <a:solidFill>
                  <a:srgbClr val="172B4D"/>
                </a:solidFill>
                <a:latin typeface="-apple-system"/>
              </a:rPr>
              <a:t> (poistettu Suomen Väylistä)</a:t>
            </a: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Jäädytetyt kartat 1.10.2024 tilanteesta julkaistu Suomen Väylissä. </a:t>
            </a:r>
          </a:p>
          <a:p>
            <a:r>
              <a:rPr lang="fi-FI" dirty="0">
                <a:latin typeface="-apple-system"/>
              </a:rPr>
              <a:t>Kesän 2023 tieosoitemuutokset ajetaan Tievelhoon loka-marras-</a:t>
            </a:r>
          </a:p>
          <a:p>
            <a:pPr marL="0" indent="0">
              <a:buNone/>
            </a:pPr>
            <a:r>
              <a:rPr lang="fi-FI" dirty="0">
                <a:latin typeface="-apple-system"/>
              </a:rPr>
              <a:t>kuussa. Tarkempi aikataulusuunnitelma seuraavassa Tievelho-vartissa.</a:t>
            </a: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Tietokuvauspalveluun lisätty kaikkien kohdeluokkien</a:t>
            </a:r>
          </a:p>
          <a:p>
            <a:pPr marL="0" indent="0">
              <a:buNone/>
            </a:pPr>
            <a:r>
              <a:rPr lang="fi-FI" dirty="0">
                <a:solidFill>
                  <a:srgbClr val="172B4D"/>
                </a:solidFill>
                <a:latin typeface="-apple-system"/>
              </a:rPr>
              <a:t>ominaisuustietojen ja niiden nimikkeiden selitteet.</a:t>
            </a: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Sorateiden runkokelirikko kohdeluokan tietorakenne muuttuu.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dirty="0">
                <a:solidFill>
                  <a:srgbClr val="172B4D"/>
                </a:solidFill>
                <a:latin typeface="-apple-system"/>
                <a:sym typeface="Wingdings" panose="05000000000000000000" pitchFamily="2" charset="2"/>
              </a:rPr>
              <a:t>Sama kohdeluokka sisältää tiedot: kelirikoista, runkokelirikoista </a:t>
            </a:r>
          </a:p>
          <a:p>
            <a:pPr marL="0" indent="0">
              <a:buNone/>
            </a:pPr>
            <a:r>
              <a:rPr lang="fi-FI" dirty="0">
                <a:solidFill>
                  <a:srgbClr val="172B4D"/>
                </a:solidFill>
                <a:latin typeface="-apple-system"/>
              </a:rPr>
              <a:t>sekä pintakelirikoista. Vanha tieto siirretään runkokelirikon alle. Uusia </a:t>
            </a:r>
          </a:p>
          <a:p>
            <a:pPr marL="0" indent="0">
              <a:buNone/>
            </a:pPr>
            <a:r>
              <a:rPr lang="fi-FI" dirty="0">
                <a:solidFill>
                  <a:srgbClr val="172B4D"/>
                </a:solidFill>
                <a:latin typeface="-apple-system"/>
              </a:rPr>
              <a:t>inventointeja toteutettu kelirikkojen ja pintakelirikkojen osalta. (tietovastaava Jarkko Pirinen)</a:t>
            </a:r>
          </a:p>
          <a:p>
            <a:r>
              <a:rPr lang="fi-FI" dirty="0">
                <a:solidFill>
                  <a:srgbClr val="172B4D"/>
                </a:solidFill>
                <a:latin typeface="-apple-system"/>
              </a:rPr>
              <a:t>Tievelhon karttakäyttöliittymän palvelumuotoilu alkaa käyttäjähaastatteluilla.</a:t>
            </a:r>
          </a:p>
          <a:p>
            <a:r>
              <a:rPr lang="fi-FI" dirty="0" err="1">
                <a:latin typeface="-apple-system"/>
              </a:rPr>
              <a:t>YHA:n</a:t>
            </a:r>
            <a:r>
              <a:rPr lang="fi-FI" dirty="0">
                <a:latin typeface="-apple-system"/>
              </a:rPr>
              <a:t> lähtötietopakettien valmistelu loppusuoralla.</a:t>
            </a:r>
          </a:p>
          <a:p>
            <a:r>
              <a:rPr lang="fi-FI" dirty="0" err="1">
                <a:latin typeface="-apple-system"/>
              </a:rPr>
              <a:t>Vexlain</a:t>
            </a:r>
            <a:r>
              <a:rPr lang="fi-FI" dirty="0">
                <a:latin typeface="-apple-system"/>
              </a:rPr>
              <a:t> koekäytössä: </a:t>
            </a:r>
            <a:r>
              <a:rPr lang="fi-F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https://paikkatietodev.testivaylapilvi.fi/viitekehysmuunnin-excel/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.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Vexline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lisää aineistoon myös geometrian ja se korvaa jatkossa VKM-Excelin ja Tatun. Palaute: Ptptuki@sitowise.com</a:t>
            </a:r>
            <a:endParaRPr lang="fi-FI" dirty="0"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endParaRPr lang="fi-FI" dirty="0">
              <a:solidFill>
                <a:srgbClr val="172B4D"/>
              </a:solidFill>
              <a:latin typeface="-apple-system"/>
            </a:endParaRPr>
          </a:p>
          <a:p>
            <a:pPr marL="0" indent="0">
              <a:buNone/>
            </a:pPr>
            <a:endParaRPr lang="fi-FI" dirty="0">
              <a:solidFill>
                <a:srgbClr val="172B4D"/>
              </a:solidFill>
              <a:latin typeface="-apple-system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E49CABA-05D2-E2F2-523C-1A778D4CC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556" y="-11365"/>
            <a:ext cx="2950986" cy="332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B14767-DA13-6FB1-4787-2D1A4B78C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8747" y="247679"/>
            <a:ext cx="1913389" cy="482163"/>
          </a:xfrm>
        </p:spPr>
        <p:txBody>
          <a:bodyPr>
            <a:normAutofit fontScale="90000"/>
          </a:bodyPr>
          <a:lstStyle/>
          <a:p>
            <a:r>
              <a:rPr lang="fi-FI" dirty="0"/>
              <a:t>Demo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42B2C7-140A-EC96-60BB-92F4D413D5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838899"/>
            <a:ext cx="10487025" cy="5771421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/>
              <a:t>Käyttötapaus 1: </a:t>
            </a:r>
            <a:r>
              <a:rPr lang="fi-FI" dirty="0"/>
              <a:t>Haetaan Keski-Suomen </a:t>
            </a:r>
            <a:r>
              <a:rPr lang="fi-FI" dirty="0" err="1"/>
              <a:t>ELY:stä</a:t>
            </a:r>
            <a:r>
              <a:rPr lang="fi-FI" dirty="0"/>
              <a:t> tieosuuksia, jossa on sora- ja päällystetietoja samalla tieosuudella (etäisyydellä).</a:t>
            </a:r>
          </a:p>
          <a:p>
            <a:r>
              <a:rPr lang="fi-FI" b="1" dirty="0"/>
              <a:t>Käyttötapaus 2: </a:t>
            </a:r>
            <a:r>
              <a:rPr lang="fi-FI" dirty="0"/>
              <a:t>Käyttäjä haluaa hakea tarkastella tieosuuksia, joissa on pohjavesialue. Käyttäjää kiinnostaa onko pohjavesialueelliset tieosuudet suojattu suojausrakenteilla ja onko kyseisellä tieosuudella suolankäyttöön liittyviä rajoituksia. Esimerkki alue: Pohjois-Pohjanmaan ELY-keskus.</a:t>
            </a:r>
          </a:p>
          <a:p>
            <a:r>
              <a:rPr lang="fi-FI" b="1" dirty="0"/>
              <a:t>Käyttötapaus 3: </a:t>
            </a:r>
            <a:r>
              <a:rPr lang="fi-FI" dirty="0"/>
              <a:t>Käyttäjä haluaa  tietää kuinka monta kilometriä Hämeenkyrön ohitustiehankkeessa on rakennettu kävely- ja pyöräteitä?</a:t>
            </a:r>
          </a:p>
          <a:p>
            <a:pPr marL="0" indent="0">
              <a:buNone/>
            </a:pPr>
            <a:r>
              <a:rPr lang="fi-FI" dirty="0"/>
              <a:t>OID (vaihe uusinvestointi): </a:t>
            </a:r>
            <a:r>
              <a:rPr lang="fi-FI" b="0" i="0" dirty="0">
                <a:solidFill>
                  <a:srgbClr val="636363"/>
                </a:solidFill>
                <a:effectLst/>
                <a:latin typeface="Roboto" panose="02000000000000000000" pitchFamily="2" charset="0"/>
              </a:rPr>
              <a:t>1.2.246.578.5.1.633</a:t>
            </a:r>
          </a:p>
          <a:p>
            <a:pPr marL="0" indent="0">
              <a:buNone/>
            </a:pPr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endParaRPr lang="fi-FI" b="1" dirty="0"/>
          </a:p>
          <a:p>
            <a:r>
              <a:rPr lang="fi-FI" dirty="0"/>
              <a:t>Rajapintakäyttäjille tippi: Kaikki Tievelhon käyttöliittymässä olevat toiminnot/parametrien käyttö on myös mahdollista rajapintojen kautta (hakupalvelu: </a:t>
            </a:r>
            <a:r>
              <a:rPr lang="fi-FI" dirty="0">
                <a:hlinkClick r:id="rId2"/>
              </a:rPr>
              <a:t>https://ohje.velho.vaylapilvi.fi/rajapinnat/tietojen-hyodyntaminen/</a:t>
            </a:r>
            <a:r>
              <a:rPr lang="fi-FI" dirty="0"/>
              <a:t> )! </a:t>
            </a:r>
            <a:r>
              <a:rPr lang="fi-FI" dirty="0" err="1"/>
              <a:t>Developer</a:t>
            </a:r>
            <a:r>
              <a:rPr lang="fi-FI" dirty="0"/>
              <a:t> </a:t>
            </a:r>
            <a:r>
              <a:rPr lang="fi-FI" dirty="0" err="1"/>
              <a:t>toolista</a:t>
            </a:r>
            <a:r>
              <a:rPr lang="fi-FI" dirty="0"/>
              <a:t> on mahdollista kopioida käyttöliittymässä tehty hakulauseke rajapinta käyttöön.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347529-D88C-B8DF-C1D2-F7F1D3FA6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9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1A015E-F06A-6262-D8A3-07737990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Terveiset operoinnista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DBA6B5-1E2D-DBF3-3991-2F8A43439C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775868"/>
            <a:ext cx="5448836" cy="4631606"/>
          </a:xfrm>
        </p:spPr>
        <p:txBody>
          <a:bodyPr>
            <a:normAutofit/>
          </a:bodyPr>
          <a:lstStyle/>
          <a:p>
            <a:r>
              <a:rPr lang="fi-FI" sz="1800" b="0" i="0" u="none" strike="noStrike" baseline="0" dirty="0">
                <a:cs typeface="Calibri" panose="020F0502020204030204" pitchFamily="34" charset="0"/>
              </a:rPr>
              <a:t>Operoinnissa kohdeluokkien päivitykset etenevät hyvin </a:t>
            </a:r>
            <a:r>
              <a:rPr lang="fi-FI" sz="1200" dirty="0">
                <a:effectLst/>
                <a:ea typeface="Calibri" panose="020F0502020204030204" pitchFamily="34" charset="0"/>
                <a:hlinkClick r:id="rId2"/>
              </a:rPr>
              <a:t>https://ohje.velho.vaylapilvi.fi/tievelho/tietojen-hyodyntaminen/</a:t>
            </a:r>
            <a:r>
              <a:rPr lang="fi-FI" sz="1200" dirty="0">
                <a:effectLst/>
                <a:ea typeface="Calibri" panose="020F0502020204030204" pitchFamily="34" charset="0"/>
              </a:rPr>
              <a:t> </a:t>
            </a:r>
          </a:p>
          <a:p>
            <a:r>
              <a:rPr lang="fi-FI" sz="1800" dirty="0">
                <a:effectLst/>
                <a:ea typeface="Calibri" panose="020F0502020204030204" pitchFamily="34" charset="0"/>
              </a:rPr>
              <a:t>Hoidon urakoiden kilpailutusten </a:t>
            </a:r>
            <a:r>
              <a:rPr lang="fi-FI" sz="1800" dirty="0">
                <a:ea typeface="Calibri" panose="020F0502020204030204" pitchFamily="34" charset="0"/>
              </a:rPr>
              <a:t>kannalta olennaiset kohdeluokat p</a:t>
            </a:r>
            <a:r>
              <a:rPr lang="fi-FI" sz="1800" dirty="0">
                <a:effectLst/>
                <a:ea typeface="Calibri" panose="020F0502020204030204" pitchFamily="34" charset="0"/>
              </a:rPr>
              <a:t>äivitetty</a:t>
            </a:r>
          </a:p>
          <a:p>
            <a:r>
              <a:rPr lang="fi-FI" sz="1800" dirty="0">
                <a:effectLst/>
                <a:ea typeface="Calibri" panose="020F0502020204030204" pitchFamily="34" charset="0"/>
              </a:rPr>
              <a:t>Nyt työn alla: 2023 päällystevauriokartoitusten vienti, 2022 varuste- ja laiteinventoinnit, liikennemerkkien ja pylväiden yhteyden muodostaminen, </a:t>
            </a:r>
            <a:r>
              <a:rPr lang="fi-FI" sz="1800" dirty="0">
                <a:ea typeface="Calibri" panose="020F0502020204030204" pitchFamily="34" charset="0"/>
              </a:rPr>
              <a:t>s</a:t>
            </a:r>
            <a:r>
              <a:rPr lang="fi-FI" sz="1800" dirty="0">
                <a:effectLst/>
                <a:ea typeface="Calibri" panose="020F0502020204030204" pitchFamily="34" charset="0"/>
              </a:rPr>
              <a:t>uravage-geometriat ja tieosoiteverkon 1.1.2024 valmistelevat työt</a:t>
            </a:r>
          </a:p>
          <a:p>
            <a:r>
              <a:rPr lang="fi-FI" sz="1800" dirty="0">
                <a:ea typeface="Calibri" panose="020F0502020204030204" pitchFamily="34" charset="0"/>
              </a:rPr>
              <a:t>Yhteistyössä useamman tiimin kanssa kesän t</a:t>
            </a:r>
            <a:r>
              <a:rPr lang="fi-FI" sz="1800" dirty="0">
                <a:effectLst/>
                <a:ea typeface="Calibri" panose="020F0502020204030204" pitchFamily="34" charset="0"/>
              </a:rPr>
              <a:t>ieosoitemuutosten </a:t>
            </a:r>
            <a:r>
              <a:rPr lang="fi-FI" sz="1800" dirty="0">
                <a:ea typeface="Calibri" panose="020F0502020204030204" pitchFamily="34" charset="0"/>
              </a:rPr>
              <a:t>tuotantoonviennin </a:t>
            </a:r>
            <a:r>
              <a:rPr lang="fi-FI" sz="1800" dirty="0">
                <a:effectLst/>
                <a:ea typeface="Calibri" panose="020F0502020204030204" pitchFamily="34" charset="0"/>
              </a:rPr>
              <a:t>mahdollistaminen  </a:t>
            </a:r>
          </a:p>
          <a:p>
            <a:r>
              <a:rPr lang="fi-FI" sz="1800" dirty="0">
                <a:ea typeface="Calibri" panose="020F0502020204030204" pitchFamily="34" charset="0"/>
              </a:rPr>
              <a:t>Tietopyynnöt ja tietoirrotukset + tukipostit </a:t>
            </a:r>
            <a:r>
              <a:rPr lang="fi-FI" sz="1800" dirty="0">
                <a:ea typeface="Calibri" panose="020F0502020204030204" pitchFamily="34" charset="0"/>
                <a:sym typeface="Wingdings" panose="05000000000000000000" pitchFamily="2" charset="2"/>
              </a:rPr>
              <a:t> olennainen osa arkea</a:t>
            </a:r>
            <a:endParaRPr lang="fi-FI" sz="1800" dirty="0">
              <a:effectLst/>
              <a:ea typeface="Calibri" panose="020F0502020204030204" pitchFamily="34" charset="0"/>
            </a:endParaRPr>
          </a:p>
          <a:p>
            <a:pPr marL="914400" lvl="2" indent="0">
              <a:buNone/>
            </a:pPr>
            <a:endParaRPr lang="fi-FI" sz="2400" dirty="0">
              <a:effectLst/>
              <a:ea typeface="Calibri" panose="020F0502020204030204" pitchFamily="34" charset="0"/>
            </a:endParaRPr>
          </a:p>
          <a:p>
            <a:pPr marL="0" indent="0" algn="l">
              <a:buNone/>
            </a:pPr>
            <a:endParaRPr lang="fi-FI" sz="2400" b="0" i="0" u="none" strike="noStrike" baseline="0" dirty="0"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21635ED-7BFC-2C07-C885-AD4AD90944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87F7EF-E79A-0AB3-34C8-E77AA63C2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035" y="1791609"/>
            <a:ext cx="5698058" cy="45632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099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E5AB38-47E0-422C-9979-8B400F71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30" y="298013"/>
            <a:ext cx="8498747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Käyttäjähallinta, käyttäjätuki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15FB06-9963-47CD-A577-52CB59FF8B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91238"/>
            <a:ext cx="10487025" cy="4723788"/>
          </a:xfrm>
        </p:spPr>
        <p:txBody>
          <a:bodyPr/>
          <a:lstStyle/>
          <a:p>
            <a:r>
              <a:rPr lang="fi-FI" dirty="0"/>
              <a:t>Velho ohjeet: </a:t>
            </a:r>
            <a:r>
              <a:rPr lang="fi-FI" dirty="0">
                <a:solidFill>
                  <a:srgbClr val="172B4D"/>
                </a:solidFill>
                <a:latin typeface="-apple-system"/>
                <a:hlinkClick r:id="rId2"/>
              </a:rPr>
              <a:t>https://ohje.velho.vaylapilvi.fi/</a:t>
            </a:r>
            <a:endParaRPr lang="fi-FI" dirty="0">
              <a:solidFill>
                <a:srgbClr val="172B4D"/>
              </a:solidFill>
              <a:latin typeface="-apple-system"/>
            </a:endParaRPr>
          </a:p>
          <a:p>
            <a:r>
              <a:rPr lang="fi-FI" dirty="0"/>
              <a:t>Operointi: </a:t>
            </a:r>
            <a:r>
              <a:rPr lang="fi-FI" dirty="0">
                <a:hlinkClick r:id="rId3"/>
              </a:rPr>
              <a:t>tiestotuki@vayla.fi</a:t>
            </a:r>
            <a:r>
              <a:rPr lang="fi-FI" dirty="0"/>
              <a:t> </a:t>
            </a:r>
          </a:p>
          <a:p>
            <a:r>
              <a:rPr lang="fi-FI" dirty="0"/>
              <a:t>Tievelhon osalta kaikki henkilöt, joilla on extranet tunnukset pääsevät käyttämään järjestelmää. Projektivelhon osalta Sami Mäkelällä on käyttäjähallinta</a:t>
            </a:r>
          </a:p>
          <a:p>
            <a:r>
              <a:rPr lang="fi-FI" dirty="0"/>
              <a:t>Palautetta voi antaa </a:t>
            </a:r>
            <a:r>
              <a:rPr lang="fi-FI" dirty="0">
                <a:hlinkClick r:id="rId4"/>
              </a:rPr>
              <a:t>velhotuki@vayla.fi</a:t>
            </a:r>
            <a:r>
              <a:rPr lang="fi-FI" dirty="0"/>
              <a:t> osoitteeseen tai suoraan käyttöliittymästä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AF5069F-C99B-48EF-8C1C-0ED868F6A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CEE93A-32F3-4E04-8E17-01F2371A7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371" y="4144135"/>
            <a:ext cx="2124371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5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17993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xml_kameleon>
  <ddecree/>
  <dlevelofprotection/>
  <dsecrecy/>
  <dconfidentiality/>
</xml_kameleon>
</file>

<file path=customXml/item2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Props1.xml><?xml version="1.0" encoding="utf-8"?>
<ds:datastoreItem xmlns:ds="http://schemas.openxmlformats.org/officeDocument/2006/customXml" ds:itemID="{A8012199-8EC8-45B0-B8CE-C879495E452F}">
  <ds:schemaRefs/>
</ds:datastoreItem>
</file>

<file path=customXml/itemProps2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15960</TotalTime>
  <Words>400</Words>
  <Application>Microsoft Office PowerPoint</Application>
  <PresentationFormat>Laajakuva</PresentationFormat>
  <Paragraphs>55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7" baseType="lpstr">
      <vt:lpstr>-apple-system</vt:lpstr>
      <vt:lpstr>Arial</vt:lpstr>
      <vt:lpstr>Calibri</vt:lpstr>
      <vt:lpstr>Exo 2</vt:lpstr>
      <vt:lpstr>Felbridge Pro</vt:lpstr>
      <vt:lpstr>Roboto</vt:lpstr>
      <vt:lpstr>Segoe UI</vt:lpstr>
      <vt:lpstr>Tahoma</vt:lpstr>
      <vt:lpstr>Wingdings</vt:lpstr>
      <vt:lpstr>vayla</vt:lpstr>
      <vt:lpstr>Tievelhovartti (10.10.2023)</vt:lpstr>
      <vt:lpstr>Agenda</vt:lpstr>
      <vt:lpstr>Ajankohtaiset</vt:lpstr>
      <vt:lpstr>Demo</vt:lpstr>
      <vt:lpstr>Terveiset operoinnista</vt:lpstr>
      <vt:lpstr>Käyttäjähallinta, käyttäjätuki ja palaute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586</cp:revision>
  <dcterms:created xsi:type="dcterms:W3CDTF">2021-06-10T07:52:25Z</dcterms:created>
  <dcterms:modified xsi:type="dcterms:W3CDTF">2023-10-11T06:28:55Z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</Properties>
</file>