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4"/>
  </p:notesMasterIdLst>
  <p:sldIdLst>
    <p:sldId id="256" r:id="rId4"/>
    <p:sldId id="315" r:id="rId5"/>
    <p:sldId id="307" r:id="rId6"/>
    <p:sldId id="312" r:id="rId7"/>
    <p:sldId id="316" r:id="rId8"/>
    <p:sldId id="259" r:id="rId9"/>
    <p:sldId id="262" r:id="rId10"/>
    <p:sldId id="261" r:id="rId11"/>
    <p:sldId id="306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5812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943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486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  <p:sldLayoutId id="2147483749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jen-hyodyntaminen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rajapinnat/tietojen-hyodyntamine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hje.velho.vaylapilvi.fi/tievelho/tietojen-hyodyntaminen/" TargetMode="Externa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mailto:velhotuki@vayla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(12.09.2023)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12.09.2023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</a:t>
            </a:r>
          </a:p>
          <a:p>
            <a:r>
              <a:rPr lang="fi-FI" dirty="0"/>
              <a:t>Tievelhon kehittämisen painopisteet</a:t>
            </a:r>
          </a:p>
          <a:p>
            <a:r>
              <a:rPr lang="fi-FI" dirty="0"/>
              <a:t>Tietojen ajantasaisuus</a:t>
            </a:r>
          </a:p>
          <a:p>
            <a:r>
              <a:rPr lang="fi-FI" dirty="0" err="1"/>
              <a:t>Demoilua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194" y="176169"/>
            <a:ext cx="2590335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69738"/>
            <a:ext cx="12192000" cy="6112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Maanteiden hoidon urakoiden kilpailutus lähestyy (1.10.2023)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 err="1">
                <a:solidFill>
                  <a:srgbClr val="172B4D"/>
                </a:solidFill>
                <a:latin typeface="-apple-system"/>
              </a:rPr>
              <a:t>YHA:n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lähtötietopakettien päivityksiä lähdetty aktiivisesti edistämään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Uusi tiekuva palvelu otettu tuotantokäyttöön tiekuva.fi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päälle rakennettava analytiikkaraporttien kehittäminen aloitettu yhteistyössä asiantuntijoiden kanssa.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Viikonlopun aikana ajettiin onnistuneesti Tievelhoon kohteiden puuttuvia keskilinjageometria tietoja. Geometrioita päivitettiin yhteensä noin 990 000 kappaletta.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Tietojen ajantasaisuuden tilanne: </a:t>
            </a: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  <a:hlinkClick r:id="rId2"/>
              </a:rPr>
              <a:t>https://ohje.velho.vaylapilvi.fi/tievelho/tietojen-hyodyntaminen/</a:t>
            </a: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Tietokuvaus palvelussa kaikkien kohdeluokkien kuvaukset lisätty, seuraavaksi ominaisuustietojen kuvaukset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90" y="-8389"/>
            <a:ext cx="8389691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kehittämisen painopisteet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C4C197-237C-22BB-941F-76049C74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44"/>
            <a:ext cx="12192000" cy="59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14767-DA13-6FB1-4787-2D1A4B78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747" y="247679"/>
            <a:ext cx="1913389" cy="482163"/>
          </a:xfrm>
        </p:spPr>
        <p:txBody>
          <a:bodyPr>
            <a:normAutofit fontScale="90000"/>
          </a:bodyPr>
          <a:lstStyle/>
          <a:p>
            <a:r>
              <a:rPr lang="fi-FI" dirty="0"/>
              <a:t>Demo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42B2C7-140A-EC96-60BB-92F4D413D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38899"/>
            <a:ext cx="10487025" cy="5771421"/>
          </a:xfrm>
        </p:spPr>
        <p:txBody>
          <a:bodyPr>
            <a:normAutofit/>
          </a:bodyPr>
          <a:lstStyle/>
          <a:p>
            <a:r>
              <a:rPr lang="fi-FI" b="1" dirty="0"/>
              <a:t>Käyttötapaus 1: </a:t>
            </a:r>
            <a:r>
              <a:rPr lang="fi-FI" dirty="0"/>
              <a:t>Kuinka käytän kohdehaussa rekisteröintipäivämäärää hakujen rajauksessa?</a:t>
            </a:r>
          </a:p>
          <a:p>
            <a:r>
              <a:rPr lang="fi-FI" b="1" dirty="0"/>
              <a:t>Käyttötapaus 2: </a:t>
            </a:r>
            <a:r>
              <a:rPr lang="fi-FI" dirty="0"/>
              <a:t>Kuinka haen kohdehausta hoidon urakasta tulleet päivitykset tienvarsikalusteisiin? </a:t>
            </a:r>
            <a:r>
              <a:rPr lang="fi-FI" b="0" i="0" dirty="0">
                <a:solidFill>
                  <a:srgbClr val="111111"/>
                </a:solidFill>
                <a:effectLst/>
                <a:latin typeface="Exo 2" panose="00000500000000000000" pitchFamily="2" charset="0"/>
              </a:rPr>
              <a:t>Raahe-Ylivieska 21-26</a:t>
            </a:r>
            <a:r>
              <a:rPr lang="fi-FI" dirty="0"/>
              <a:t>: urakkakoodi: 1259 OID: </a:t>
            </a:r>
            <a:r>
              <a:rPr lang="fi-FI" b="0" i="0" dirty="0">
                <a:solidFill>
                  <a:srgbClr val="636363"/>
                </a:solidFill>
                <a:effectLst/>
                <a:latin typeface="Roboto" panose="02000000000000000000" pitchFamily="2" charset="0"/>
              </a:rPr>
              <a:t>1.2.246.578.8.1.3081820802.3080954314</a:t>
            </a:r>
          </a:p>
          <a:p>
            <a:r>
              <a:rPr lang="fi-FI" b="1" dirty="0"/>
              <a:t>Käyttötapaus 3: </a:t>
            </a:r>
            <a:r>
              <a:rPr lang="fi-FI" dirty="0"/>
              <a:t>Kuinka haen kohdehaulla tiettyyn rakennusprojektiin liittyvät kohteet? Case: </a:t>
            </a:r>
            <a:r>
              <a:rPr lang="fi-FI" dirty="0">
                <a:solidFill>
                  <a:srgbClr val="63636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Tienvarsikalusteet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>
                <a:solidFill>
                  <a:srgbClr val="636363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OID: 1.2.246.578.5.1.3049522521.1829542948</a:t>
            </a:r>
            <a:endParaRPr lang="fi-FI" dirty="0"/>
          </a:p>
          <a:p>
            <a:r>
              <a:rPr lang="fi-FI" dirty="0"/>
              <a:t>Rajapintakäyttäjille tippi: Kaikki Tievelhon käyttöliittymässä olevat toiminnot/parametrien käyttö on myös mahdollista rajapintojen kautta (hakupalvelu: </a:t>
            </a:r>
            <a:r>
              <a:rPr lang="fi-FI" dirty="0">
                <a:hlinkClick r:id="rId2"/>
              </a:rPr>
              <a:t>https://ohje.velho.vaylapilvi.fi/rajapinnat/tietojen-hyodyntaminen/</a:t>
            </a:r>
            <a:r>
              <a:rPr lang="fi-FI" dirty="0"/>
              <a:t> )! </a:t>
            </a:r>
            <a:r>
              <a:rPr lang="fi-FI" dirty="0" err="1"/>
              <a:t>Developer</a:t>
            </a:r>
            <a:r>
              <a:rPr lang="fi-FI" dirty="0"/>
              <a:t> </a:t>
            </a:r>
            <a:r>
              <a:rPr lang="fi-FI" dirty="0" err="1"/>
              <a:t>toolista</a:t>
            </a:r>
            <a:r>
              <a:rPr lang="fi-FI" dirty="0"/>
              <a:t> on mahdollista kopioida käyttöliittymässä tehty hakulauseke rajapinta käyttöön.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347529-D88C-B8DF-C1D2-F7F1D3FA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9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A015E-F06A-6262-D8A3-0773799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Terveiset operoinnista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BA6B5-1E2D-DBF3-3991-2F8A43439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775867"/>
            <a:ext cx="9148282" cy="4840689"/>
          </a:xfrm>
        </p:spPr>
        <p:txBody>
          <a:bodyPr>
            <a:normAutofit/>
          </a:bodyPr>
          <a:lstStyle/>
          <a:p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Fokus hoitourakoiden kilpailutusten kannalta tärkeissä kohdeluokissa </a:t>
            </a:r>
            <a:endParaRPr lang="fi-FI" sz="2400" dirty="0">
              <a:ea typeface="Calibri" panose="020F0502020204030204" pitchFamily="34" charset="0"/>
            </a:endParaRPr>
          </a:p>
          <a:p>
            <a:r>
              <a:rPr lang="fi-FI" sz="2400" dirty="0">
                <a:cs typeface="Calibri" panose="020F0502020204030204" pitchFamily="34" charset="0"/>
              </a:rPr>
              <a:t>K</a:t>
            </a:r>
            <a:r>
              <a:rPr lang="fi-FI" sz="2400" b="0" i="0" u="none" strike="noStrike" baseline="0" dirty="0">
                <a:cs typeface="Calibri" panose="020F0502020204030204" pitchFamily="34" charset="0"/>
              </a:rPr>
              <a:t>ohdeluokkien päivitykset etenevät </a:t>
            </a:r>
            <a:r>
              <a:rPr lang="fi-FI" sz="2400" dirty="0">
                <a:cs typeface="Calibri" panose="020F0502020204030204" pitchFamily="34" charset="0"/>
              </a:rPr>
              <a:t>hienosti</a:t>
            </a:r>
          </a:p>
          <a:p>
            <a:r>
              <a:rPr lang="fi-FI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Edelleen tippuu päivityspyyntöjä (DL oli 1.9)</a:t>
            </a:r>
          </a:p>
          <a:p>
            <a:endParaRPr lang="fi-FI" sz="2400" b="0" i="0" u="none" strike="noStrike" baseline="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dirty="0" err="1">
                <a:ea typeface="Calibri" panose="020F0502020204030204" pitchFamily="34" charset="0"/>
                <a:cs typeface="Calibri" panose="020F0502020204030204" pitchFamily="34" charset="0"/>
              </a:rPr>
              <a:t>YHA:n</a:t>
            </a:r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 lähtötietopakettien päivitykset käynnistyneet</a:t>
            </a:r>
          </a:p>
          <a:p>
            <a:r>
              <a:rPr lang="fi-FI" sz="2400" b="1" dirty="0">
                <a:solidFill>
                  <a:srgbClr val="172B4D"/>
                </a:solidFill>
                <a:effectLst/>
                <a:latin typeface="-apple-system"/>
                <a:ea typeface="Calibri" panose="020F0502020204030204" pitchFamily="34" charset="0"/>
                <a:hlinkClick r:id="rId2"/>
              </a:rPr>
              <a:t>https://ohje.velho.vaylapilvi.fi/tievelho/tietojen-hyodyntaminen/</a:t>
            </a:r>
            <a:r>
              <a:rPr lang="fi-FI" sz="2400" b="1" dirty="0">
                <a:solidFill>
                  <a:srgbClr val="172B4D"/>
                </a:solidFill>
                <a:effectLst/>
                <a:latin typeface="-apple-system"/>
                <a:ea typeface="Calibri" panose="020F0502020204030204" pitchFamily="34" charset="0"/>
              </a:rPr>
              <a:t> </a:t>
            </a:r>
            <a:endParaRPr lang="fi-FI" sz="2400" b="0" i="0" u="none" strike="noStrike" baseline="0" dirty="0">
              <a:cs typeface="Calibri" panose="020F0502020204030204" pitchFamily="34" charset="0"/>
            </a:endParaRPr>
          </a:p>
          <a:p>
            <a:endParaRPr lang="fi-FI" sz="2400" b="0" i="0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fi-FI" sz="2400" b="0" i="0" u="none" strike="noStrike" baseline="0" dirty="0"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1635ED-7BFC-2C07-C885-AD4AD90944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90FEE10-0897-F806-42B2-E3A9C2947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66" y="3954138"/>
            <a:ext cx="7768708" cy="911285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9099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523CB1-AE1F-E9DB-7D36-6E36DE27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F3D1DD-B16E-3657-8558-E1FCA85C9D66}"/>
              </a:ext>
            </a:extLst>
          </p:cNvPr>
          <p:cNvSpPr txBox="1"/>
          <p:nvPr/>
        </p:nvSpPr>
        <p:spPr>
          <a:xfrm>
            <a:off x="466725" y="639926"/>
            <a:ext cx="112585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u="sng" dirty="0"/>
              <a:t>Hoitourakoiden kilpailutusten kannalta olennaiset kohdeluokat, </a:t>
            </a:r>
          </a:p>
          <a:p>
            <a:r>
              <a:rPr lang="fi-FI" sz="2400" u="sng" dirty="0"/>
              <a:t>raportteihin liittyvä prioriteetti 1:</a:t>
            </a:r>
            <a:endParaRPr lang="fi-FI" sz="2400" dirty="0"/>
          </a:p>
          <a:p>
            <a:endParaRPr lang="fi-FI" sz="2000" b="1" dirty="0">
              <a:solidFill>
                <a:srgbClr val="172B4D"/>
              </a:solidFill>
              <a:effectLst/>
              <a:latin typeface="-apple-system"/>
              <a:ea typeface="Calibri" panose="020F0502020204030204" pitchFamily="34" charset="0"/>
            </a:endParaRPr>
          </a:p>
          <a:p>
            <a:endParaRPr lang="fi-FI" sz="2000" dirty="0"/>
          </a:p>
          <a:p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Luokitusrekisterin P1-kohdeluokat: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Toiminnallinen luokka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Päällysteen korjausluokka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Kävely- ja pyöräilyn väylä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Väylän luonne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Soratieluokka</a:t>
            </a:r>
          </a:p>
          <a:p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Talvihoitoluokka</a:t>
            </a:r>
          </a:p>
          <a:p>
            <a:r>
              <a:rPr lang="fi-FI" sz="2000" dirty="0">
                <a:solidFill>
                  <a:schemeClr val="accent6">
                    <a:lumMod val="75000"/>
                  </a:schemeClr>
                </a:solidFill>
              </a:rPr>
              <a:t>Viherhoitoluokka</a:t>
            </a:r>
          </a:p>
          <a:p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Huom!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Talvihoitoluokissa ja viherhoitoluokissa tulevaisuuden korjaukset eivät ole mahdollista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Maanteiden hoitourakoissa on aika paljon virheitä ja niihin tulee vielä korjauksia</a:t>
            </a:r>
          </a:p>
          <a:p>
            <a:endParaRPr lang="fi-FI" sz="2000" u="sng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23D9375-B99B-4864-FDD3-2FF17886E5E4}"/>
              </a:ext>
            </a:extLst>
          </p:cNvPr>
          <p:cNvSpPr/>
          <p:nvPr/>
        </p:nvSpPr>
        <p:spPr>
          <a:xfrm>
            <a:off x="379261" y="1920002"/>
            <a:ext cx="7407668" cy="3582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457A653-D47F-19B0-425D-D03CEAF27016}"/>
              </a:ext>
            </a:extLst>
          </p:cNvPr>
          <p:cNvSpPr txBox="1"/>
          <p:nvPr/>
        </p:nvSpPr>
        <p:spPr>
          <a:xfrm>
            <a:off x="8080571" y="2020080"/>
            <a:ext cx="2899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Tiekohderekisterin P1-kohdeluokat: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Viheralueet</a:t>
            </a:r>
          </a:p>
          <a:p>
            <a:r>
              <a:rPr lang="fi-FI" sz="2000" dirty="0">
                <a:solidFill>
                  <a:schemeClr val="accent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Viherkuviot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4940871-CFAD-FC9E-21BB-44516D40F24E}"/>
              </a:ext>
            </a:extLst>
          </p:cNvPr>
          <p:cNvSpPr/>
          <p:nvPr/>
        </p:nvSpPr>
        <p:spPr>
          <a:xfrm>
            <a:off x="7983769" y="1920003"/>
            <a:ext cx="3627206" cy="1508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D95B9E4-515F-A620-D4BB-F69533579C03}"/>
              </a:ext>
            </a:extLst>
          </p:cNvPr>
          <p:cNvSpPr txBox="1"/>
          <p:nvPr/>
        </p:nvSpPr>
        <p:spPr>
          <a:xfrm>
            <a:off x="8080571" y="3765339"/>
            <a:ext cx="2899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Sijaintitietorekisterin P1-kohdeluokka:</a:t>
            </a:r>
          </a:p>
          <a:p>
            <a:r>
              <a:rPr lang="fi-FI" sz="20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Kaistat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3C46426-F0AA-4DEB-DEE8-8A307DC52E46}"/>
              </a:ext>
            </a:extLst>
          </p:cNvPr>
          <p:cNvSpPr/>
          <p:nvPr/>
        </p:nvSpPr>
        <p:spPr>
          <a:xfrm>
            <a:off x="7969214" y="3765339"/>
            <a:ext cx="3641761" cy="1135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933ACEA-C8EE-2C77-3BB3-BF9DA756C085}"/>
              </a:ext>
            </a:extLst>
          </p:cNvPr>
          <p:cNvSpPr txBox="1"/>
          <p:nvPr/>
        </p:nvSpPr>
        <p:spPr>
          <a:xfrm>
            <a:off x="466725" y="5688900"/>
            <a:ext cx="115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Varusteista (P2):</a:t>
            </a:r>
            <a:r>
              <a:rPr lang="fi-FI" dirty="0"/>
              <a:t> </a:t>
            </a:r>
            <a:r>
              <a:rPr lang="fi-FI" dirty="0">
                <a:solidFill>
                  <a:schemeClr val="accent4"/>
                </a:solidFill>
              </a:rPr>
              <a:t>aidat, reunakivet, portaat, portaalit, rumpuputket, reunapaalut,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kaiteet, putket-johdot-kaapelit, liikennemerkit, kaivot, pylväät, tienvarsikalusteet, puomit-sulkulaitteet-pollarit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21D43E6-2842-9BDE-DD6A-868A3D0E1A77}"/>
              </a:ext>
            </a:extLst>
          </p:cNvPr>
          <p:cNvSpPr/>
          <p:nvPr/>
        </p:nvSpPr>
        <p:spPr>
          <a:xfrm>
            <a:off x="379261" y="5663042"/>
            <a:ext cx="11231714" cy="727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68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C3931A-3D42-838C-8656-BAB97C7E4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79863"/>
            <a:ext cx="8305800" cy="6541612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B5BD01-B228-EE2A-8240-5ACCEA6D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BE7E40C-0657-657D-8261-6494608F09A3}"/>
              </a:ext>
            </a:extLst>
          </p:cNvPr>
          <p:cNvSpPr txBox="1"/>
          <p:nvPr/>
        </p:nvSpPr>
        <p:spPr>
          <a:xfrm>
            <a:off x="8743950" y="6352143"/>
            <a:ext cx="310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Status 11.9.2023</a:t>
            </a:r>
          </a:p>
        </p:txBody>
      </p:sp>
    </p:spTree>
    <p:extLst>
      <p:ext uri="{BB962C8B-B14F-4D97-AF65-F5344CB8AC3E}">
        <p14:creationId xmlns:p14="http://schemas.microsoft.com/office/powerpoint/2010/main" val="113676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12745</TotalTime>
  <Words>389</Words>
  <Application>Microsoft Office PowerPoint</Application>
  <PresentationFormat>Laajakuva</PresentationFormat>
  <Paragraphs>77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-apple-system</vt:lpstr>
      <vt:lpstr>Arial</vt:lpstr>
      <vt:lpstr>Calibri</vt:lpstr>
      <vt:lpstr>Exo 2</vt:lpstr>
      <vt:lpstr>Felbridge Pro</vt:lpstr>
      <vt:lpstr>Roboto</vt:lpstr>
      <vt:lpstr>Segoe UI</vt:lpstr>
      <vt:lpstr>Tahoma</vt:lpstr>
      <vt:lpstr>vayla</vt:lpstr>
      <vt:lpstr>Tievelhovartti (12.09.2023)</vt:lpstr>
      <vt:lpstr>Agenda</vt:lpstr>
      <vt:lpstr>Ajankohtaiset</vt:lpstr>
      <vt:lpstr>Tievelhon kehittämisen painopisteet</vt:lpstr>
      <vt:lpstr>Demo</vt:lpstr>
      <vt:lpstr>Terveiset operoinnista</vt:lpstr>
      <vt:lpstr>PowerPoint-esitys</vt:lpstr>
      <vt:lpstr>PowerPoint-esitys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540</cp:revision>
  <dcterms:created xsi:type="dcterms:W3CDTF">2021-06-10T07:52:25Z</dcterms:created>
  <dcterms:modified xsi:type="dcterms:W3CDTF">2023-09-12T10:42:51Z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