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8"/>
  </p:notesMasterIdLst>
  <p:sldIdLst>
    <p:sldId id="256" r:id="rId4"/>
    <p:sldId id="315" r:id="rId5"/>
    <p:sldId id="307" r:id="rId6"/>
    <p:sldId id="313" r:id="rId7"/>
    <p:sldId id="312" r:id="rId8"/>
    <p:sldId id="316" r:id="rId9"/>
    <p:sldId id="259" r:id="rId10"/>
    <p:sldId id="261" r:id="rId11"/>
    <p:sldId id="269" r:id="rId12"/>
    <p:sldId id="262" r:id="rId13"/>
    <p:sldId id="267" r:id="rId14"/>
    <p:sldId id="268" r:id="rId15"/>
    <p:sldId id="306" r:id="rId16"/>
    <p:sldId id="27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78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4785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070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  <p:sldLayoutId id="2147483748" r:id="rId44"/>
    <p:sldLayoutId id="2147483749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jen-hyodyntaminen/" TargetMode="Externa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mailto:velhotuki@vayla.f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ohjesivuston-uudistus-kaynnissa/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va.vaylapilvi.fi/ava/Tie/Tievelho_avoindata/Tievelho_avoindata_kohdeluokkalista.pdf" TargetMode="External"/><Relationship Id="rId4" Type="http://schemas.openxmlformats.org/officeDocument/2006/relationships/hyperlink" Target="https://ohje.velho.vaylapilvi.fi/tievelho/tietojen-hyodyntamine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jen-hyodyntaminen/" TargetMode="External"/><Relationship Id="rId2" Type="http://schemas.openxmlformats.org/officeDocument/2006/relationships/hyperlink" Target="https://ava.vaylapilvi.fi/ava/Tie/Tieosoiteverkko" TargetMode="Externa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(29.08.2023)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29.08.2023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1523CB1-AE1F-E9DB-7D36-6E36DE27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BF3D1DD-B16E-3657-8558-E1FCA85C9D66}"/>
              </a:ext>
            </a:extLst>
          </p:cNvPr>
          <p:cNvSpPr txBox="1"/>
          <p:nvPr/>
        </p:nvSpPr>
        <p:spPr>
          <a:xfrm>
            <a:off x="466725" y="461545"/>
            <a:ext cx="11258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u="sng" dirty="0"/>
              <a:t>Hoitourakoiden kannalta olennaiset kohdeluokat:</a:t>
            </a:r>
            <a:endParaRPr lang="fi-FI" sz="2000" dirty="0"/>
          </a:p>
          <a:p>
            <a:endParaRPr lang="fi-FI" sz="2000" b="1" dirty="0">
              <a:solidFill>
                <a:srgbClr val="172B4D"/>
              </a:solidFill>
              <a:effectLst/>
              <a:latin typeface="-apple-system"/>
              <a:ea typeface="Calibri" panose="020F0502020204030204" pitchFamily="34" charset="0"/>
            </a:endParaRPr>
          </a:p>
          <a:p>
            <a:r>
              <a:rPr lang="fi-FI" sz="1800" b="1" dirty="0">
                <a:solidFill>
                  <a:srgbClr val="172B4D"/>
                </a:solidFill>
                <a:effectLst/>
                <a:latin typeface="-apple-system"/>
                <a:ea typeface="Calibri" panose="020F0502020204030204" pitchFamily="34" charset="0"/>
                <a:hlinkClick r:id="rId2"/>
              </a:rPr>
              <a:t>https://ohje.velho.vaylapilvi.fi/tievelho/tietojen-hyodyntaminen/</a:t>
            </a:r>
            <a:r>
              <a:rPr lang="fi-FI" sz="1800" b="1" dirty="0">
                <a:solidFill>
                  <a:srgbClr val="172B4D"/>
                </a:solidFill>
                <a:effectLst/>
                <a:latin typeface="-apple-system"/>
                <a:ea typeface="Calibri" panose="020F0502020204030204" pitchFamily="34" charset="0"/>
              </a:rPr>
              <a:t> </a:t>
            </a:r>
          </a:p>
          <a:p>
            <a:endParaRPr lang="fi-FI" sz="1800" b="1" dirty="0">
              <a:solidFill>
                <a:srgbClr val="172B4D"/>
              </a:solidFill>
              <a:effectLst/>
              <a:latin typeface="-apple-system"/>
              <a:ea typeface="Calibri" panose="020F0502020204030204" pitchFamily="34" charset="0"/>
            </a:endParaRPr>
          </a:p>
          <a:p>
            <a:r>
              <a:rPr lang="fi-FI" sz="1800" b="1" dirty="0">
                <a:solidFill>
                  <a:srgbClr val="172B4D"/>
                </a:solidFill>
                <a:effectLst/>
                <a:latin typeface="-apple-system"/>
                <a:ea typeface="Calibri" panose="020F0502020204030204" pitchFamily="34" charset="0"/>
              </a:rPr>
              <a:t>Prioriteettilista (prioriteettilista sovittu hoidon verkostopalaverissa 30.05.2023)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fi-FI" sz="1800" dirty="0" err="1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Prio</a:t>
            </a:r>
            <a:r>
              <a:rPr lang="fi-FI" sz="1800" dirty="0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 1: Hoidon kannalta oleelliset luokitustiedot (kunnossapitoluokitukset)</a:t>
            </a:r>
            <a:endParaRPr lang="fi-FI" sz="1800" dirty="0">
              <a:solidFill>
                <a:srgbClr val="172B4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fi-FI" sz="1800" dirty="0" err="1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Prio</a:t>
            </a:r>
            <a:r>
              <a:rPr lang="fi-FI" sz="1800" dirty="0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 2: Maanteiden hoidon urakoiden sijaintitiedot (luodaan uudet urakat ja niihin liittyvät sijaintitiedot)</a:t>
            </a:r>
            <a:endParaRPr lang="fi-FI" sz="1800" dirty="0">
              <a:solidFill>
                <a:srgbClr val="172B4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fi-FI" sz="1800" dirty="0" err="1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Prio</a:t>
            </a:r>
            <a:r>
              <a:rPr lang="fi-FI" sz="1800" dirty="0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 3: Varustepäivitykset (vuonna 2023 kesällä tehdyt varuste- ja laiteinventoinnit </a:t>
            </a:r>
            <a:r>
              <a:rPr lang="fi-FI" sz="1800" dirty="0" err="1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prio</a:t>
            </a:r>
            <a:r>
              <a:rPr lang="fi-FI" sz="1800" dirty="0">
                <a:solidFill>
                  <a:srgbClr val="172B4D"/>
                </a:solidFill>
                <a:effectLst/>
                <a:latin typeface="-apple-system"/>
                <a:ea typeface="Times New Roman" panose="02020603050405020304" pitchFamily="18" charset="0"/>
              </a:rPr>
              <a:t> 1) </a:t>
            </a:r>
            <a:endParaRPr lang="fi-FI" sz="1800" dirty="0">
              <a:solidFill>
                <a:srgbClr val="172B4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2000" u="sng" dirty="0"/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LUOKITUSREKISTERI: Parikin kertaa on jo luokitusrekisteri menty läpi ja päivitetty, mutta lisää pyyntöjä tulee. Lakkautuksia päästään tekemään tällä viikolla.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HALLINTOREKISTERI</a:t>
            </a:r>
            <a:r>
              <a:rPr lang="fi-FI" dirty="0">
                <a:latin typeface="Calibri" panose="020F0502020204030204" pitchFamily="34" charset="0"/>
              </a:rPr>
              <a:t>: Hoitourakat päivitetään kerralla, kun kaikki pyynnöt tehty. Päivitys alkaa ensi viikolla. Muita urakoita esim. palvelusopimuksia päivitetään pyyntöjen saapuessa. Kunta + maakunta ajan tasalla.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VARUSTE</a:t>
            </a:r>
            <a:r>
              <a:rPr lang="fi-FI" dirty="0">
                <a:latin typeface="Calibri" panose="020F0502020204030204" pitchFamily="34" charset="0"/>
              </a:rPr>
              <a:t>REKISTERI: Osa kohdeluokista on päivitetty kertaalleen kokonaan, mutta uusia tulee. Kilpailuun menevien urakoiden päivityspyynnöt priorisoidaan niistä, joissa paljon päivitettävää.</a:t>
            </a:r>
          </a:p>
          <a:p>
            <a:r>
              <a:rPr lang="fi-FI" dirty="0">
                <a:effectLst/>
                <a:latin typeface="Calibri" panose="020F0502020204030204" pitchFamily="34" charset="0"/>
              </a:rPr>
              <a:t>PÄÄTÖSREKISTERI: </a:t>
            </a:r>
            <a:r>
              <a:rPr lang="fi-FI" dirty="0">
                <a:latin typeface="Calibri" panose="020F0502020204030204" pitchFamily="34" charset="0"/>
              </a:rPr>
              <a:t>Osa kertaalleen päivitetty kokonaan, mutta uusia tulee.</a:t>
            </a:r>
            <a:endParaRPr lang="fi-FI" dirty="0"/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RAKENNEREKISTERI: Akuutit kohdeluokat on kertaalleen päivitetty.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TIEKOHDEREKISTERI: Lähes 100% päivitetty, aivan muutama päivityspyyntö tullut.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SIJAINTIREKISTERI: Akuutit kohdeluokat vähintään kertaalleen päivitetty.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TOIMENPIDEREKISTERI: Tienrakennetoimenpiteet päivitetty vähintään kertaalleen.</a:t>
            </a:r>
            <a:endParaRPr lang="fi-FI" dirty="0">
              <a:latin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</a:rPr>
              <a:t>KUNTOREKISTERI: Pistemäisiä puutteita on päivitetty, ei vielä muita.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68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1523CB1-AE1F-E9DB-7D36-6E36DE27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BF3D1DD-B16E-3657-8558-E1FCA85C9D66}"/>
              </a:ext>
            </a:extLst>
          </p:cNvPr>
          <p:cNvSpPr txBox="1"/>
          <p:nvPr/>
        </p:nvSpPr>
        <p:spPr>
          <a:xfrm>
            <a:off x="466725" y="461545"/>
            <a:ext cx="1125855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u="sng" dirty="0" err="1"/>
              <a:t>YHAn</a:t>
            </a:r>
            <a:r>
              <a:rPr lang="fi-FI" sz="2000" u="sng" dirty="0"/>
              <a:t> kannalta olennaiset kohdeluokat:</a:t>
            </a:r>
          </a:p>
          <a:p>
            <a:endParaRPr lang="fi-FI" sz="2000" u="sng" dirty="0"/>
          </a:p>
          <a:p>
            <a:endParaRPr lang="fi-FI" sz="2000" u="sng" dirty="0"/>
          </a:p>
          <a:p>
            <a:endParaRPr lang="fi-FI" dirty="0"/>
          </a:p>
          <a:p>
            <a:r>
              <a:rPr lang="fi-FI" sz="1600" b="1" dirty="0"/>
              <a:t>Tiestöpaketti:</a:t>
            </a:r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sidotut päällysrakenteet</a:t>
            </a:r>
            <a:endParaRPr lang="fi-FI" sz="1600" dirty="0"/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sitomattomat pintarakenteet</a:t>
            </a:r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pintaukset</a:t>
            </a:r>
          </a:p>
          <a:p>
            <a:r>
              <a:rPr lang="fi-FI" sz="1600" dirty="0">
                <a:solidFill>
                  <a:srgbClr val="00B050"/>
                </a:solidFill>
              </a:rPr>
              <a:t>ladottavat pintarakenteet</a:t>
            </a:r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muut pintarakenteet</a:t>
            </a:r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hallinnolliset-alueet</a:t>
            </a:r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kaistat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b="1" dirty="0"/>
              <a:t>Kuntotietopaketti:</a:t>
            </a:r>
          </a:p>
          <a:p>
            <a:r>
              <a:rPr lang="fi-FI" sz="1600" dirty="0">
                <a:solidFill>
                  <a:srgbClr val="00B050"/>
                </a:solidFill>
              </a:rPr>
              <a:t>1m, 10m ja 100m PTM mittaukset </a:t>
            </a:r>
            <a:r>
              <a:rPr lang="fi-FI" sz="1600" dirty="0"/>
              <a:t>(Rambollilta tulee tietoja vielä)</a:t>
            </a:r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päällystevauriokartoitus</a:t>
            </a:r>
          </a:p>
          <a:p>
            <a:r>
              <a:rPr lang="fi-FI" sz="1600" dirty="0"/>
              <a:t>päällystepaksuus</a:t>
            </a:r>
          </a:p>
          <a:p>
            <a:endParaRPr lang="fi-FI" sz="1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6793BFC-6645-21F0-89BA-203BC75343D1}"/>
              </a:ext>
            </a:extLst>
          </p:cNvPr>
          <p:cNvSpPr txBox="1"/>
          <p:nvPr/>
        </p:nvSpPr>
        <p:spPr>
          <a:xfrm>
            <a:off x="6715125" y="2197160"/>
            <a:ext cx="5114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	</a:t>
            </a:r>
            <a:r>
              <a:rPr lang="fi-FI" sz="1600" b="1" dirty="0"/>
              <a:t>Päällystepaketti:</a:t>
            </a:r>
          </a:p>
          <a:p>
            <a:r>
              <a:rPr lang="fi-FI" sz="1600" dirty="0"/>
              <a:t>        	</a:t>
            </a:r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toiminnallinen luokka</a:t>
            </a:r>
          </a:p>
          <a:p>
            <a:r>
              <a:rPr lang="fi-FI" sz="1600" dirty="0"/>
              <a:t>        	</a:t>
            </a:r>
            <a:r>
              <a:rPr lang="fi-FI" sz="1600" dirty="0">
                <a:solidFill>
                  <a:srgbClr val="00B050"/>
                </a:solidFill>
              </a:rPr>
              <a:t>liikennemäärät</a:t>
            </a:r>
          </a:p>
          <a:p>
            <a:pPr lvl="1"/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       päällysteen korjausluokka</a:t>
            </a:r>
          </a:p>
          <a:p>
            <a:pPr lvl="1"/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       päällysrakenteen lujitteet</a:t>
            </a:r>
          </a:p>
          <a:p>
            <a:pPr lvl="2"/>
            <a:r>
              <a:rPr lang="fi-FI" sz="1600" dirty="0">
                <a:solidFill>
                  <a:srgbClr val="00B050"/>
                </a:solidFill>
              </a:rPr>
              <a:t>tienrakennetoimenpiteet</a:t>
            </a:r>
          </a:p>
          <a:p>
            <a:pPr lvl="2"/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Tekninen toimenpide </a:t>
            </a:r>
            <a:endParaRPr lang="fi-FI" sz="1600" dirty="0">
              <a:solidFill>
                <a:srgbClr val="00B050"/>
              </a:solidFill>
            </a:endParaRPr>
          </a:p>
          <a:p>
            <a:pPr lvl="2"/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pääväylät</a:t>
            </a:r>
          </a:p>
          <a:p>
            <a:r>
              <a:rPr lang="fi-FI" sz="1600" dirty="0"/>
              <a:t>        	</a:t>
            </a:r>
            <a:r>
              <a:rPr lang="fi-FI" sz="1600" dirty="0">
                <a:solidFill>
                  <a:srgbClr val="00B050"/>
                </a:solidFill>
              </a:rPr>
              <a:t>tiealueen poikkileikkauksen leveystiedot </a:t>
            </a:r>
            <a:r>
              <a:rPr lang="fi-FI" sz="1600" dirty="0"/>
              <a:t>	</a:t>
            </a:r>
          </a:p>
          <a:p>
            <a:r>
              <a:rPr lang="fi-FI" sz="1600" dirty="0"/>
              <a:t>        	</a:t>
            </a:r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kantavat kerrokset</a:t>
            </a:r>
          </a:p>
          <a:p>
            <a:r>
              <a:rPr lang="fi-FI" sz="1600" dirty="0"/>
              <a:t>       	</a:t>
            </a:r>
            <a:r>
              <a:rPr lang="fi-FI" sz="1600" dirty="0">
                <a:solidFill>
                  <a:srgbClr val="00B050"/>
                </a:solidFill>
              </a:rPr>
              <a:t>pientareet</a:t>
            </a:r>
          </a:p>
          <a:p>
            <a:r>
              <a:rPr lang="fi-FI" sz="1600" dirty="0"/>
              <a:t>        	</a:t>
            </a:r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palvelusopimus</a:t>
            </a:r>
          </a:p>
          <a:p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        	nopeusrajoituspäätökset (</a:t>
            </a:r>
            <a:r>
              <a:rPr lang="fi-FI" sz="1600" dirty="0" err="1">
                <a:solidFill>
                  <a:schemeClr val="bg2">
                    <a:lumMod val="50000"/>
                  </a:schemeClr>
                </a:solidFill>
              </a:rPr>
              <a:t>Digiroad</a:t>
            </a:r>
            <a:r>
              <a:rPr lang="fi-FI" sz="16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fi-FI" sz="1600" dirty="0"/>
              <a:t>	+ kaikki tiestötietopaketin kohdeluokat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5543E16-9953-4CA3-C07F-95AD924C6496}"/>
              </a:ext>
            </a:extLst>
          </p:cNvPr>
          <p:cNvSpPr/>
          <p:nvPr/>
        </p:nvSpPr>
        <p:spPr>
          <a:xfrm>
            <a:off x="352424" y="1504950"/>
            <a:ext cx="6257926" cy="2343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392D941-8FF0-99F8-E1BF-84853145A1F1}"/>
              </a:ext>
            </a:extLst>
          </p:cNvPr>
          <p:cNvSpPr/>
          <p:nvPr/>
        </p:nvSpPr>
        <p:spPr>
          <a:xfrm>
            <a:off x="352425" y="4336207"/>
            <a:ext cx="6210300" cy="1696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212C2DF-D67E-BA6A-03F1-8831710778B9}"/>
              </a:ext>
            </a:extLst>
          </p:cNvPr>
          <p:cNvSpPr/>
          <p:nvPr/>
        </p:nvSpPr>
        <p:spPr>
          <a:xfrm>
            <a:off x="7343775" y="1857831"/>
            <a:ext cx="4229100" cy="4174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31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1523CB1-AE1F-E9DB-7D36-6E36DE27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BF3D1DD-B16E-3657-8558-E1FCA85C9D66}"/>
              </a:ext>
            </a:extLst>
          </p:cNvPr>
          <p:cNvSpPr txBox="1"/>
          <p:nvPr/>
        </p:nvSpPr>
        <p:spPr>
          <a:xfrm>
            <a:off x="466725" y="585550"/>
            <a:ext cx="1125855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u="sng" dirty="0"/>
              <a:t>Tilastojen kannalta olennaiset kohdeluokat:</a:t>
            </a:r>
          </a:p>
          <a:p>
            <a:endParaRPr lang="fi-FI" sz="2000" dirty="0"/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Kunta ja maakunta (kohdeluokka)</a:t>
            </a:r>
          </a:p>
          <a:p>
            <a:r>
              <a:rPr lang="fi-FI" sz="2000" dirty="0">
                <a:solidFill>
                  <a:schemeClr val="bg1">
                    <a:lumMod val="75000"/>
                  </a:schemeClr>
                </a:solidFill>
              </a:rPr>
              <a:t>Asema maankäytön rakenteessa (ei ole ylläpidetty tieto)</a:t>
            </a:r>
          </a:p>
          <a:p>
            <a:r>
              <a:rPr lang="fi-FI" sz="2000" dirty="0" err="1">
                <a:solidFill>
                  <a:schemeClr val="bg2">
                    <a:lumMod val="50000"/>
                  </a:schemeClr>
                </a:solidFill>
              </a:rPr>
              <a:t>Eurooppatiet</a:t>
            </a:r>
            <a:endParaRPr lang="fi-FI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Kaistat 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Kävelyn ja pyöräilyn väylät</a:t>
            </a:r>
          </a:p>
          <a:p>
            <a:r>
              <a:rPr lang="fi-FI" sz="2000" dirty="0">
                <a:solidFill>
                  <a:srgbClr val="00B050"/>
                </a:solidFill>
              </a:rPr>
              <a:t>Liikennemäärät (2022 laskennat viety velhoon, estimaatitkin saatu)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Sidotut päällysrakenteet</a:t>
            </a:r>
            <a:endParaRPr lang="fi-FI" sz="2000" dirty="0"/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Sitomattomat päällysrakenteet</a:t>
            </a:r>
          </a:p>
          <a:p>
            <a:r>
              <a:rPr lang="fi-FI" sz="2000" dirty="0">
                <a:solidFill>
                  <a:srgbClr val="00B050"/>
                </a:solidFill>
              </a:rPr>
              <a:t>Pientareet 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Tieosa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</a:p>
          <a:p>
            <a:r>
              <a:rPr lang="fi-FI" sz="2000" dirty="0">
                <a:solidFill>
                  <a:srgbClr val="00B050"/>
                </a:solidFill>
              </a:rPr>
              <a:t>Kaistojen leveystiedot (tiealueen poikkileikkauksen leveystiedot)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Toiminnallinen luokka</a:t>
            </a:r>
          </a:p>
          <a:p>
            <a:r>
              <a:rPr lang="fi-FI" sz="2000" dirty="0"/>
              <a:t>Valaistukset (teknisiä esteitä vielä)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Väylän luonne </a:t>
            </a:r>
          </a:p>
          <a:p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Nopeusrajoitukset (tulee </a:t>
            </a:r>
            <a:r>
              <a:rPr lang="fi-FI" sz="2000" dirty="0" err="1">
                <a:solidFill>
                  <a:schemeClr val="bg2">
                    <a:lumMod val="50000"/>
                  </a:schemeClr>
                </a:solidFill>
              </a:rPr>
              <a:t>Digiroad:sta</a:t>
            </a:r>
            <a:r>
              <a:rPr lang="fi-FI" sz="20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2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13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</a:t>
            </a:r>
          </a:p>
          <a:p>
            <a:r>
              <a:rPr lang="fi-FI" dirty="0"/>
              <a:t>Tievelhon kehittämisen status</a:t>
            </a:r>
          </a:p>
          <a:p>
            <a:r>
              <a:rPr lang="fi-FI" dirty="0"/>
              <a:t>Käyttöliittymäkehitys 2023</a:t>
            </a:r>
          </a:p>
          <a:p>
            <a:r>
              <a:rPr lang="fi-FI" dirty="0"/>
              <a:t>Tietojen ajantasaisuus</a:t>
            </a:r>
          </a:p>
          <a:p>
            <a:r>
              <a:rPr lang="fi-FI" dirty="0" err="1"/>
              <a:t>Demoilua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194" y="176169"/>
            <a:ext cx="2590335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61301"/>
            <a:ext cx="12192000" cy="5335398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 vartit jatkuvat elokuun alussa 1.8.2023, josta alkaen toistuvasti kahden viikon välein.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11.08.2023 eteenpäin.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alla, myös ohjesivujen sisältöä ajantasaistettu: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https://ohje.velho.vaylapilvi.fi/ohjesivuston-uudistus-kaynnissa/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Tietojen ajantasaisuuden tilanne: </a:t>
            </a:r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  <a:hlinkClick r:id="rId4"/>
              </a:rPr>
              <a:t>https://ohje.velho.vaylapilvi.fi/tievelho/tietojen-hyodyntaminen/</a:t>
            </a: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luokittelu: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5"/>
              </a:rPr>
              <a:t>https://ava.vaylapilvi.fi/ava/Tie/Tievelho_avoindata/Tievelho_avoindata_kohdeluokkalista.pdf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57" y="44741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kehittämisen status/painopisteet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27924"/>
            <a:ext cx="12192000" cy="63318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Tieosoitemuutosten vastaanotto</a:t>
            </a:r>
          </a:p>
          <a:p>
            <a:pPr marL="0" indent="0">
              <a:buNone/>
            </a:pPr>
            <a:r>
              <a:rPr lang="fi-FI" b="1" dirty="0"/>
              <a:t>Status 29.08.2023: </a:t>
            </a:r>
            <a:r>
              <a:rPr lang="fi-FI" b="0" i="0" dirty="0" err="1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VIITE:ssä</a:t>
            </a:r>
            <a:r>
              <a:rPr lang="fi-FI" dirty="0">
                <a:solidFill>
                  <a:srgbClr val="212529"/>
                </a:solidFill>
                <a:latin typeface="Exo 2" panose="00000500000000000000" pitchFamily="2" charset="0"/>
              </a:rPr>
              <a:t> </a:t>
            </a:r>
            <a:r>
              <a:rPr lang="fi-FI" b="0" i="0" dirty="0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5.7.2023-14.8.2023 välisenä aikana tehdyt tieosoitemuutokset </a:t>
            </a:r>
            <a:r>
              <a:rPr lang="fi-FI" dirty="0">
                <a:solidFill>
                  <a:srgbClr val="212529"/>
                </a:solidFill>
                <a:latin typeface="Exo 2" panose="00000500000000000000" pitchFamily="2" charset="0"/>
              </a:rPr>
              <a:t>ajetaan muuttuneen suunnitelman mukaisesti Velhoon </a:t>
            </a:r>
            <a:r>
              <a:rPr lang="fi-FI" b="1" dirty="0">
                <a:solidFill>
                  <a:srgbClr val="212529"/>
                </a:solidFill>
                <a:latin typeface="Exo 2" panose="00000500000000000000" pitchFamily="2" charset="0"/>
              </a:rPr>
              <a:t>lokakuun alussa</a:t>
            </a:r>
            <a:r>
              <a:rPr lang="fi-FI" dirty="0">
                <a:solidFill>
                  <a:srgbClr val="212529"/>
                </a:solidFill>
                <a:latin typeface="Exo 2" panose="00000500000000000000" pitchFamily="2" charset="0"/>
              </a:rPr>
              <a:t>.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Perustelu: </a:t>
            </a:r>
            <a:r>
              <a:rPr lang="fi-FI" dirty="0"/>
              <a:t>Pääosa kesällä tehdyistä tieosoitemuutoksista ei ole kriittisiä hoidon urakoiden kilpailutuksen näkökulmasta. Operointitiimille jää päätöksen myötä enemmän aikaa tehdä tärkeää tietojen ajantasaistamista.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b="1" dirty="0"/>
              <a:t>Päivitysrajapintojen viimeistely</a:t>
            </a:r>
          </a:p>
          <a:p>
            <a:pPr marL="0" indent="0">
              <a:buNone/>
            </a:pPr>
            <a:r>
              <a:rPr lang="fi-FI" dirty="0"/>
              <a:t>Tavoitteena on, että Tievelhossa on mahdollista päivittää kaikkia (versioituvia ja ei versioituvia) kohdeluokkia tarvittavin tavoin rajapintojen kautta (luonti, päivitys, korjaus, lakkautus, poisto).</a:t>
            </a:r>
          </a:p>
          <a:p>
            <a:pPr marL="0" indent="0">
              <a:buNone/>
            </a:pPr>
            <a:r>
              <a:rPr lang="fi-FI" b="1" dirty="0"/>
              <a:t>Status 29.08.2023: </a:t>
            </a:r>
            <a:r>
              <a:rPr lang="fi-FI" dirty="0"/>
              <a:t>Rajapintojen toteutus pysyy edelleen tärkeänä painopisteenä ja kehittäjät reagoivat mahdollisimman nopeasti tiedon päivittäjiltä tuleviin tarpeisiin kehittää rajapintojen toiminnallisuuksia.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Käyttöliittymäkehitys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Käyttöliittymäkehityksessä siirrytään vaiheeseen, jossa lähdetään toteuttamaan käyttäjien kanssa tehtyä käyttöliittymäsuunnitelmaa, jossa käyttöliittymä uudistetaan melko perusteellisesti.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Indeksointi </a:t>
            </a:r>
          </a:p>
          <a:p>
            <a:pPr marL="0" indent="0">
              <a:buNone/>
            </a:pPr>
            <a:r>
              <a:rPr lang="fi-FI" dirty="0"/>
              <a:t>Velhon taustapalveluiden osalta indeksointi aiheuttaa edelleen haasteita ja yhtenä isona painopisteenä on ratkaista indeksointiin liittyviä haasteita. Indeksointi aiheuttaa pahimmassa tapauksessa sen, että tieto ei näy ajan tasaisena tiedon hyödyntäjille.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9" y="0"/>
            <a:ext cx="6342777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287A46E-6055-A07C-0540-C00D5570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330"/>
            <a:ext cx="12192000" cy="5007145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E091043B-E63A-D870-A60F-41F90C6E7E36}"/>
              </a:ext>
            </a:extLst>
          </p:cNvPr>
          <p:cNvSpPr txBox="1"/>
          <p:nvPr/>
        </p:nvSpPr>
        <p:spPr>
          <a:xfrm>
            <a:off x="198424" y="641554"/>
            <a:ext cx="1179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Käyttöliittymäuudistuksen osalta ollaan tehty käyttäjälähtöistä suunnittelua, jossa ollaan hyödynnetty tiestötietoja </a:t>
            </a:r>
          </a:p>
          <a:p>
            <a:r>
              <a:rPr lang="fi-FI" dirty="0"/>
              <a:t>hyödyntäviä asiantuntijoita. Käyttöliittymäuudistus lähtee toden teolla </a:t>
            </a:r>
            <a:r>
              <a:rPr lang="fi-FI"/>
              <a:t>käyntiin syksyn aikana </a:t>
            </a:r>
            <a:r>
              <a:rPr lang="fi-FI" dirty="0"/>
              <a:t>siten, että </a:t>
            </a:r>
            <a:r>
              <a:rPr lang="fi-FI"/>
              <a:t>samalla </a:t>
            </a:r>
          </a:p>
          <a:p>
            <a:r>
              <a:rPr lang="fi-FI"/>
              <a:t>tehdään </a:t>
            </a:r>
            <a:r>
              <a:rPr lang="fi-FI" dirty="0"/>
              <a:t>pienimuotoista kehittämistyötä rinnalla.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403CD7DD-7BC9-EFAB-CA6A-A2A59B888819}"/>
              </a:ext>
            </a:extLst>
          </p:cNvPr>
          <p:cNvSpPr/>
          <p:nvPr/>
        </p:nvSpPr>
        <p:spPr>
          <a:xfrm>
            <a:off x="-61267" y="1640249"/>
            <a:ext cx="4135772" cy="1526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778DCAB-5393-B81F-3A8B-7BF6A5C2219C}"/>
              </a:ext>
            </a:extLst>
          </p:cNvPr>
          <p:cNvSpPr txBox="1"/>
          <p:nvPr/>
        </p:nvSpPr>
        <p:spPr>
          <a:xfrm>
            <a:off x="1338648" y="2369213"/>
            <a:ext cx="145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Tuotannossa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9BB0C15A-D319-41A2-2FFA-D05F7A108BF5}"/>
              </a:ext>
            </a:extLst>
          </p:cNvPr>
          <p:cNvSpPr/>
          <p:nvPr/>
        </p:nvSpPr>
        <p:spPr>
          <a:xfrm>
            <a:off x="3935484" y="1817501"/>
            <a:ext cx="2532428" cy="1526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0660F6B4-4A60-6482-4FDD-ADADC61802DE}"/>
              </a:ext>
            </a:extLst>
          </p:cNvPr>
          <p:cNvSpPr txBox="1"/>
          <p:nvPr/>
        </p:nvSpPr>
        <p:spPr>
          <a:xfrm>
            <a:off x="4472460" y="2884141"/>
            <a:ext cx="145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Tuotannossa</a:t>
            </a:r>
          </a:p>
        </p:txBody>
      </p:sp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14767-DA13-6FB1-4787-2D1A4B78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747" y="247679"/>
            <a:ext cx="1913389" cy="482163"/>
          </a:xfrm>
        </p:spPr>
        <p:txBody>
          <a:bodyPr>
            <a:normAutofit fontScale="90000"/>
          </a:bodyPr>
          <a:lstStyle/>
          <a:p>
            <a:r>
              <a:rPr lang="fi-FI" dirty="0"/>
              <a:t>Demo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42B2C7-140A-EC96-60BB-92F4D413D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38900"/>
            <a:ext cx="10487025" cy="5076126"/>
          </a:xfrm>
        </p:spPr>
        <p:txBody>
          <a:bodyPr/>
          <a:lstStyle/>
          <a:p>
            <a:r>
              <a:rPr lang="fi-FI" b="1" dirty="0"/>
              <a:t>Käyttötapaus 1: </a:t>
            </a:r>
            <a:r>
              <a:rPr lang="fi-FI" dirty="0"/>
              <a:t>Kuinka haen käyttöliittymästä maanteiden hoitourakan sijainnit ja niihin liittyvät talvihoitoluokitukset? + tiedon </a:t>
            </a:r>
            <a:r>
              <a:rPr lang="fi-FI" dirty="0" err="1"/>
              <a:t>export</a:t>
            </a:r>
            <a:r>
              <a:rPr lang="fi-FI" dirty="0"/>
              <a:t>.</a:t>
            </a:r>
          </a:p>
          <a:p>
            <a:r>
              <a:rPr lang="fi-FI" b="1" dirty="0"/>
              <a:t>Käyttötapaus 2: </a:t>
            </a:r>
            <a:r>
              <a:rPr lang="fi-FI" dirty="0"/>
              <a:t>Kuinka haen käyttöliittymästä urakan sijainnit ja päällysteluokituksen ja päällystetiedot sekä niihin liittyvät epäloogisuudet? Näytetään kuinka haetaan sijainnit siten, että myös ne sijainnit tulee mukaan hakuihin, joissa arvoa ei ole. + tiedon </a:t>
            </a:r>
            <a:r>
              <a:rPr lang="fi-FI" dirty="0" err="1"/>
              <a:t>export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Rajapintakäyttäjille tippi: Kaikki Tievelhon käyttöliittymässä olevat toiminnot/parametrien käyttö on myös mahdollista rajapintojen kautta!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347529-D88C-B8DF-C1D2-F7F1D3FA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9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A015E-F06A-6262-D8A3-07737990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Terveiset operoinnista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DBA6B5-1E2D-DBF3-3991-2F8A43439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775868"/>
            <a:ext cx="8029576" cy="4160112"/>
          </a:xfrm>
        </p:spPr>
        <p:txBody>
          <a:bodyPr>
            <a:normAutofit/>
          </a:bodyPr>
          <a:lstStyle/>
          <a:p>
            <a:pPr algn="l"/>
            <a:r>
              <a:rPr lang="fi-FI" sz="2400" b="0" i="0" u="none" strike="noStrike" baseline="0" dirty="0">
                <a:cs typeface="Calibri" panose="020F0502020204030204" pitchFamily="34" charset="0"/>
              </a:rPr>
              <a:t>Kesän 2023 tieosoitemuutoksien ajo Tievelhoon: uusi linjaus! Priorisoidaan kaikki aika tietojen ajantasaistukseen ja ajetaan osoitteet myöhemmin.</a:t>
            </a:r>
          </a:p>
          <a:p>
            <a:pPr lvl="1"/>
            <a:r>
              <a:rPr lang="fi-FI" sz="2000" dirty="0">
                <a:cs typeface="Calibri" panose="020F0502020204030204" pitchFamily="34" charset="0"/>
              </a:rPr>
              <a:t>Uusi tieosoiteverkko on saatavilla </a:t>
            </a:r>
          </a:p>
          <a:p>
            <a:pPr lvl="2"/>
            <a:r>
              <a:rPr lang="fi-FI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https://ava.vaylapilvi.fi/ava/Tie/Tieosoiteverkko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Avoimet rajapinnat</a:t>
            </a:r>
          </a:p>
          <a:p>
            <a:pPr lvl="2"/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Suomen Väylät</a:t>
            </a:r>
          </a:p>
          <a:p>
            <a:pPr lvl="2"/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TATU</a:t>
            </a:r>
          </a:p>
          <a:p>
            <a:r>
              <a:rPr lang="fi-FI" sz="2400" b="0" i="0" u="none" strike="noStrike" baseline="0" dirty="0">
                <a:cs typeface="Calibri" panose="020F0502020204030204" pitchFamily="34" charset="0"/>
              </a:rPr>
              <a:t>Operoinnissa kohdeluokkien päivitykset etenevät hyvin</a:t>
            </a:r>
            <a:endParaRPr lang="fi-FI" sz="2400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pPr lvl="2"/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https://ohje.velho.vaylapilvi.fi/tievelho/tietojen-hyodyntaminen/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914400" lvl="2" indent="0">
              <a:buNone/>
            </a:pP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l">
              <a:buNone/>
            </a:pPr>
            <a:endParaRPr lang="fi-FI" sz="2400" b="0" i="0" u="none" strike="noStrike" baseline="0" dirty="0"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1635ED-7BFC-2C07-C885-AD4AD90944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B5BD01-B228-EE2A-8240-5ACCEA6D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BE7E40C-0657-657D-8261-6494608F09A3}"/>
              </a:ext>
            </a:extLst>
          </p:cNvPr>
          <p:cNvSpPr txBox="1"/>
          <p:nvPr/>
        </p:nvSpPr>
        <p:spPr>
          <a:xfrm>
            <a:off x="8229600" y="6356350"/>
            <a:ext cx="310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Status 28.8.2023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06B579-B8E1-5AE8-3E1B-15A3CA9B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4" y="338035"/>
            <a:ext cx="7652229" cy="60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6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08A01C-4F9C-AE89-573B-2B91DD82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9E9EE4-1F4E-419A-7DA2-C9043029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47" y="572849"/>
            <a:ext cx="8348501" cy="57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548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12405</TotalTime>
  <Words>876</Words>
  <Application>Microsoft Office PowerPoint</Application>
  <PresentationFormat>Laajakuva</PresentationFormat>
  <Paragraphs>142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Wingdings</vt:lpstr>
      <vt:lpstr>vayla</vt:lpstr>
      <vt:lpstr>Tievelhovartti (29.08.2023)</vt:lpstr>
      <vt:lpstr>Agenda</vt:lpstr>
      <vt:lpstr>Ajankohtaiset</vt:lpstr>
      <vt:lpstr>Tievelhon kehittämisen status/painopisteet</vt:lpstr>
      <vt:lpstr>Käyttöliittymäkehitys 2023</vt:lpstr>
      <vt:lpstr>Demo</vt:lpstr>
      <vt:lpstr>Terveiset operoinnista</vt:lpstr>
      <vt:lpstr>PowerPoint-esitys</vt:lpstr>
      <vt:lpstr>PowerPoint-esitys</vt:lpstr>
      <vt:lpstr>PowerPoint-esitys</vt:lpstr>
      <vt:lpstr>PowerPoint-esitys</vt:lpstr>
      <vt:lpstr>PowerPoint-esitys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518</cp:revision>
  <dcterms:created xsi:type="dcterms:W3CDTF">2021-06-10T07:52:25Z</dcterms:created>
  <dcterms:modified xsi:type="dcterms:W3CDTF">2023-08-29T07:48:36Z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