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7"/>
  </p:notesMasterIdLst>
  <p:sldIdLst>
    <p:sldId id="256" r:id="rId4"/>
    <p:sldId id="315" r:id="rId5"/>
    <p:sldId id="307" r:id="rId6"/>
    <p:sldId id="313" r:id="rId7"/>
    <p:sldId id="316" r:id="rId8"/>
    <p:sldId id="312" r:id="rId9"/>
    <p:sldId id="306" r:id="rId10"/>
    <p:sldId id="259" r:id="rId11"/>
    <p:sldId id="261" r:id="rId12"/>
    <p:sldId id="264" r:id="rId13"/>
    <p:sldId id="262" r:id="rId14"/>
    <p:sldId id="265" r:id="rId15"/>
    <p:sldId id="274"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94743" autoAdjust="0"/>
  </p:normalViewPr>
  <p:slideViewPr>
    <p:cSldViewPr snapToGrid="0">
      <p:cViewPr varScale="1">
        <p:scale>
          <a:sx n="114" d="100"/>
          <a:sy n="114" d="100"/>
        </p:scale>
        <p:origin x="1116"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AC96E-1DC8-4EA3-9268-8EA7D1653612}" type="datetimeFigureOut">
              <a:rPr lang="fi-FI" smtClean="0"/>
              <a:t>15.8.2023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D8B9A-264D-4165-A769-848A3FBDC0CD}" type="slidenum">
              <a:rPr lang="fi-FI" smtClean="0"/>
              <a:t>‹#›</a:t>
            </a:fld>
            <a:endParaRPr lang="fi-FI"/>
          </a:p>
        </p:txBody>
      </p:sp>
    </p:spTree>
    <p:extLst>
      <p:ext uri="{BB962C8B-B14F-4D97-AF65-F5344CB8AC3E}">
        <p14:creationId xmlns:p14="http://schemas.microsoft.com/office/powerpoint/2010/main" val="306927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tsikkodia" preserve="1" userDrawn="1">
  <p:cSld name="title_slide">
    <p:spTree>
      <p:nvGrpSpPr>
        <p:cNvPr id="1" name=""/>
        <p:cNvGrpSpPr/>
        <p:nvPr/>
      </p:nvGrpSpPr>
      <p:grpSpPr>
        <a:xfrm>
          <a:off x="0" y="0"/>
          <a:ext cx="0" cy="0"/>
          <a:chOff x="0" y="0"/>
          <a:chExt cx="0" cy="0"/>
        </a:xfrm>
      </p:grpSpPr>
      <p:sp>
        <p:nvSpPr>
          <p:cNvPr id="10" name="Otsikko 1"/>
          <p:cNvSpPr>
            <a:spLocks noGrp="1"/>
          </p:cNvSpPr>
          <p:nvPr>
            <p:ph type="ctrTitle"/>
          </p:nvPr>
        </p:nvSpPr>
        <p:spPr>
          <a:xfrm>
            <a:off x="2265770" y="5000877"/>
            <a:ext cx="9030880" cy="1297185"/>
          </a:xfrm>
        </p:spPr>
        <p:txBody>
          <a:bodyPr anchor="t">
            <a:normAutofit/>
          </a:bodyPr>
          <a:lstStyle>
            <a:lvl1pPr algn="l">
              <a:defRPr sz="4400" b="1"/>
            </a:lvl1pPr>
          </a:lstStyle>
          <a:p>
            <a:r>
              <a:rPr lang="fi-FI"/>
              <a:t>Muokkaa perustyyl. napsautt.</a:t>
            </a:r>
            <a:endParaRPr lang="fi-FI" dirty="0"/>
          </a:p>
        </p:txBody>
      </p:sp>
      <p:sp>
        <p:nvSpPr>
          <p:cNvPr id="3" name="Picture Placeholder 2"/>
          <p:cNvSpPr>
            <a:spLocks noGrp="1"/>
          </p:cNvSpPr>
          <p:nvPr>
            <p:ph type="pic" sz="quarter" idx="12" hasCustomPrompt="1"/>
          </p:nvPr>
        </p:nvSpPr>
        <p:spPr>
          <a:xfrm>
            <a:off x="0" y="-9939"/>
            <a:ext cx="5277610" cy="4701002"/>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7610" h="4701002">
                <a:moveTo>
                  <a:pt x="0" y="4701002"/>
                </a:moveTo>
                <a:cubicBezTo>
                  <a:pt x="3307" y="3137314"/>
                  <a:pt x="6615" y="1573627"/>
                  <a:pt x="9922" y="9939"/>
                </a:cubicBezTo>
                <a:lnTo>
                  <a:pt x="5277610" y="0"/>
                </a:lnTo>
                <a:lnTo>
                  <a:pt x="3458766" y="4701002"/>
                </a:lnTo>
                <a:lnTo>
                  <a:pt x="0" y="4701002"/>
                </a:lnTo>
                <a:close/>
              </a:path>
            </a:pathLst>
          </a:custGeom>
          <a:solidFill>
            <a:schemeClr val="bg1">
              <a:lumMod val="75000"/>
            </a:schemeClr>
          </a:solidFill>
        </p:spPr>
        <p:txBody>
          <a:bodyPr anchor="ctr" anchorCtr="1">
            <a:normAutofit/>
          </a:bodyPr>
          <a:lstStyle>
            <a:lvl1pPr marL="0" indent="0" algn="l">
              <a:buNone/>
              <a:defRPr sz="2000" baseline="0"/>
            </a:lvl1pPr>
          </a:lstStyle>
          <a:p>
            <a:r>
              <a:rPr lang="fi-FI" dirty="0"/>
              <a:t>Lisää 1. tämä kuva</a:t>
            </a:r>
            <a:br>
              <a:rPr lang="fi-FI" dirty="0"/>
            </a:br>
            <a:r>
              <a:rPr lang="fi-FI" dirty="0"/>
              <a:t>Kuvagalleriasta</a:t>
            </a:r>
            <a:br>
              <a:rPr lang="fi-FI" dirty="0"/>
            </a:br>
            <a:r>
              <a:rPr lang="fi-FI" dirty="0"/>
              <a:t>tai esim. omista tiedostoista</a:t>
            </a:r>
            <a:endParaRPr lang="en-US" dirty="0"/>
          </a:p>
        </p:txBody>
      </p:sp>
      <p:sp>
        <p:nvSpPr>
          <p:cNvPr id="8" name="Picture Placeholder 2"/>
          <p:cNvSpPr>
            <a:spLocks noGrp="1"/>
          </p:cNvSpPr>
          <p:nvPr>
            <p:ph type="pic" sz="quarter" idx="13" hasCustomPrompt="1"/>
          </p:nvPr>
        </p:nvSpPr>
        <p:spPr>
          <a:xfrm>
            <a:off x="3593725" y="-795"/>
            <a:ext cx="5053400" cy="4691858"/>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64268"/>
              <a:gd name="connsiteY0" fmla="*/ 4691063 h 4701002"/>
              <a:gd name="connsiteX1" fmla="*/ 1796580 w 7064268"/>
              <a:gd name="connsiteY1" fmla="*/ 9939 h 4701002"/>
              <a:gd name="connsiteX2" fmla="*/ 7064268 w 7064268"/>
              <a:gd name="connsiteY2" fmla="*/ 0 h 4701002"/>
              <a:gd name="connsiteX3" fmla="*/ 5245424 w 7064268"/>
              <a:gd name="connsiteY3" fmla="*/ 4701002 h 4701002"/>
              <a:gd name="connsiteX4" fmla="*/ 0 w 7064268"/>
              <a:gd name="connsiteY4" fmla="*/ 4691063 h 4701002"/>
              <a:gd name="connsiteX0" fmla="*/ 0 w 7064268"/>
              <a:gd name="connsiteY0" fmla="*/ 4691063 h 4701002"/>
              <a:gd name="connsiteX1" fmla="*/ 1796580 w 7064268"/>
              <a:gd name="connsiteY1" fmla="*/ 9939 h 4701002"/>
              <a:gd name="connsiteX2" fmla="*/ 7064268 w 7064268"/>
              <a:gd name="connsiteY2" fmla="*/ 0 h 4701002"/>
              <a:gd name="connsiteX3" fmla="*/ 5245424 w 7064268"/>
              <a:gd name="connsiteY3" fmla="*/ 4701002 h 4701002"/>
              <a:gd name="connsiteX4" fmla="*/ 0 w 7064268"/>
              <a:gd name="connsiteY4" fmla="*/ 4691063 h 4701002"/>
              <a:gd name="connsiteX0" fmla="*/ 0 w 5245424"/>
              <a:gd name="connsiteY0" fmla="*/ 4691063 h 4701002"/>
              <a:gd name="connsiteX1" fmla="*/ 1796580 w 5245424"/>
              <a:gd name="connsiteY1" fmla="*/ 9939 h 4701002"/>
              <a:gd name="connsiteX2" fmla="*/ 3315228 w 5245424"/>
              <a:gd name="connsiteY2" fmla="*/ 0 h 4701002"/>
              <a:gd name="connsiteX3" fmla="*/ 5245424 w 5245424"/>
              <a:gd name="connsiteY3" fmla="*/ 4701002 h 4701002"/>
              <a:gd name="connsiteX4" fmla="*/ 0 w 5245424"/>
              <a:gd name="connsiteY4" fmla="*/ 4691063 h 4701002"/>
              <a:gd name="connsiteX0" fmla="*/ 0 w 5245424"/>
              <a:gd name="connsiteY0" fmla="*/ 4681919 h 4691858"/>
              <a:gd name="connsiteX1" fmla="*/ 1796580 w 5245424"/>
              <a:gd name="connsiteY1" fmla="*/ 795 h 4691858"/>
              <a:gd name="connsiteX2" fmla="*/ 3196356 w 5245424"/>
              <a:gd name="connsiteY2" fmla="*/ 0 h 4691858"/>
              <a:gd name="connsiteX3" fmla="*/ 5245424 w 5245424"/>
              <a:gd name="connsiteY3" fmla="*/ 4691858 h 4691858"/>
              <a:gd name="connsiteX4" fmla="*/ 0 w 5245424"/>
              <a:gd name="connsiteY4" fmla="*/ 4681919 h 4691858"/>
              <a:gd name="connsiteX0" fmla="*/ 0 w 5053400"/>
              <a:gd name="connsiteY0" fmla="*/ 4681919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81919 h 4691858"/>
              <a:gd name="connsiteX0" fmla="*/ 0 w 5053400"/>
              <a:gd name="connsiteY0" fmla="*/ 4691063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91063 h 4691858"/>
              <a:gd name="connsiteX0" fmla="*/ 0 w 5053400"/>
              <a:gd name="connsiteY0" fmla="*/ 4691063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91063 h 469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400" h="4691858">
                <a:moveTo>
                  <a:pt x="0" y="4691063"/>
                </a:moveTo>
                <a:cubicBezTo>
                  <a:pt x="741983" y="2827611"/>
                  <a:pt x="1256560" y="1465091"/>
                  <a:pt x="1796580" y="795"/>
                </a:cubicBezTo>
                <a:lnTo>
                  <a:pt x="3196356" y="0"/>
                </a:lnTo>
                <a:lnTo>
                  <a:pt x="5053400" y="4691858"/>
                </a:lnTo>
                <a:lnTo>
                  <a:pt x="0" y="4691063"/>
                </a:lnTo>
                <a:close/>
              </a:path>
            </a:pathLst>
          </a:custGeom>
          <a:solidFill>
            <a:schemeClr val="bg1">
              <a:lumMod val="75000"/>
            </a:schemeClr>
          </a:solidFill>
        </p:spPr>
        <p:txBody>
          <a:bodyPr anchor="ctr" anchorCtr="1">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r>
              <a:rPr lang="fi-FI" dirty="0"/>
              <a:t>Lisää 2. tämä kuva</a:t>
            </a:r>
            <a:br>
              <a:rPr lang="fi-FI" dirty="0"/>
            </a:br>
            <a:r>
              <a:rPr lang="fi-FI" dirty="0"/>
              <a:t>Kuvagalleriasta</a:t>
            </a:r>
            <a:br>
              <a:rPr lang="fi-FI" dirty="0"/>
            </a:br>
            <a:r>
              <a:rPr lang="fi-FI" dirty="0"/>
              <a:t>tai esim. omista tiedostoista</a:t>
            </a:r>
            <a:endParaRPr lang="en-US" dirty="0"/>
          </a:p>
        </p:txBody>
      </p:sp>
      <p:sp>
        <p:nvSpPr>
          <p:cNvPr id="9" name="Picture Placeholder 2"/>
          <p:cNvSpPr>
            <a:spLocks noGrp="1"/>
          </p:cNvSpPr>
          <p:nvPr>
            <p:ph type="pic" sz="quarter" idx="14" hasCustomPrompt="1"/>
          </p:nvPr>
        </p:nvSpPr>
        <p:spPr>
          <a:xfrm>
            <a:off x="6924312" y="0"/>
            <a:ext cx="5267688" cy="4710146"/>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10146"/>
              <a:gd name="connsiteX1" fmla="*/ 9922 w 5277610"/>
              <a:gd name="connsiteY1" fmla="*/ 9939 h 4710146"/>
              <a:gd name="connsiteX2" fmla="*/ 5277610 w 5277610"/>
              <a:gd name="connsiteY2" fmla="*/ 0 h 4710146"/>
              <a:gd name="connsiteX3" fmla="*/ 5260134 w 5277610"/>
              <a:gd name="connsiteY3" fmla="*/ 4710146 h 4710146"/>
              <a:gd name="connsiteX4" fmla="*/ 0 w 5277610"/>
              <a:gd name="connsiteY4" fmla="*/ 4701002 h 4710146"/>
              <a:gd name="connsiteX0" fmla="*/ 1846315 w 5267693"/>
              <a:gd name="connsiteY0" fmla="*/ 4701002 h 4710146"/>
              <a:gd name="connsiteX1" fmla="*/ 5 w 5267693"/>
              <a:gd name="connsiteY1" fmla="*/ 9939 h 4710146"/>
              <a:gd name="connsiteX2" fmla="*/ 5267693 w 5267693"/>
              <a:gd name="connsiteY2" fmla="*/ 0 h 4710146"/>
              <a:gd name="connsiteX3" fmla="*/ 5250217 w 5267693"/>
              <a:gd name="connsiteY3" fmla="*/ 4710146 h 4710146"/>
              <a:gd name="connsiteX4" fmla="*/ 1846315 w 5267693"/>
              <a:gd name="connsiteY4" fmla="*/ 4701002 h 4710146"/>
              <a:gd name="connsiteX0" fmla="*/ 1846316 w 5267694"/>
              <a:gd name="connsiteY0" fmla="*/ 4701002 h 4710146"/>
              <a:gd name="connsiteX1" fmla="*/ 6 w 5267694"/>
              <a:gd name="connsiteY1" fmla="*/ 9939 h 4710146"/>
              <a:gd name="connsiteX2" fmla="*/ 5267694 w 5267694"/>
              <a:gd name="connsiteY2" fmla="*/ 0 h 4710146"/>
              <a:gd name="connsiteX3" fmla="*/ 5250218 w 5267694"/>
              <a:gd name="connsiteY3" fmla="*/ 4710146 h 4710146"/>
              <a:gd name="connsiteX4" fmla="*/ 1846316 w 5267694"/>
              <a:gd name="connsiteY4" fmla="*/ 4701002 h 4710146"/>
              <a:gd name="connsiteX0" fmla="*/ 1846316 w 5267694"/>
              <a:gd name="connsiteY0" fmla="*/ 4701002 h 4710146"/>
              <a:gd name="connsiteX1" fmla="*/ 6 w 5267694"/>
              <a:gd name="connsiteY1" fmla="*/ 795 h 4710146"/>
              <a:gd name="connsiteX2" fmla="*/ 5267694 w 5267694"/>
              <a:gd name="connsiteY2" fmla="*/ 0 h 4710146"/>
              <a:gd name="connsiteX3" fmla="*/ 5250218 w 5267694"/>
              <a:gd name="connsiteY3" fmla="*/ 4710146 h 4710146"/>
              <a:gd name="connsiteX4" fmla="*/ 1846316 w 5267694"/>
              <a:gd name="connsiteY4" fmla="*/ 4701002 h 4710146"/>
              <a:gd name="connsiteX0" fmla="*/ 1846310 w 5267688"/>
              <a:gd name="connsiteY0" fmla="*/ 4701002 h 4710146"/>
              <a:gd name="connsiteX1" fmla="*/ 0 w 5267688"/>
              <a:gd name="connsiteY1" fmla="*/ 795 h 4710146"/>
              <a:gd name="connsiteX2" fmla="*/ 5267688 w 5267688"/>
              <a:gd name="connsiteY2" fmla="*/ 0 h 4710146"/>
              <a:gd name="connsiteX3" fmla="*/ 5250212 w 5267688"/>
              <a:gd name="connsiteY3" fmla="*/ 4710146 h 4710146"/>
              <a:gd name="connsiteX4" fmla="*/ 1846310 w 5267688"/>
              <a:gd name="connsiteY4" fmla="*/ 4701002 h 4710146"/>
              <a:gd name="connsiteX0" fmla="*/ 1873742 w 5267688"/>
              <a:gd name="connsiteY0" fmla="*/ 4710146 h 4710146"/>
              <a:gd name="connsiteX1" fmla="*/ 0 w 5267688"/>
              <a:gd name="connsiteY1" fmla="*/ 795 h 4710146"/>
              <a:gd name="connsiteX2" fmla="*/ 5267688 w 5267688"/>
              <a:gd name="connsiteY2" fmla="*/ 0 h 4710146"/>
              <a:gd name="connsiteX3" fmla="*/ 5250212 w 5267688"/>
              <a:gd name="connsiteY3" fmla="*/ 4710146 h 4710146"/>
              <a:gd name="connsiteX4" fmla="*/ 1873742 w 5267688"/>
              <a:gd name="connsiteY4" fmla="*/ 4710146 h 4710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688" h="4710146">
                <a:moveTo>
                  <a:pt x="1873742" y="4710146"/>
                </a:moveTo>
                <a:cubicBezTo>
                  <a:pt x="1227825" y="3055018"/>
                  <a:pt x="645917" y="1601059"/>
                  <a:pt x="0" y="795"/>
                </a:cubicBezTo>
                <a:lnTo>
                  <a:pt x="5267688" y="0"/>
                </a:lnTo>
                <a:cubicBezTo>
                  <a:pt x="5261863" y="1570049"/>
                  <a:pt x="5256037" y="3140097"/>
                  <a:pt x="5250212" y="4710146"/>
                </a:cubicBezTo>
                <a:lnTo>
                  <a:pt x="1873742" y="4710146"/>
                </a:lnTo>
                <a:close/>
              </a:path>
            </a:pathLst>
          </a:custGeom>
          <a:solidFill>
            <a:schemeClr val="bg1">
              <a:lumMod val="75000"/>
            </a:schemeClr>
          </a:solidFill>
        </p:spPr>
        <p:txBody>
          <a:bodyPr anchor="ctr" anchorCtr="1">
            <a:normAutofit/>
          </a:bodyPr>
          <a:lstStyle>
            <a:lvl1pPr marL="0" indent="0">
              <a:buFontTx/>
              <a:buNone/>
              <a:defRPr sz="2000"/>
            </a:lvl1pPr>
          </a:lstStyle>
          <a:p>
            <a:r>
              <a:rPr lang="fi-FI" dirty="0"/>
              <a:t>Lisää 3. tämä kuva </a:t>
            </a:r>
            <a:br>
              <a:rPr lang="fi-FI" dirty="0"/>
            </a:br>
            <a:r>
              <a:rPr lang="fi-FI" dirty="0"/>
              <a:t>Kuvagalleriasta</a:t>
            </a:r>
            <a:br>
              <a:rPr lang="fi-FI" dirty="0"/>
            </a:br>
            <a:r>
              <a:rPr lang="fi-FI" dirty="0"/>
              <a:t>tai esim. omista tiedostoista</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3"/>
          </p:nvPr>
        </p:nvSpPr>
        <p:spPr>
          <a:xfrm>
            <a:off x="2273862" y="6321116"/>
            <a:ext cx="247615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Ilkka Aaltonen</a:t>
            </a:r>
            <a:endParaRPr lang="en-US" dirty="0"/>
          </a:p>
        </p:txBody>
      </p:sp>
      <p:sp>
        <p:nvSpPr>
          <p:cNvPr id="12" name="Date Placeholder 3"/>
          <p:cNvSpPr>
            <a:spLocks noGrp="1"/>
          </p:cNvSpPr>
          <p:nvPr>
            <p:ph type="dt" sz="half" idx="2"/>
          </p:nvPr>
        </p:nvSpPr>
        <p:spPr>
          <a:xfrm>
            <a:off x="4750017" y="6321116"/>
            <a:ext cx="17431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10.6.2021</a:t>
            </a:r>
            <a:endParaRPr lang="en-US" dirty="0"/>
          </a:p>
        </p:txBody>
      </p:sp>
      <p:sp>
        <p:nvSpPr>
          <p:cNvPr id="18" name="DConfidentiality">
            <a:extLst>
              <a:ext uri="{FF2B5EF4-FFF2-40B4-BE49-F238E27FC236}">
                <a16:creationId xmlns:a16="http://schemas.microsoft.com/office/drawing/2014/main" id="{4B964CBD-1E14-4B75-A614-71999FB674E4}"/>
              </a:ext>
            </a:extLst>
          </p:cNvPr>
          <p:cNvSpPr txBox="1">
            <a:spLocks/>
          </p:cNvSpPr>
          <p:nvPr userDrawn="1"/>
        </p:nvSpPr>
        <p:spPr>
          <a:xfrm>
            <a:off x="6523406" y="6308584"/>
            <a:ext cx="2785296"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9" name="DLevelofprotection">
            <a:extLst>
              <a:ext uri="{FF2B5EF4-FFF2-40B4-BE49-F238E27FC236}">
                <a16:creationId xmlns:a16="http://schemas.microsoft.com/office/drawing/2014/main" id="{25917711-D3ED-4E8C-BF82-DCF50F5F2EC2}"/>
              </a:ext>
            </a:extLst>
          </p:cNvPr>
          <p:cNvSpPr txBox="1">
            <a:spLocks/>
          </p:cNvSpPr>
          <p:nvPr userDrawn="1"/>
        </p:nvSpPr>
        <p:spPr>
          <a:xfrm>
            <a:off x="9539592" y="6146407"/>
            <a:ext cx="2403362"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21" name="DDecree">
            <a:extLst>
              <a:ext uri="{FF2B5EF4-FFF2-40B4-BE49-F238E27FC236}">
                <a16:creationId xmlns:a16="http://schemas.microsoft.com/office/drawing/2014/main" id="{F673B93A-115D-4F5C-A79F-A5F384FCDFC7}"/>
              </a:ext>
            </a:extLst>
          </p:cNvPr>
          <p:cNvSpPr txBox="1">
            <a:spLocks/>
          </p:cNvSpPr>
          <p:nvPr userDrawn="1"/>
        </p:nvSpPr>
        <p:spPr>
          <a:xfrm>
            <a:off x="9540000" y="6356098"/>
            <a:ext cx="2633844" cy="197937"/>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22" name="DSecrecy">
            <a:extLst>
              <a:ext uri="{FF2B5EF4-FFF2-40B4-BE49-F238E27FC236}">
                <a16:creationId xmlns:a16="http://schemas.microsoft.com/office/drawing/2014/main" id="{E04FEAB8-01C0-4796-B920-929F3D1A1E32}"/>
              </a:ext>
            </a:extLst>
          </p:cNvPr>
          <p:cNvSpPr txBox="1">
            <a:spLocks/>
          </p:cNvSpPr>
          <p:nvPr userDrawn="1"/>
        </p:nvSpPr>
        <p:spPr>
          <a:xfrm>
            <a:off x="9540000" y="6503588"/>
            <a:ext cx="2326280"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pic>
        <p:nvPicPr>
          <p:cNvPr id="15" name="Kuva 14">
            <a:extLst>
              <a:ext uri="{FF2B5EF4-FFF2-40B4-BE49-F238E27FC236}">
                <a16:creationId xmlns:a16="http://schemas.microsoft.com/office/drawing/2014/main" id="{D12AFC57-F9B4-42CA-9516-FFCBF2E4CA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4917600"/>
            <a:ext cx="1944000" cy="1620000"/>
          </a:xfrm>
          <a:prstGeom prst="rect">
            <a:avLst/>
          </a:prstGeom>
        </p:spPr>
      </p:pic>
    </p:spTree>
    <p:extLst>
      <p:ext uri="{BB962C8B-B14F-4D97-AF65-F5344CB8AC3E}">
        <p14:creationId xmlns:p14="http://schemas.microsoft.com/office/powerpoint/2010/main" val="1757231554"/>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aaka_palkki_kuva_t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chemeClr val="accent1">
              <a:alpha val="75000"/>
            </a:scheme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6691571"/>
      </p:ext>
    </p:extLst>
  </p:cSld>
  <p:clrMapOvr>
    <a:overrideClrMapping bg1="lt1" tx1="dk1" bg2="lt2" tx2="dk2" accent1="accent1" accent2="accent2" accent3="accent3" accent4="accent4" accent5="accent5" accent6="accent6" hlink="hlink" folHlink="folHlink"/>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aaka_palkki_kuva_lila">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chemeClr val="accent5">
              <a:alpha val="75000"/>
            </a:scheme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607590"/>
      </p:ext>
    </p:extLst>
  </p:cSld>
  <p:clrMapOvr>
    <a:overrideClrMapping bg1="lt1" tx1="dk1" bg2="lt2" tx2="dk2" accent1="accent1" accent2="accent2" accent3="accent3" accent4="accent4" accent5="accent5" accent6="accent6" hlink="hlink" folHlink="folHlink"/>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aaka_palkki_kuva_pinkk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rgbClr val="FF008F">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570822"/>
      </p:ext>
    </p:extLst>
  </p:cSld>
  <p:clrMapOvr>
    <a:overrideClrMapping bg1="lt1" tx1="dk1" bg2="lt2" tx2="dk2" accent1="accent1" accent2="accent2" accent3="accent3" accent4="accent4" accent5="accent5" accent6="accent6" hlink="hlink" folHlink="folHlink"/>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aaka_palkki_kuva_oranss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rgbClr val="FF5100">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8" name="Rectangle 7"/>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13226"/>
      </p:ext>
    </p:extLst>
  </p:cSld>
  <p:clrMapOvr>
    <a:overrideClrMapping bg1="lt1" tx1="dk1" bg2="lt2" tx2="dk2" accent1="accent1" accent2="accent2" accent3="accent3" accent4="accent4" accent5="accent5" accent6="accent6" hlink="hlink" folHlink="folHlink"/>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pea_palkki_kuva_v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p:cNvSpPr>
            <a:spLocks noGrp="1"/>
          </p:cNvSpPr>
          <p:nvPr>
            <p:ph type="title"/>
          </p:nvPr>
        </p:nvSpPr>
        <p:spPr>
          <a:xfrm>
            <a:off x="841374" y="-7409"/>
            <a:ext cx="3987800" cy="6737351"/>
          </a:xfrm>
          <a:solidFill>
            <a:schemeClr val="accent3">
              <a:alpha val="75000"/>
            </a:scheme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4" name="Text Placeholder"/>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4895070"/>
      </p:ext>
    </p:extLst>
  </p:cSld>
  <p:clrMapOvr>
    <a:overrideClrMapping bg1="lt1" tx1="dk1" bg2="lt2" tx2="dk2" accent1="accent1" accent2="accent2" accent3="accent3" accent4="accent4" accent5="accent5" accent6="accent6" hlink="hlink" folHlink="folHlink"/>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ea_palkki_kuva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rgbClr val="00B0CC">
              <a:alpha val="75000"/>
            </a:srgbClr>
          </a:solidFill>
          <a:ln>
            <a:noFill/>
          </a:ln>
        </p:spPr>
        <p:txBody>
          <a:bodyPr lIns="396000" tIns="1188000" rIns="396000" anchor="t" anchorCtr="0">
            <a:normAutofit/>
          </a:bodyPr>
          <a:lstStyle>
            <a:lvl1pPr>
              <a:defRPr sz="3600" b="1" i="0">
                <a:solidFill>
                  <a:schemeClr val="bg1"/>
                </a:solidFill>
                <a:latin typeface="+mn-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2"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096961"/>
      </p:ext>
    </p:extLst>
  </p:cSld>
  <p:clrMapOvr>
    <a:overrideClrMapping bg1="lt1" tx1="dk1" bg2="lt2" tx2="dk2" accent1="accent1" accent2="accent2" accent3="accent3" accent4="accent4" accent5="accent5" accent6="accent6" hlink="hlink" folHlink="folHlink"/>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ea_palkki_kuva_k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chemeClr val="accent2">
              <a:alpha val="75000"/>
            </a:scheme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562948"/>
      </p:ext>
    </p:extLst>
  </p:cSld>
  <p:clrMapOvr>
    <a:overrideClrMapping bg1="lt1" tx1="dk1" bg2="lt2" tx2="dk2" accent1="accent1" accent2="accent2" accent3="accent3" accent4="accent4" accent5="accent5" accent6="accent6" hlink="hlink" folHlink="folHlink"/>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ea_palkki_kuva_t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chemeClr val="accent1">
              <a:alpha val="75000"/>
            </a:scheme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221925"/>
      </p:ext>
    </p:extLst>
  </p:cSld>
  <p:clrMapOvr>
    <a:overrideClrMapping bg1="lt1" tx1="dk1" bg2="lt2" tx2="dk2" accent1="accent1" accent2="accent2" accent3="accent3" accent4="accent4" accent5="accent5" accent6="accent6" hlink="hlink" folHlink="folHlink"/>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pea_palkki_kuva_lila">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chemeClr val="accent5">
              <a:alpha val="75000"/>
            </a:scheme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133012"/>
      </p:ext>
    </p:extLst>
  </p:cSld>
  <p:clrMapOvr>
    <a:overrideClrMapping bg1="lt1" tx1="dk1" bg2="lt2" tx2="dk2" accent1="accent1" accent2="accent2" accent3="accent3" accent4="accent4" accent5="accent5" accent6="accent6" hlink="hlink" folHlink="folHlink"/>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pea_palkki_kuva_pinkk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rgbClr val="FF008F">
              <a:alpha val="75000"/>
            </a:srgb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016718"/>
      </p:ext>
    </p:extLst>
  </p:cSld>
  <p:clrMapOvr>
    <a:overrideClrMapping bg1="lt1" tx1="dk1" bg2="lt2" tx2="dk2" accent1="accent1" accent2="accent2" accent3="accent3" accent4="accent4" accent5="accent5" accent6="accent6" hlink="hlink" folHlink="folHlink"/>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slide_1">
    <p:spTree>
      <p:nvGrpSpPr>
        <p:cNvPr id="1" name=""/>
        <p:cNvGrpSpPr/>
        <p:nvPr/>
      </p:nvGrpSpPr>
      <p:grpSpPr>
        <a:xfrm>
          <a:off x="0" y="0"/>
          <a:ext cx="0" cy="0"/>
          <a:chOff x="0" y="0"/>
          <a:chExt cx="0" cy="0"/>
        </a:xfrm>
      </p:grpSpPr>
      <p:sp>
        <p:nvSpPr>
          <p:cNvPr id="7" name="Otsikko 1"/>
          <p:cNvSpPr>
            <a:spLocks noGrp="1"/>
          </p:cNvSpPr>
          <p:nvPr>
            <p:ph type="ctrTitle"/>
          </p:nvPr>
        </p:nvSpPr>
        <p:spPr>
          <a:xfrm>
            <a:off x="2265770" y="5000877"/>
            <a:ext cx="9030880" cy="1297185"/>
          </a:xfrm>
        </p:spPr>
        <p:txBody>
          <a:bodyPr anchor="t">
            <a:normAutofit/>
          </a:bodyPr>
          <a:lstStyle>
            <a:lvl1pPr algn="l">
              <a:defRPr sz="4400" b="1"/>
            </a:lvl1pPr>
          </a:lstStyle>
          <a:p>
            <a:r>
              <a:rPr lang="fi-FI"/>
              <a:t>Muokkaa perustyyl. napsautt.</a:t>
            </a:r>
            <a:endParaRPr lang="fi-FI" dirty="0"/>
          </a:p>
        </p:txBody>
      </p:sp>
      <p:sp>
        <p:nvSpPr>
          <p:cNvPr id="10" name="Picture Placeholder 9"/>
          <p:cNvSpPr>
            <a:spLocks noGrp="1"/>
          </p:cNvSpPr>
          <p:nvPr>
            <p:ph type="pic" sz="quarter" idx="12" hasCustomPrompt="1"/>
          </p:nvPr>
        </p:nvSpPr>
        <p:spPr>
          <a:xfrm>
            <a:off x="0" y="-9939"/>
            <a:ext cx="12192000" cy="4720085"/>
          </a:xfrm>
          <a:custGeom>
            <a:avLst/>
            <a:gdLst>
              <a:gd name="connsiteX0" fmla="*/ 12192000 w 12192000"/>
              <a:gd name="connsiteY0" fmla="*/ 9939 h 4720085"/>
              <a:gd name="connsiteX1" fmla="*/ 12174524 w 12192000"/>
              <a:gd name="connsiteY1" fmla="*/ 4720085 h 4720085"/>
              <a:gd name="connsiteX2" fmla="*/ 8798054 w 12192000"/>
              <a:gd name="connsiteY2" fmla="*/ 4720085 h 4720085"/>
              <a:gd name="connsiteX3" fmla="*/ 6924312 w 12192000"/>
              <a:gd name="connsiteY3" fmla="*/ 10734 h 4720085"/>
              <a:gd name="connsiteX4" fmla="*/ 6790081 w 12192000"/>
              <a:gd name="connsiteY4" fmla="*/ 9144 h 4720085"/>
              <a:gd name="connsiteX5" fmla="*/ 8647125 w 12192000"/>
              <a:gd name="connsiteY5" fmla="*/ 4701002 h 4720085"/>
              <a:gd name="connsiteX6" fmla="*/ 3593725 w 12192000"/>
              <a:gd name="connsiteY6" fmla="*/ 4691063 h 4720085"/>
              <a:gd name="connsiteX7" fmla="*/ 5390305 w 12192000"/>
              <a:gd name="connsiteY7" fmla="*/ 9939 h 4720085"/>
              <a:gd name="connsiteX8" fmla="*/ 5277610 w 12192000"/>
              <a:gd name="connsiteY8" fmla="*/ 0 h 4720085"/>
              <a:gd name="connsiteX9" fmla="*/ 3458767 w 12192000"/>
              <a:gd name="connsiteY9" fmla="*/ 4701002 h 4720085"/>
              <a:gd name="connsiteX10" fmla="*/ 0 w 12192000"/>
              <a:gd name="connsiteY10" fmla="*/ 4701002 h 4720085"/>
              <a:gd name="connsiteX11" fmla="*/ 9922 w 12192000"/>
              <a:gd name="connsiteY11" fmla="*/ 9939 h 472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4720085">
                <a:moveTo>
                  <a:pt x="12192000" y="9939"/>
                </a:moveTo>
                <a:cubicBezTo>
                  <a:pt x="12186175" y="1579988"/>
                  <a:pt x="12180349" y="3150036"/>
                  <a:pt x="12174524" y="4720085"/>
                </a:cubicBezTo>
                <a:lnTo>
                  <a:pt x="8798054" y="4720085"/>
                </a:lnTo>
                <a:cubicBezTo>
                  <a:pt x="8152137" y="3064957"/>
                  <a:pt x="7570229" y="1610998"/>
                  <a:pt x="6924312" y="10734"/>
                </a:cubicBezTo>
                <a:close/>
                <a:moveTo>
                  <a:pt x="6790081" y="9144"/>
                </a:moveTo>
                <a:lnTo>
                  <a:pt x="8647125" y="4701002"/>
                </a:lnTo>
                <a:lnTo>
                  <a:pt x="3593725" y="4691063"/>
                </a:lnTo>
                <a:cubicBezTo>
                  <a:pt x="4353996" y="2818467"/>
                  <a:pt x="4850285" y="1474235"/>
                  <a:pt x="5390305" y="9939"/>
                </a:cubicBezTo>
                <a:close/>
                <a:moveTo>
                  <a:pt x="5277610" y="0"/>
                </a:moveTo>
                <a:lnTo>
                  <a:pt x="3458767" y="4701002"/>
                </a:lnTo>
                <a:lnTo>
                  <a:pt x="0" y="4701002"/>
                </a:lnTo>
                <a:cubicBezTo>
                  <a:pt x="3307" y="3137314"/>
                  <a:pt x="6615" y="1573627"/>
                  <a:pt x="9922" y="9939"/>
                </a:cubicBezTo>
                <a:close/>
              </a:path>
            </a:pathLst>
          </a:custGeom>
          <a:solidFill>
            <a:schemeClr val="bg1">
              <a:lumMod val="75000"/>
            </a:schemeClr>
          </a:solidFill>
        </p:spPr>
        <p:txBody>
          <a:bodyPr wrap="square" anchor="ctr" anchorCtr="1">
            <a:noAutofit/>
          </a:bodyPr>
          <a:lstStyle>
            <a:lvl1pPr marL="0" indent="0">
              <a:buFontTx/>
              <a:buNone/>
              <a:defRPr/>
            </a:lvl1pPr>
          </a:lstStyle>
          <a:p>
            <a:r>
              <a:rPr lang="fi-FI" dirty="0"/>
              <a:t>Lisää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6" name="Rectangle 5"/>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p:cNvSpPr>
            <a:spLocks noGrp="1"/>
          </p:cNvSpPr>
          <p:nvPr>
            <p:ph type="ftr" sz="quarter" idx="3"/>
          </p:nvPr>
        </p:nvSpPr>
        <p:spPr>
          <a:xfrm>
            <a:off x="2273862" y="6321116"/>
            <a:ext cx="247615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Ilkka Aaltonen</a:t>
            </a:r>
            <a:endParaRPr lang="en-US" dirty="0"/>
          </a:p>
        </p:txBody>
      </p:sp>
      <p:sp>
        <p:nvSpPr>
          <p:cNvPr id="8" name="Date Placeholder 3"/>
          <p:cNvSpPr>
            <a:spLocks noGrp="1"/>
          </p:cNvSpPr>
          <p:nvPr>
            <p:ph type="dt" sz="half" idx="2"/>
          </p:nvPr>
        </p:nvSpPr>
        <p:spPr>
          <a:xfrm>
            <a:off x="4750017" y="6321116"/>
            <a:ext cx="165078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10.6.2021</a:t>
            </a:r>
            <a:endParaRPr lang="en-US"/>
          </a:p>
        </p:txBody>
      </p:sp>
      <p:sp>
        <p:nvSpPr>
          <p:cNvPr id="11" name="DConfidentiality">
            <a:extLst>
              <a:ext uri="{FF2B5EF4-FFF2-40B4-BE49-F238E27FC236}">
                <a16:creationId xmlns:a16="http://schemas.microsoft.com/office/drawing/2014/main" id="{EEA14B14-60C4-4BB2-AAE3-DF41B480ACC8}"/>
              </a:ext>
            </a:extLst>
          </p:cNvPr>
          <p:cNvSpPr txBox="1">
            <a:spLocks/>
          </p:cNvSpPr>
          <p:nvPr userDrawn="1"/>
        </p:nvSpPr>
        <p:spPr>
          <a:xfrm>
            <a:off x="6523406" y="6308584"/>
            <a:ext cx="2785296"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2" name="DLevelofprotection">
            <a:extLst>
              <a:ext uri="{FF2B5EF4-FFF2-40B4-BE49-F238E27FC236}">
                <a16:creationId xmlns:a16="http://schemas.microsoft.com/office/drawing/2014/main" id="{5DD3C21F-DA3E-4BE7-AAC4-310C4E77212E}"/>
              </a:ext>
            </a:extLst>
          </p:cNvPr>
          <p:cNvSpPr txBox="1">
            <a:spLocks/>
          </p:cNvSpPr>
          <p:nvPr userDrawn="1"/>
        </p:nvSpPr>
        <p:spPr>
          <a:xfrm>
            <a:off x="9539592" y="6146407"/>
            <a:ext cx="2403362"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3" name="DDecree">
            <a:extLst>
              <a:ext uri="{FF2B5EF4-FFF2-40B4-BE49-F238E27FC236}">
                <a16:creationId xmlns:a16="http://schemas.microsoft.com/office/drawing/2014/main" id="{E78352A8-ED6D-4F6E-BFE7-FD1EC319D79A}"/>
              </a:ext>
            </a:extLst>
          </p:cNvPr>
          <p:cNvSpPr txBox="1">
            <a:spLocks/>
          </p:cNvSpPr>
          <p:nvPr userDrawn="1"/>
        </p:nvSpPr>
        <p:spPr>
          <a:xfrm>
            <a:off x="9540000" y="6356098"/>
            <a:ext cx="2633844" cy="197937"/>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4" name="DSecrecy">
            <a:extLst>
              <a:ext uri="{FF2B5EF4-FFF2-40B4-BE49-F238E27FC236}">
                <a16:creationId xmlns:a16="http://schemas.microsoft.com/office/drawing/2014/main" id="{8E73515E-696E-4CE4-8D36-10D1C0A0DD9C}"/>
              </a:ext>
            </a:extLst>
          </p:cNvPr>
          <p:cNvSpPr txBox="1">
            <a:spLocks/>
          </p:cNvSpPr>
          <p:nvPr userDrawn="1"/>
        </p:nvSpPr>
        <p:spPr>
          <a:xfrm>
            <a:off x="9540000" y="6503588"/>
            <a:ext cx="2326280"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pic>
        <p:nvPicPr>
          <p:cNvPr id="5" name="Kuva 4" descr="Väyläviraston logo">
            <a:extLst>
              <a:ext uri="{FF2B5EF4-FFF2-40B4-BE49-F238E27FC236}">
                <a16:creationId xmlns:a16="http://schemas.microsoft.com/office/drawing/2014/main" id="{33C3268B-385E-41BC-B0E9-2A8D21E50A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4917600"/>
            <a:ext cx="1944000" cy="1620000"/>
          </a:xfrm>
          <a:prstGeom prst="rect">
            <a:avLst/>
          </a:prstGeom>
        </p:spPr>
      </p:pic>
    </p:spTree>
    <p:extLst>
      <p:ext uri="{BB962C8B-B14F-4D97-AF65-F5344CB8AC3E}">
        <p14:creationId xmlns:p14="http://schemas.microsoft.com/office/powerpoint/2010/main" val="1270602295"/>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pea_palkki_kuva_oranss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33486" y="0"/>
            <a:ext cx="3987800" cy="6737351"/>
          </a:xfrm>
          <a:solidFill>
            <a:srgbClr val="FF5100">
              <a:alpha val="75000"/>
            </a:srgb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8" name="Rectangle 7"/>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0277712"/>
      </p:ext>
    </p:extLst>
  </p:cSld>
  <p:clrMapOvr>
    <a:overrideClrMapping bg1="lt1" tx1="dk1" bg2="lt2" tx2="dk2" accent1="accent1" accent2="accent2" accent3="accent3" accent4="accent4" accent5="accent5" accent6="accent6" hlink="hlink" folHlink="folHlink"/>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evea_palkki_kuva_v_sin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3"/>
          </a:solidFill>
        </p:spPr>
        <p:txBody>
          <a:bodyPr lIns="396000" tIns="1188000" rIns="396000" bIns="46800"/>
          <a:lstStyle>
            <a:lvl1pPr marL="0" indent="0">
              <a:buNone/>
              <a:defRPr sz="3600" b="1" i="0">
                <a:solidFill>
                  <a:schemeClr val="bg1"/>
                </a:solidFill>
                <a:latin typeface="+mn-lt"/>
                <a:ea typeface="Tahoma" panose="020B0604030504040204" pitchFamily="34" charset="0"/>
                <a:cs typeface="Tahoma" panose="020B0604030504040204" pitchFamily="34" charset="0"/>
              </a:defRPr>
            </a:lvl1pPr>
            <a:lvl2pPr marL="457200" indent="0">
              <a:buNone/>
              <a:defRPr>
                <a:solidFill>
                  <a:schemeClr val="bg1"/>
                </a:solidFill>
                <a:latin typeface="+mn-lt"/>
                <a:ea typeface="Tahoma" panose="020B0604030504040204" pitchFamily="34" charset="0"/>
                <a:cs typeface="Tahoma" panose="020B0604030504040204" pitchFamily="34" charset="0"/>
              </a:defRPr>
            </a:lvl2pPr>
            <a:lvl3pPr marL="914400" indent="0">
              <a:buNone/>
              <a:defRPr>
                <a:solidFill>
                  <a:schemeClr val="bg1"/>
                </a:solidFill>
                <a:latin typeface="+mn-lt"/>
                <a:ea typeface="Tahoma" panose="020B0604030504040204" pitchFamily="34" charset="0"/>
                <a:cs typeface="Tahoma" panose="020B0604030504040204" pitchFamily="34" charset="0"/>
              </a:defRPr>
            </a:lvl3pPr>
            <a:lvl4pPr marL="1371600" indent="0">
              <a:buNone/>
              <a:defRPr>
                <a:solidFill>
                  <a:schemeClr val="bg1"/>
                </a:solidFill>
                <a:latin typeface="+mn-lt"/>
                <a:ea typeface="Tahoma" panose="020B0604030504040204" pitchFamily="34" charset="0"/>
                <a:cs typeface="Tahoma" panose="020B0604030504040204" pitchFamily="34" charset="0"/>
              </a:defRPr>
            </a:lvl4pPr>
            <a:lvl5pPr marL="1828800" indent="0">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798611"/>
      </p:ext>
    </p:extLst>
  </p:cSld>
  <p:clrMapOvr>
    <a:overrideClrMapping bg1="lt1" tx1="dk1" bg2="lt2" tx2="dk2" accent1="accent1" accent2="accent2" accent3="accent3" accent4="accent4" accent5="accent5" accent6="accent6" hlink="hlink" folHlink="folHlink"/>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evea_palkki_kuva_sin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00B0CC"/>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971632"/>
      </p:ext>
    </p:extLst>
  </p:cSld>
  <p:clrMapOvr>
    <a:overrideClrMapping bg1="lt1" tx1="dk1" bg2="lt2" tx2="dk2" accent1="accent1" accent2="accent2" accent3="accent3" accent4="accent4" accent5="accent5" accent6="accent6" hlink="hlink" folHlink="folHlink"/>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evea_palkki_kuva_k_sin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2"/>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801374"/>
      </p:ext>
    </p:extLst>
  </p:cSld>
  <p:clrMapOvr>
    <a:overrideClrMapping bg1="lt1" tx1="dk1" bg2="lt2" tx2="dk2" accent1="accent1" accent2="accent2" accent3="accent3" accent4="accent4" accent5="accent5" accent6="accent6" hlink="hlink" folHlink="folHlink"/>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evea_palkki_kuva_t_sin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1"/>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7055128"/>
      </p:ext>
    </p:extLst>
  </p:cSld>
  <p:clrMapOvr>
    <a:overrideClrMapping bg1="lt1" tx1="dk1" bg2="lt2" tx2="dk2" accent1="accent1" accent2="accent2" accent3="accent3" accent4="accent4" accent5="accent5" accent6="accent6" hlink="hlink" folHlink="folHlink"/>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evea_palkki_kuva_lila">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5"/>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BD6BE8DE-05CB-44A2-BC08-E6E6BFEDFB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1496760066"/>
      </p:ext>
    </p:extLst>
  </p:cSld>
  <p:clrMapOvr>
    <a:overrideClrMapping bg1="lt1" tx1="dk1" bg2="lt2" tx2="dk2" accent1="accent1" accent2="accent2" accent3="accent3" accent4="accent4" accent5="accent5" accent6="accent6" hlink="hlink" folHlink="folHlink"/>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evea_palkki_kuva_kelta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6"/>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337619"/>
      </p:ext>
    </p:extLst>
  </p:cSld>
  <p:clrMapOvr>
    <a:overrideClrMapping bg1="lt1" tx1="dk1" bg2="lt2" tx2="dk2" accent1="accent1" accent2="accent2" accent3="accent3" accent4="accent4" accent5="accent5" accent6="accent6" hlink="hlink" folHlink="folHlink"/>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evea_palkki_kuva_vihreä">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4"/>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382886"/>
      </p:ext>
    </p:extLst>
  </p:cSld>
  <p:clrMapOvr>
    <a:overrideClrMapping bg1="lt1" tx1="dk1" bg2="lt2" tx2="dk2" accent1="accent1" accent2="accent2" accent3="accent3" accent4="accent4" accent5="accent5" accent6="accent6" hlink="hlink" folHlink="folHlink"/>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vea_palkki_kuva_pinkki">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008F"/>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2688241"/>
      </p:ext>
    </p:extLst>
  </p:cSld>
  <p:clrMapOvr>
    <a:overrideClrMapping bg1="lt1" tx1="dk1" bg2="lt2" tx2="dk2" accent1="accent1" accent2="accent2" accent3="accent3" accent4="accent4" accent5="accent5" accent6="accent6" hlink="hlink" folHlink="folHlink"/>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vea_palkki_kuva_oranssi">
    <p:bg>
      <p:bgPr>
        <a:solidFill>
          <a:schemeClr val="bg1">
            <a:lumMod val="75000"/>
          </a:schemeClr>
        </a:solidFill>
        <a:effectLst/>
      </p:bgPr>
    </p:bg>
    <p:spTree>
      <p:nvGrpSpPr>
        <p:cNvPr id="1" name=""/>
        <p:cNvGrpSpPr/>
        <p:nvPr/>
      </p:nvGrpSpPr>
      <p:grpSpPr>
        <a:xfrm>
          <a:off x="0" y="0"/>
          <a:ext cx="0" cy="0"/>
          <a:chOff x="0" y="0"/>
          <a:chExt cx="0" cy="0"/>
        </a:xfrm>
      </p:grpSpPr>
      <p:sp>
        <p:nvSpPr>
          <p:cNvPr id="16" name="Text Placeholder 3"/>
          <p:cNvSpPr>
            <a:spLocks noGrp="1"/>
          </p:cNvSpPr>
          <p:nvPr>
            <p:ph type="body" sz="quarter" idx="15"/>
          </p:nvPr>
        </p:nvSpPr>
        <p:spPr>
          <a:xfrm>
            <a:off x="0" y="-15875"/>
            <a:ext cx="5155670" cy="6737350"/>
          </a:xfrm>
          <a:solidFill>
            <a:srgbClr val="FF5100"/>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8" name="Rectangle 7"/>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010059"/>
      </p:ext>
    </p:extLst>
  </p:cSld>
  <p:clrMapOvr>
    <a:overrideClrMapping bg1="lt1" tx1="dk1" bg2="lt2" tx2="dk2" accent1="accent1" accent2="accent2" accent3="accent3" accent4="accent4" accent5="accent5" accent6="accent6" hlink="hlink" folHlink="folHlink"/>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_slide_2">
    <p:spTree>
      <p:nvGrpSpPr>
        <p:cNvPr id="1" name=""/>
        <p:cNvGrpSpPr/>
        <p:nvPr/>
      </p:nvGrpSpPr>
      <p:grpSpPr>
        <a:xfrm>
          <a:off x="0" y="0"/>
          <a:ext cx="0" cy="0"/>
          <a:chOff x="0" y="0"/>
          <a:chExt cx="0" cy="0"/>
        </a:xfrm>
      </p:grpSpPr>
      <p:sp>
        <p:nvSpPr>
          <p:cNvPr id="10" name="Text Placeholder 27"/>
          <p:cNvSpPr>
            <a:spLocks noGrp="1"/>
          </p:cNvSpPr>
          <p:nvPr>
            <p:ph type="body" sz="quarter" idx="11"/>
          </p:nvPr>
        </p:nvSpPr>
        <p:spPr>
          <a:xfrm>
            <a:off x="623888" y="752474"/>
            <a:ext cx="3919537" cy="4054955"/>
          </a:xfrm>
        </p:spPr>
        <p:txBody>
          <a:bodyPr/>
          <a:lstStyle>
            <a:lvl1pPr marL="0" indent="0">
              <a:buFontTx/>
              <a:buNone/>
              <a:defRPr b="1" i="0">
                <a:latin typeface="+mn-lt"/>
                <a:ea typeface="Tahoma" panose="020B0604030504040204" pitchFamily="34" charset="0"/>
                <a:cs typeface="Tahoma" panose="020B0604030504040204" pitchFamily="34" charset="0"/>
              </a:defRPr>
            </a:lvl1pPr>
            <a:lvl2pPr marL="457200" indent="0">
              <a:buFontTx/>
              <a:buNone/>
              <a:defRPr b="0" i="0">
                <a:latin typeface="+mn-lt"/>
                <a:ea typeface="Tahoma" panose="020B0604030504040204" pitchFamily="34" charset="0"/>
                <a:cs typeface="Tahoma" panose="020B0604030504040204" pitchFamily="34" charset="0"/>
              </a:defRPr>
            </a:lvl2pPr>
            <a:lvl3pPr>
              <a:defRPr>
                <a:latin typeface="Exo 2" charset="0"/>
                <a:ea typeface="Exo 2" charset="0"/>
                <a:cs typeface="Exo 2" charset="0"/>
              </a:defRPr>
            </a:lvl3pPr>
            <a:lvl4pPr>
              <a:defRPr>
                <a:latin typeface="Exo 2" charset="0"/>
                <a:ea typeface="Exo 2" charset="0"/>
                <a:cs typeface="Exo 2" charset="0"/>
              </a:defRPr>
            </a:lvl4pPr>
            <a:lvl5pPr>
              <a:defRPr>
                <a:latin typeface="Exo 2" charset="0"/>
                <a:ea typeface="Exo 2" charset="0"/>
                <a:cs typeface="Exo 2" charset="0"/>
              </a:defRPr>
            </a:lvl5pPr>
          </a:lstStyle>
          <a:p>
            <a:pPr lvl="0"/>
            <a:r>
              <a:rPr lang="fi-FI"/>
              <a:t>Muokkaa tekstin perustyylejä</a:t>
            </a:r>
          </a:p>
          <a:p>
            <a:pPr lvl="1"/>
            <a:r>
              <a:rPr lang="fi-FI"/>
              <a:t>toinen taso</a:t>
            </a:r>
          </a:p>
        </p:txBody>
      </p:sp>
      <p:sp>
        <p:nvSpPr>
          <p:cNvPr id="11" name="Picture Placeholder 2"/>
          <p:cNvSpPr>
            <a:spLocks noGrp="1"/>
          </p:cNvSpPr>
          <p:nvPr>
            <p:ph type="pic" sz="quarter" idx="12" hasCustomPrompt="1"/>
          </p:nvPr>
        </p:nvSpPr>
        <p:spPr>
          <a:xfrm>
            <a:off x="5433135" y="0"/>
            <a:ext cx="6758866" cy="6737350"/>
          </a:xfrm>
          <a:solidFill>
            <a:schemeClr val="bg1">
              <a:lumMod val="75000"/>
            </a:schemeClr>
          </a:solidFill>
          <a:ln>
            <a:noFill/>
          </a:ln>
        </p:spPr>
        <p:txBody>
          <a:bodyPr anchor="ctr" anchorCtr="1"/>
          <a:lstStyle>
            <a:lvl1pPr marL="0" marR="0" indent="0" algn="l" defTabSz="914400" rtl="0" eaLnBrk="1" fontAlgn="auto" latinLnBrk="0" hangingPunct="1">
              <a:lnSpc>
                <a:spcPct val="90000"/>
              </a:lnSpc>
              <a:spcBef>
                <a:spcPts val="1000"/>
              </a:spcBef>
              <a:spcAft>
                <a:spcPts val="0"/>
              </a:spcAft>
              <a:buClrTx/>
              <a:buSzTx/>
              <a:buFontTx/>
              <a:buNone/>
              <a:tabLst/>
              <a:defRPr>
                <a:ln>
                  <a:noFill/>
                </a:ln>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fi-FI" dirty="0"/>
              <a:t>Lisää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2" name="Rectangle 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Kuva 7" descr="Väyläviraston logo">
            <a:extLst>
              <a:ext uri="{FF2B5EF4-FFF2-40B4-BE49-F238E27FC236}">
                <a16:creationId xmlns:a16="http://schemas.microsoft.com/office/drawing/2014/main" id="{9B1DFFF8-D476-44B3-90F4-D2B5A632F2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4917600"/>
            <a:ext cx="1944000" cy="1620000"/>
          </a:xfrm>
          <a:prstGeom prst="rect">
            <a:avLst/>
          </a:prstGeom>
        </p:spPr>
      </p:pic>
    </p:spTree>
    <p:extLst>
      <p:ext uri="{BB962C8B-B14F-4D97-AF65-F5344CB8AC3E}">
        <p14:creationId xmlns:p14="http://schemas.microsoft.com/office/powerpoint/2010/main" val="1840362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evea_palkki_v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3"/>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4" name="Rectangle 13"/>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162524"/>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evea_palkki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00B0CC"/>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888497"/>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evea_palkki_k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30" y="9323"/>
            <a:ext cx="5155670" cy="6737350"/>
          </a:xfrm>
          <a:solidFill>
            <a:schemeClr val="accent2"/>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345590"/>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evea_palkki_t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1"/>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3808984"/>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evea_palkki_lila">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30" y="0"/>
            <a:ext cx="5155670" cy="6737350"/>
          </a:xfrm>
          <a:solidFill>
            <a:schemeClr val="accent5"/>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498071"/>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evea_palkki_kelta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6"/>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022191"/>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evea_palkki_vihrea">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4"/>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275271"/>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evea_palkki_pinkki">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008F"/>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588349"/>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evea_palkki_puna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5100"/>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349801"/>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austa_valkoinen">
    <p:spTree>
      <p:nvGrpSpPr>
        <p:cNvPr id="1" name=""/>
        <p:cNvGrpSpPr/>
        <p:nvPr/>
      </p:nvGrpSpPr>
      <p:grpSpPr>
        <a:xfrm>
          <a:off x="0" y="0"/>
          <a:ext cx="0" cy="0"/>
          <a:chOff x="0" y="0"/>
          <a:chExt cx="0" cy="0"/>
        </a:xfrm>
      </p:grpSpPr>
      <p:pic>
        <p:nvPicPr>
          <p:cNvPr id="6" name="Kuva 5" descr="Väyläviraston logo">
            <a:extLst>
              <a:ext uri="{FF2B5EF4-FFF2-40B4-BE49-F238E27FC236}">
                <a16:creationId xmlns:a16="http://schemas.microsoft.com/office/drawing/2014/main" id="{B3D212B4-2A4C-43AA-9CF7-1BD656D533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759"/>
          <a:stretch/>
        </p:blipFill>
        <p:spPr>
          <a:xfrm>
            <a:off x="0" y="0"/>
            <a:ext cx="12192000" cy="6737350"/>
          </a:xfrm>
          <a:prstGeom prst="rect">
            <a:avLst/>
          </a:prstGeom>
        </p:spPr>
      </p:pic>
      <p:sp>
        <p:nvSpPr>
          <p:cNvPr id="5" name="Rectangle 4"/>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20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_slide">
    <p:spTree>
      <p:nvGrpSpPr>
        <p:cNvPr id="1" name=""/>
        <p:cNvGrpSpPr/>
        <p:nvPr/>
      </p:nvGrpSpPr>
      <p:grpSpPr>
        <a:xfrm>
          <a:off x="0" y="0"/>
          <a:ext cx="0" cy="0"/>
          <a:chOff x="0" y="0"/>
          <a:chExt cx="0" cy="0"/>
        </a:xfrm>
      </p:grpSpPr>
      <p:sp>
        <p:nvSpPr>
          <p:cNvPr id="14" name="Picture Placeholder 2"/>
          <p:cNvSpPr>
            <a:spLocks noGrp="1"/>
          </p:cNvSpPr>
          <p:nvPr>
            <p:ph type="pic" sz="quarter" idx="12" hasCustomPrompt="1"/>
          </p:nvPr>
        </p:nvSpPr>
        <p:spPr>
          <a:xfrm>
            <a:off x="12526" y="18720"/>
            <a:ext cx="5989319" cy="3299205"/>
          </a:xfrm>
          <a:solidFill>
            <a:schemeClr val="bg1">
              <a:lumMod val="75000"/>
            </a:schemeClr>
          </a:solidFill>
        </p:spPr>
        <p:txBody>
          <a:bodyPr tIns="756000" bIns="468000" anchor="b" anchorCtr="1"/>
          <a:lstStyle>
            <a:lvl1pPr marL="0" indent="0">
              <a:buFontTx/>
              <a:buNone/>
              <a:defRPr sz="2000"/>
            </a:lvl1pPr>
          </a:lstStyle>
          <a:p>
            <a:r>
              <a:rPr lang="fi-FI" dirty="0"/>
              <a:t>Lisää 1.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5" name="Text Placeholder 4"/>
          <p:cNvSpPr>
            <a:spLocks noGrp="1"/>
          </p:cNvSpPr>
          <p:nvPr>
            <p:ph type="body" sz="quarter" idx="16"/>
          </p:nvPr>
        </p:nvSpPr>
        <p:spPr>
          <a:xfrm>
            <a:off x="0" y="374808"/>
            <a:ext cx="5989319" cy="877888"/>
          </a:xfrm>
        </p:spPr>
        <p:txBody>
          <a:bodyPr anchor="ctr" anchorCtr="1"/>
          <a:lstStyle/>
          <a:p>
            <a:pPr lvl="0"/>
            <a:r>
              <a:rPr lang="fi-FI"/>
              <a:t>Muokkaa tekstin perustyylejä</a:t>
            </a:r>
          </a:p>
        </p:txBody>
      </p:sp>
      <p:sp>
        <p:nvSpPr>
          <p:cNvPr id="18" name="Picture Placeholder 2"/>
          <p:cNvSpPr>
            <a:spLocks noGrp="1"/>
          </p:cNvSpPr>
          <p:nvPr>
            <p:ph type="pic" sz="quarter" idx="13" hasCustomPrompt="1"/>
          </p:nvPr>
        </p:nvSpPr>
        <p:spPr>
          <a:xfrm>
            <a:off x="6129862" y="18720"/>
            <a:ext cx="6074664" cy="3299205"/>
          </a:xfrm>
          <a:solidFill>
            <a:schemeClr val="bg1">
              <a:lumMod val="75000"/>
            </a:schemeClr>
          </a:solidFill>
        </p:spPr>
        <p:txBody>
          <a:bodyPr tIns="756000" bIns="468000" anchor="b" anchorCtr="1">
            <a:normAutofit/>
          </a:bodyPr>
          <a:lstStyle>
            <a:lvl1pPr marL="0" indent="0">
              <a:buFontTx/>
              <a:buNone/>
              <a:defRPr sz="2000"/>
            </a:lvl1pPr>
          </a:lstStyle>
          <a:p>
            <a:r>
              <a:rPr lang="fi-FI" dirty="0"/>
              <a:t>Lisää 2.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15" name="Text Placeholder 4"/>
          <p:cNvSpPr>
            <a:spLocks noGrp="1"/>
          </p:cNvSpPr>
          <p:nvPr>
            <p:ph type="body" sz="quarter" idx="17"/>
          </p:nvPr>
        </p:nvSpPr>
        <p:spPr>
          <a:xfrm>
            <a:off x="6117336" y="374808"/>
            <a:ext cx="5989319" cy="877888"/>
          </a:xfrm>
        </p:spPr>
        <p:txBody>
          <a:bodyPr anchor="ctr" anchorCtr="1"/>
          <a:lstStyle/>
          <a:p>
            <a:pPr lvl="0"/>
            <a:r>
              <a:rPr lang="fi-FI"/>
              <a:t>Muokkaa tekstin perustyylejä</a:t>
            </a:r>
          </a:p>
        </p:txBody>
      </p:sp>
      <p:sp>
        <p:nvSpPr>
          <p:cNvPr id="12" name="Picture Placeholder 2"/>
          <p:cNvSpPr>
            <a:spLocks noGrp="1"/>
          </p:cNvSpPr>
          <p:nvPr>
            <p:ph type="pic" sz="quarter" idx="14" hasCustomPrompt="1"/>
          </p:nvPr>
        </p:nvSpPr>
        <p:spPr>
          <a:xfrm>
            <a:off x="12526" y="3425619"/>
            <a:ext cx="5989319" cy="3299205"/>
          </a:xfrm>
          <a:solidFill>
            <a:schemeClr val="bg1">
              <a:lumMod val="75000"/>
            </a:schemeClr>
          </a:solidFill>
        </p:spPr>
        <p:txBody>
          <a:bodyPr tIns="756000" bIns="468000" anchor="b" anchorCtr="1"/>
          <a:lstStyle>
            <a:lvl1pPr marL="0" indent="0">
              <a:buFontTx/>
              <a:buNone/>
              <a:defRPr sz="2000"/>
            </a:lvl1pPr>
          </a:lstStyle>
          <a:p>
            <a:r>
              <a:rPr lang="fi-FI" dirty="0"/>
              <a:t>Lisää 3.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16" name="Text Placeholder 4"/>
          <p:cNvSpPr>
            <a:spLocks noGrp="1"/>
          </p:cNvSpPr>
          <p:nvPr>
            <p:ph type="body" sz="quarter" idx="18"/>
          </p:nvPr>
        </p:nvSpPr>
        <p:spPr>
          <a:xfrm>
            <a:off x="0" y="3812953"/>
            <a:ext cx="5989319" cy="877888"/>
          </a:xfrm>
        </p:spPr>
        <p:txBody>
          <a:bodyPr anchor="ctr" anchorCtr="1"/>
          <a:lstStyle/>
          <a:p>
            <a:pPr lvl="0"/>
            <a:r>
              <a:rPr lang="fi-FI"/>
              <a:t>Muokkaa tekstin perustyylejä</a:t>
            </a:r>
          </a:p>
        </p:txBody>
      </p:sp>
      <p:sp>
        <p:nvSpPr>
          <p:cNvPr id="13" name="Picture Placeholder 2"/>
          <p:cNvSpPr>
            <a:spLocks noGrp="1"/>
          </p:cNvSpPr>
          <p:nvPr>
            <p:ph type="pic" sz="quarter" idx="15" hasCustomPrompt="1"/>
          </p:nvPr>
        </p:nvSpPr>
        <p:spPr>
          <a:xfrm>
            <a:off x="6129862" y="3425619"/>
            <a:ext cx="6074664" cy="3299205"/>
          </a:xfrm>
          <a:solidFill>
            <a:schemeClr val="bg1">
              <a:lumMod val="75000"/>
            </a:schemeClr>
          </a:solidFill>
        </p:spPr>
        <p:txBody>
          <a:bodyPr tIns="756000" bIns="468000" anchor="b" anchorCtr="1"/>
          <a:lstStyle>
            <a:lvl1pPr marL="0" indent="0">
              <a:buFontTx/>
              <a:buNone/>
              <a:defRPr sz="2000"/>
            </a:lvl1pPr>
          </a:lstStyle>
          <a:p>
            <a:r>
              <a:rPr lang="fi-FI" dirty="0"/>
              <a:t>Lisää 4.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17" name="Text Placeholder 4"/>
          <p:cNvSpPr>
            <a:spLocks noGrp="1"/>
          </p:cNvSpPr>
          <p:nvPr>
            <p:ph type="body" sz="quarter" idx="19"/>
          </p:nvPr>
        </p:nvSpPr>
        <p:spPr>
          <a:xfrm>
            <a:off x="6117336" y="3812953"/>
            <a:ext cx="5989319" cy="877888"/>
          </a:xfrm>
        </p:spPr>
        <p:txBody>
          <a:bodyPr anchor="ctr" anchorCtr="1"/>
          <a:lstStyle/>
          <a:p>
            <a:pPr lvl="0"/>
            <a:r>
              <a:rPr lang="fi-FI"/>
              <a:t>Muokkaa tekstin perustyylejä</a:t>
            </a:r>
          </a:p>
        </p:txBody>
      </p:sp>
      <p:sp>
        <p:nvSpPr>
          <p:cNvPr id="19" name="Rectangle 18"/>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1319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austa_k_sininen">
    <p:spTree>
      <p:nvGrpSpPr>
        <p:cNvPr id="1" name=""/>
        <p:cNvGrpSpPr/>
        <p:nvPr/>
      </p:nvGrpSpPr>
      <p:grpSpPr>
        <a:xfrm>
          <a:off x="0" y="0"/>
          <a:ext cx="0" cy="0"/>
          <a:chOff x="0" y="0"/>
          <a:chExt cx="0" cy="0"/>
        </a:xfrm>
      </p:grpSpPr>
      <p:pic>
        <p:nvPicPr>
          <p:cNvPr id="4" name="Kuva 3" descr="Väyläviraston logo">
            <a:extLst>
              <a:ext uri="{FF2B5EF4-FFF2-40B4-BE49-F238E27FC236}">
                <a16:creationId xmlns:a16="http://schemas.microsoft.com/office/drawing/2014/main" id="{4B3A6A6C-65F3-42AD-AF0D-BCD7051777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9400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_and_two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9" name="Text Placeholder 8"/>
          <p:cNvSpPr>
            <a:spLocks noGrp="1"/>
          </p:cNvSpPr>
          <p:nvPr>
            <p:ph type="body" sz="quarter" idx="13"/>
          </p:nvPr>
        </p:nvSpPr>
        <p:spPr>
          <a:xfrm>
            <a:off x="838201" y="1905000"/>
            <a:ext cx="4947604"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kstin paikkamerkki 3"/>
          <p:cNvSpPr>
            <a:spLocks noGrp="1"/>
          </p:cNvSpPr>
          <p:nvPr>
            <p:ph type="body" sz="quarter" idx="14"/>
          </p:nvPr>
        </p:nvSpPr>
        <p:spPr>
          <a:xfrm>
            <a:off x="5996197" y="1909763"/>
            <a:ext cx="5357602" cy="3997325"/>
          </a:xfrm>
        </p:spPr>
        <p:txBody>
          <a:bodyPr/>
          <a:lstStyle>
            <a:lvl1pPr>
              <a:defRPr sz="240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090549"/>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_vayla">
    <p:spTree>
      <p:nvGrpSpPr>
        <p:cNvPr id="1" name=""/>
        <p:cNvGrpSpPr/>
        <p:nvPr/>
      </p:nvGrpSpPr>
      <p:grpSpPr>
        <a:xfrm>
          <a:off x="0" y="0"/>
          <a:ext cx="0" cy="0"/>
          <a:chOff x="0" y="0"/>
          <a:chExt cx="0" cy="0"/>
        </a:xfrm>
      </p:grpSpPr>
      <p:sp>
        <p:nvSpPr>
          <p:cNvPr id="8" name="Dian numeron paikkamerkki 7"/>
          <p:cNvSpPr>
            <a:spLocks noGrp="1"/>
          </p:cNvSpPr>
          <p:nvPr>
            <p:ph type="sldNum" sz="quarter" idx="12"/>
          </p:nvPr>
        </p:nvSpPr>
        <p:spPr/>
        <p:txBody>
          <a:bodyPr/>
          <a:lstStyle>
            <a:lvl1pPr>
              <a:defRPr>
                <a:solidFill>
                  <a:srgbClr val="898989"/>
                </a:solidFill>
              </a:defRPr>
            </a:lvl1pPr>
          </a:lstStyle>
          <a:p>
            <a:fld id="{6BD4A0EF-951A-4343-A672-F31B58E6828E}" type="slidenum">
              <a:rPr lang="en-US" smtClean="0"/>
              <a:pPr/>
              <a:t>‹#›</a:t>
            </a:fld>
            <a:endParaRPr lang="en-US" dirty="0"/>
          </a:p>
        </p:txBody>
      </p:sp>
    </p:spTree>
    <p:extLst>
      <p:ext uri="{BB962C8B-B14F-4D97-AF65-F5344CB8AC3E}">
        <p14:creationId xmlns:p14="http://schemas.microsoft.com/office/powerpoint/2010/main" val="810902169"/>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varipalkki_teksti_sininen" userDrawn="1">
  <p:cSld name="varipalkki_teksti_sininen">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0295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8029576" cy="41601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grpSp>
        <p:nvGrpSpPr>
          <p:cNvPr id="3" name="Ryhmä 2">
            <a:extLst>
              <a:ext uri="{FF2B5EF4-FFF2-40B4-BE49-F238E27FC236}">
                <a16:creationId xmlns:a16="http://schemas.microsoft.com/office/drawing/2014/main" id="{6460D66B-6E51-6FDF-D981-ABB668FF8A3D}"/>
              </a:ext>
              <a:ext uri="{C183D7F6-B498-43B3-948B-1728B52AA6E4}">
                <adec:decorative xmlns:adec="http://schemas.microsoft.com/office/drawing/2017/decorative" val="1"/>
              </a:ext>
            </a:extLst>
          </p:cNvPr>
          <p:cNvGrpSpPr/>
          <p:nvPr userDrawn="1"/>
        </p:nvGrpSpPr>
        <p:grpSpPr>
          <a:xfrm>
            <a:off x="9636194" y="0"/>
            <a:ext cx="2548020" cy="6858000"/>
            <a:chOff x="9636194" y="0"/>
            <a:chExt cx="2548020" cy="6858000"/>
          </a:xfrm>
        </p:grpSpPr>
        <p:pic>
          <p:nvPicPr>
            <p:cNvPr id="4" name="Picture 3" descr="Logo&#10;&#10;Description automatically generated">
              <a:extLst>
                <a:ext uri="{FF2B5EF4-FFF2-40B4-BE49-F238E27FC236}">
                  <a16:creationId xmlns:a16="http://schemas.microsoft.com/office/drawing/2014/main" id="{F3ED7395-83A3-3DD8-B91B-C6FD2DD512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226" y="292735"/>
              <a:ext cx="1833562" cy="1571625"/>
            </a:xfrm>
            <a:prstGeom prst="rect">
              <a:avLst/>
            </a:prstGeom>
          </p:spPr>
        </p:pic>
        <p:grpSp>
          <p:nvGrpSpPr>
            <p:cNvPr id="15" name="Ryhmä 14">
              <a:extLst>
                <a:ext uri="{FF2B5EF4-FFF2-40B4-BE49-F238E27FC236}">
                  <a16:creationId xmlns:a16="http://schemas.microsoft.com/office/drawing/2014/main" id="{AB624DEC-2732-7717-5E45-E5C24426D194}"/>
                </a:ext>
                <a:ext uri="{C183D7F6-B498-43B3-948B-1728B52AA6E4}">
                  <adec:decorative xmlns:adec="http://schemas.microsoft.com/office/drawing/2017/decorative" val="1"/>
                </a:ext>
              </a:extLst>
            </p:cNvPr>
            <p:cNvGrpSpPr/>
            <p:nvPr userDrawn="1"/>
          </p:nvGrpSpPr>
          <p:grpSpPr>
            <a:xfrm>
              <a:off x="9636194" y="0"/>
              <a:ext cx="2548020" cy="6858000"/>
              <a:chOff x="9636194" y="0"/>
              <a:chExt cx="2548020" cy="6858000"/>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9636194" y="0"/>
                <a:ext cx="2548020" cy="6858000"/>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811" h="6858000">
                    <a:moveTo>
                      <a:pt x="0" y="0"/>
                    </a:moveTo>
                    <a:lnTo>
                      <a:pt x="2246811" y="0"/>
                    </a:lnTo>
                    <a:lnTo>
                      <a:pt x="2246811" y="6858000"/>
                    </a:lnTo>
                    <a:lnTo>
                      <a:pt x="627017" y="6858000"/>
                    </a:lnTo>
                    <a:lnTo>
                      <a:pt x="0" y="0"/>
                    </a:lnTo>
                    <a:close/>
                  </a:path>
                </a:pathLst>
              </a:custGeom>
              <a:gradFill>
                <a:gsLst>
                  <a:gs pos="27000">
                    <a:schemeClr val="tx2"/>
                  </a:gs>
                  <a:gs pos="100000">
                    <a:schemeClr val="accent1"/>
                  </a:gs>
                </a:gsLst>
                <a:lin ang="0" scaled="0"/>
              </a:gradFill>
              <a:ln>
                <a:gradFill flip="none" rotWithShape="1">
                  <a:gsLst>
                    <a:gs pos="27000">
                      <a:schemeClr val="tx2"/>
                    </a:gs>
                    <a:gs pos="100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gr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3842834529"/>
      </p:ext>
    </p:extLst>
  </p:cSld>
  <p:clrMapOvr>
    <a:masterClrMapping/>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ekstidia" userDrawn="1">
  <p:cSld name="teksti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fi-FI"/>
              <a:t>Muokkaa ots. perustyyl. napsautt.</a:t>
            </a:r>
          </a:p>
        </p:txBody>
      </p:sp>
      <p:sp>
        <p:nvSpPr>
          <p:cNvPr id="7" name="Tekstin paikkamerkki 6">
            <a:extLst>
              <a:ext uri="{FF2B5EF4-FFF2-40B4-BE49-F238E27FC236}">
                <a16:creationId xmlns:a16="http://schemas.microsoft.com/office/drawing/2014/main" id="{35AEEA0D-4DDB-7C80-D5A9-2BC0F6746B3C}"/>
              </a:ext>
            </a:extLst>
          </p:cNvPr>
          <p:cNvSpPr>
            <a:spLocks noGrp="1"/>
          </p:cNvSpPr>
          <p:nvPr>
            <p:ph type="body" sz="quarter" idx="13"/>
          </p:nvPr>
        </p:nvSpPr>
        <p:spPr>
          <a:xfrm>
            <a:off x="838200" y="1690688"/>
            <a:ext cx="5067300"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Tekstin paikkamerkki 6">
            <a:extLst>
              <a:ext uri="{FF2B5EF4-FFF2-40B4-BE49-F238E27FC236}">
                <a16:creationId xmlns:a16="http://schemas.microsoft.com/office/drawing/2014/main" id="{9952975F-EC22-4458-763E-93FFB91847F8}"/>
              </a:ext>
            </a:extLst>
          </p:cNvPr>
          <p:cNvSpPr>
            <a:spLocks noGrp="1"/>
          </p:cNvSpPr>
          <p:nvPr>
            <p:ph type="body" sz="quarter" idx="14"/>
          </p:nvPr>
        </p:nvSpPr>
        <p:spPr>
          <a:xfrm>
            <a:off x="6076950" y="1690688"/>
            <a:ext cx="5067300"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1013603749"/>
      </p:ext>
    </p:extLst>
  </p:cSld>
  <p:clrMapOvr>
    <a:masterClrMapping/>
  </p:clrMapOvr>
  <p:hf hdr="0"/>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eksti_graafi" userDrawn="1">
  <p:cSld name="teksti_graaf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fi-FI"/>
              <a:t>Muokkaa ots. perustyyl. napsautt.</a:t>
            </a:r>
          </a:p>
        </p:txBody>
      </p:sp>
      <p:sp>
        <p:nvSpPr>
          <p:cNvPr id="7" name="Tekstin paikkamerkki 6">
            <a:extLst>
              <a:ext uri="{FF2B5EF4-FFF2-40B4-BE49-F238E27FC236}">
                <a16:creationId xmlns:a16="http://schemas.microsoft.com/office/drawing/2014/main" id="{35AEEA0D-4DDB-7C80-D5A9-2BC0F6746B3C}"/>
              </a:ext>
            </a:extLst>
          </p:cNvPr>
          <p:cNvSpPr>
            <a:spLocks noGrp="1"/>
          </p:cNvSpPr>
          <p:nvPr>
            <p:ph type="body" sz="quarter" idx="13"/>
          </p:nvPr>
        </p:nvSpPr>
        <p:spPr>
          <a:xfrm>
            <a:off x="838199" y="1775860"/>
            <a:ext cx="2486025"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Kaavion paikkamerkki 9">
            <a:extLst>
              <a:ext uri="{FF2B5EF4-FFF2-40B4-BE49-F238E27FC236}">
                <a16:creationId xmlns:a16="http://schemas.microsoft.com/office/drawing/2014/main" id="{CFB0F0F9-2B0C-1D59-6D78-D7BEBF88F50B}"/>
              </a:ext>
            </a:extLst>
          </p:cNvPr>
          <p:cNvSpPr>
            <a:spLocks noGrp="1"/>
          </p:cNvSpPr>
          <p:nvPr>
            <p:ph type="chart" sz="quarter" idx="14"/>
          </p:nvPr>
        </p:nvSpPr>
        <p:spPr>
          <a:xfrm>
            <a:off x="3495674" y="1776413"/>
            <a:ext cx="8373600" cy="4161048"/>
          </a:xfrm>
        </p:spPr>
        <p:txBody>
          <a:bodyPr/>
          <a:lstStyle/>
          <a:p>
            <a:r>
              <a:rPr lang="fi-FI"/>
              <a:t>Lisää kaavio napsauttamalla kuvaketta</a:t>
            </a:r>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330052043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tsikko ja sisältö" preserve="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9" name="Text Placeholder 8"/>
          <p:cNvSpPr>
            <a:spLocks noGrp="1"/>
          </p:cNvSpPr>
          <p:nvPr>
            <p:ph type="body" sz="quarter" idx="13"/>
          </p:nvPr>
        </p:nvSpPr>
        <p:spPr>
          <a:xfrm>
            <a:off x="838200" y="1905000"/>
            <a:ext cx="10487025"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Slide Number Placeholder 5"/>
          <p:cNvSpPr>
            <a:spLocks noGrp="1"/>
          </p:cNvSpPr>
          <p:nvPr>
            <p:ph type="sldNum" sz="quarter" idx="4"/>
          </p:nvPr>
        </p:nvSpPr>
        <p:spPr>
          <a:xfrm>
            <a:off x="10835234" y="6356350"/>
            <a:ext cx="5185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ukarelialogoplaceholder"/>
          <p:cNvSpPr txBox="1"/>
          <p:nvPr userDrawn="1"/>
        </p:nvSpPr>
        <p:spPr>
          <a:xfrm>
            <a:off x="864000" y="6002532"/>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5" name="eulogoplaceholder"/>
          <p:cNvSpPr txBox="1"/>
          <p:nvPr userDrawn="1"/>
        </p:nvSpPr>
        <p:spPr>
          <a:xfrm>
            <a:off x="864000" y="5983065"/>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7" name="eulogotenplaceholder"/>
          <p:cNvSpPr txBox="1"/>
          <p:nvPr userDrawn="1"/>
        </p:nvSpPr>
        <p:spPr>
          <a:xfrm>
            <a:off x="864000" y="6228000"/>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21" name="eufinancelogoplaceholder"/>
          <p:cNvSpPr txBox="1"/>
          <p:nvPr userDrawn="1"/>
        </p:nvSpPr>
        <p:spPr>
          <a:xfrm>
            <a:off x="864000" y="6228000"/>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Tree>
    <p:extLst>
      <p:ext uri="{BB962C8B-B14F-4D97-AF65-F5344CB8AC3E}">
        <p14:creationId xmlns:p14="http://schemas.microsoft.com/office/powerpoint/2010/main" val="273159895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_and_content_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99612" cy="1325563"/>
          </a:xfrm>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9" name="Text Placeholder 8"/>
          <p:cNvSpPr>
            <a:spLocks noGrp="1"/>
          </p:cNvSpPr>
          <p:nvPr>
            <p:ph type="body" sz="quarter" idx="13"/>
          </p:nvPr>
        </p:nvSpPr>
        <p:spPr>
          <a:xfrm>
            <a:off x="838200" y="1905000"/>
            <a:ext cx="10487025"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Slide Number Placeholder 5"/>
          <p:cNvSpPr>
            <a:spLocks noGrp="1"/>
          </p:cNvSpPr>
          <p:nvPr>
            <p:ph type="sldNum" sz="quarter" idx="4"/>
          </p:nvPr>
        </p:nvSpPr>
        <p:spPr>
          <a:xfrm>
            <a:off x="10835234" y="6356350"/>
            <a:ext cx="5185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ukarelialogoplaceholder"/>
          <p:cNvSpPr txBox="1"/>
          <p:nvPr userDrawn="1"/>
        </p:nvSpPr>
        <p:spPr>
          <a:xfrm>
            <a:off x="864000" y="6002532"/>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4" name="eulogotenplaceholder"/>
          <p:cNvSpPr txBox="1"/>
          <p:nvPr userDrawn="1"/>
        </p:nvSpPr>
        <p:spPr>
          <a:xfrm>
            <a:off x="864000" y="6228000"/>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8" name="eulogoplaceholder"/>
          <p:cNvSpPr txBox="1"/>
          <p:nvPr userDrawn="1"/>
        </p:nvSpPr>
        <p:spPr>
          <a:xfrm>
            <a:off x="864000" y="5983065"/>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9" name="eufinancelogoplaceholder"/>
          <p:cNvSpPr txBox="1"/>
          <p:nvPr userDrawn="1"/>
        </p:nvSpPr>
        <p:spPr>
          <a:xfrm>
            <a:off x="864000" y="6228000"/>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pic>
        <p:nvPicPr>
          <p:cNvPr id="12" name="Kuva 11" descr="Väyläviraston logo">
            <a:extLst>
              <a:ext uri="{FF2B5EF4-FFF2-40B4-BE49-F238E27FC236}">
                <a16:creationId xmlns:a16="http://schemas.microsoft.com/office/drawing/2014/main" id="{21EF0740-5842-4D4A-BA64-488A09065B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000" y="349200"/>
            <a:ext cx="1728000" cy="1440000"/>
          </a:xfrm>
          <a:prstGeom prst="rect">
            <a:avLst/>
          </a:prstGeom>
        </p:spPr>
      </p:pic>
    </p:spTree>
    <p:extLst>
      <p:ext uri="{BB962C8B-B14F-4D97-AF65-F5344CB8AC3E}">
        <p14:creationId xmlns:p14="http://schemas.microsoft.com/office/powerpoint/2010/main" val="1453016698"/>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aaka_palkki_kuva_v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15875"/>
            <a:ext cx="12192000" cy="6721475"/>
          </a:xfrm>
        </p:spPr>
        <p:txBody>
          <a:bodyPr wrap="none" tIns="1224000" anchor="t" anchorCtr="1"/>
          <a:lstStyle>
            <a:lvl1pPr marL="0" indent="0">
              <a:buFontTx/>
              <a:buNone/>
              <a:defRPr lang="fi-FI" b="0" i="0" smtClean="0">
                <a:effectLst/>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p>
        </p:txBody>
      </p:sp>
      <p:sp>
        <p:nvSpPr>
          <p:cNvPr id="9" name="Title 1"/>
          <p:cNvSpPr>
            <a:spLocks noGrp="1"/>
          </p:cNvSpPr>
          <p:nvPr>
            <p:ph type="title"/>
          </p:nvPr>
        </p:nvSpPr>
        <p:spPr>
          <a:xfrm>
            <a:off x="0" y="2076397"/>
            <a:ext cx="12192000" cy="2526600"/>
          </a:xfrm>
          <a:solidFill>
            <a:schemeClr val="accent3">
              <a:alpha val="75000"/>
            </a:scheme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153872"/>
      </p:ext>
    </p:extLst>
  </p:cSld>
  <p:clrMapOvr>
    <a:overrideClrMapping bg1="lt1" tx1="dk1" bg2="lt2" tx2="dk2" accent1="accent1" accent2="accent2" accent3="accent3" accent4="accent4" accent5="accent5" accent6="accent6" hlink="hlink" folHlink="folHlink"/>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aaka_palkki_kuva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8" name="Title 1"/>
          <p:cNvSpPr>
            <a:spLocks noGrp="1"/>
          </p:cNvSpPr>
          <p:nvPr>
            <p:ph type="title"/>
          </p:nvPr>
        </p:nvSpPr>
        <p:spPr>
          <a:xfrm>
            <a:off x="0" y="2076397"/>
            <a:ext cx="12192000" cy="2526600"/>
          </a:xfrm>
          <a:solidFill>
            <a:srgbClr val="00B0CC">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80941"/>
      </p:ext>
    </p:extLst>
  </p:cSld>
  <p:clrMapOvr>
    <a:overrideClrMapping bg1="lt1" tx1="dk1" bg2="lt2" tx2="dk2" accent1="accent1" accent2="accent2" accent3="accent3" accent4="accent4" accent5="accent5" accent6="accent6" hlink="hlink" folHlink="folHlink"/>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aaka_palkki_kuva_k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chemeClr val="accent2">
              <a:alpha val="75000"/>
            </a:scheme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176187"/>
      </p:ext>
    </p:extLst>
  </p:cSld>
  <p:clrMapOvr>
    <a:overrideClrMapping bg1="lt1" tx1="dk1" bg2="lt2" tx2="dk2" accent1="accent1" accent2="accent2" accent3="accent3" accent4="accent4" accent5="accent5" accent6="accent6" hlink="hlink" folHlink="folHlink"/>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Footer Placeholder 4"/>
          <p:cNvSpPr>
            <a:spLocks noGrp="1"/>
          </p:cNvSpPr>
          <p:nvPr>
            <p:ph type="ftr" sz="quarter" idx="3"/>
          </p:nvPr>
        </p:nvSpPr>
        <p:spPr>
          <a:xfrm>
            <a:off x="838200" y="6356350"/>
            <a:ext cx="221249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Ilkka Aaltonen</a:t>
            </a:r>
            <a:endParaRPr lang="en-US" dirty="0"/>
          </a:p>
        </p:txBody>
      </p:sp>
      <p:sp>
        <p:nvSpPr>
          <p:cNvPr id="4" name="Date Placeholder 3"/>
          <p:cNvSpPr>
            <a:spLocks noGrp="1"/>
          </p:cNvSpPr>
          <p:nvPr>
            <p:ph type="dt" sz="half" idx="2"/>
          </p:nvPr>
        </p:nvSpPr>
        <p:spPr>
          <a:xfrm>
            <a:off x="305541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10.6.2021</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3900040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1" r:id="rId3"/>
    <p:sldLayoutId id="2147483664" r:id="rId4"/>
    <p:sldLayoutId id="2147483665" r:id="rId5"/>
    <p:sldLayoutId id="2147483744" r:id="rId6"/>
    <p:sldLayoutId id="2147483669" r:id="rId7"/>
    <p:sldLayoutId id="2147483724" r:id="rId8"/>
    <p:sldLayoutId id="2147483671" r:id="rId9"/>
    <p:sldLayoutId id="2147483672" r:id="rId10"/>
    <p:sldLayoutId id="2147483673" r:id="rId11"/>
    <p:sldLayoutId id="2147483676" r:id="rId12"/>
    <p:sldLayoutId id="2147483677" r:id="rId13"/>
    <p:sldLayoutId id="2147483678" r:id="rId14"/>
    <p:sldLayoutId id="2147483679" r:id="rId15"/>
    <p:sldLayoutId id="2147483680" r:id="rId16"/>
    <p:sldLayoutId id="2147483681" r:id="rId17"/>
    <p:sldLayoutId id="2147483682" r:id="rId18"/>
    <p:sldLayoutId id="2147483685" r:id="rId19"/>
    <p:sldLayoutId id="2147483686" r:id="rId20"/>
    <p:sldLayoutId id="2147483743"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05" r:id="rId39"/>
    <p:sldLayoutId id="2147483708" r:id="rId40"/>
    <p:sldLayoutId id="2147483745" r:id="rId41"/>
    <p:sldLayoutId id="2147483746" r:id="rId42"/>
    <p:sldLayoutId id="2147483747" r:id="rId43"/>
    <p:sldLayoutId id="2147483748" r:id="rId44"/>
    <p:sldLayoutId id="2147483749" r:id="rId4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ohje.velho.vaylapilvi.fi/ohjesivuston-uudistus-kaynnissa/" TargetMode="External"/><Relationship Id="rId2" Type="http://schemas.openxmlformats.org/officeDocument/2006/relationships/hyperlink" Target="https://ohje.velho.vaylapilvi.fi/" TargetMode="External"/><Relationship Id="rId1" Type="http://schemas.openxmlformats.org/officeDocument/2006/relationships/slideLayout" Target="../slideLayouts/slideLayout5.xml"/><Relationship Id="rId5" Type="http://schemas.openxmlformats.org/officeDocument/2006/relationships/hyperlink" Target="https://ava.vaylapilvi.fi/ava/Tie/Tievelho_avoindata/Tievelho_avoindata_kohdeluokkalista.pdf" TargetMode="External"/><Relationship Id="rId4" Type="http://schemas.openxmlformats.org/officeDocument/2006/relationships/hyperlink" Target="https://ohje.velho.vaylapilvi.fi/tievelho/tietojen-hyodyntamin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ohje.velho.vaylapilvi.fi/rajapinnat/tietojen-paivittaminen/"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mailto:tiestotuki@vayla.fi" TargetMode="External"/><Relationship Id="rId2" Type="http://schemas.openxmlformats.org/officeDocument/2006/relationships/hyperlink" Target="https://ohje.velho.vaylapilvi.fi/" TargetMode="Externa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mailto:velhotuki@vayla.f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5590" b="15590"/>
          <a:stretch>
            <a:fillRect/>
          </a:stretch>
        </p:blipFill>
        <p:spPr/>
      </p:pic>
      <p:sp>
        <p:nvSpPr>
          <p:cNvPr id="3" name="Otsikko 2"/>
          <p:cNvSpPr>
            <a:spLocks noGrp="1"/>
          </p:cNvSpPr>
          <p:nvPr>
            <p:ph type="ctrTitle"/>
          </p:nvPr>
        </p:nvSpPr>
        <p:spPr>
          <a:xfrm>
            <a:off x="2291341" y="5393047"/>
            <a:ext cx="6568134" cy="621860"/>
          </a:xfrm>
        </p:spPr>
        <p:txBody>
          <a:bodyPr>
            <a:normAutofit/>
          </a:bodyPr>
          <a:lstStyle/>
          <a:p>
            <a:r>
              <a:rPr lang="fi-FI" sz="3600" dirty="0"/>
              <a:t>Tievelhovartti </a:t>
            </a:r>
            <a:r>
              <a:rPr lang="fi-FI" sz="3100" dirty="0"/>
              <a:t>(15.08.2023)</a:t>
            </a:r>
          </a:p>
        </p:txBody>
      </p:sp>
      <p:sp>
        <p:nvSpPr>
          <p:cNvPr id="5" name="Alatunnisteen paikkamerkki 4"/>
          <p:cNvSpPr>
            <a:spLocks noGrp="1"/>
          </p:cNvSpPr>
          <p:nvPr>
            <p:ph type="ftr" sz="quarter" idx="3"/>
          </p:nvPr>
        </p:nvSpPr>
        <p:spPr/>
        <p:txBody>
          <a:bodyPr/>
          <a:lstStyle/>
          <a:p>
            <a:r>
              <a:rPr lang="fi-FI" dirty="0"/>
              <a:t>Ilkka Aaltonen</a:t>
            </a:r>
          </a:p>
        </p:txBody>
      </p:sp>
      <p:sp>
        <p:nvSpPr>
          <p:cNvPr id="4" name="Päivämäärän paikkamerkki 3"/>
          <p:cNvSpPr>
            <a:spLocks noGrp="1"/>
          </p:cNvSpPr>
          <p:nvPr>
            <p:ph type="dt" sz="half" idx="2"/>
          </p:nvPr>
        </p:nvSpPr>
        <p:spPr/>
        <p:txBody>
          <a:bodyPr/>
          <a:lstStyle/>
          <a:p>
            <a:r>
              <a:rPr lang="fi-FI" dirty="0"/>
              <a:t>15.08.2023</a:t>
            </a:r>
          </a:p>
        </p:txBody>
      </p:sp>
    </p:spTree>
    <p:extLst>
      <p:ext uri="{BB962C8B-B14F-4D97-AF65-F5344CB8AC3E}">
        <p14:creationId xmlns:p14="http://schemas.microsoft.com/office/powerpoint/2010/main" val="184642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6D95D7-8578-C098-D199-C6C035B15996}"/>
              </a:ext>
            </a:extLst>
          </p:cNvPr>
          <p:cNvSpPr>
            <a:spLocks noGrp="1"/>
          </p:cNvSpPr>
          <p:nvPr>
            <p:ph type="title"/>
          </p:nvPr>
        </p:nvSpPr>
        <p:spPr/>
        <p:txBody>
          <a:bodyPr/>
          <a:lstStyle/>
          <a:p>
            <a:r>
              <a:rPr lang="fi-FI" dirty="0"/>
              <a:t>Ajankohtaisia operoinnista</a:t>
            </a:r>
          </a:p>
        </p:txBody>
      </p:sp>
      <p:sp>
        <p:nvSpPr>
          <p:cNvPr id="4" name="Dian numeron paikkamerkki 3">
            <a:extLst>
              <a:ext uri="{FF2B5EF4-FFF2-40B4-BE49-F238E27FC236}">
                <a16:creationId xmlns:a16="http://schemas.microsoft.com/office/drawing/2014/main" id="{7C382081-D6CE-1995-5CC6-A1B35AED8A57}"/>
              </a:ext>
            </a:extLst>
          </p:cNvPr>
          <p:cNvSpPr>
            <a:spLocks noGrp="1"/>
          </p:cNvSpPr>
          <p:nvPr>
            <p:ph type="sldNum" sz="quarter" idx="17"/>
          </p:nvPr>
        </p:nvSpPr>
        <p:spPr/>
        <p:txBody>
          <a:bodyPr/>
          <a:lstStyle/>
          <a:p>
            <a:fld id="{6BD4A0EF-951A-4343-A672-F31B58E6828E}" type="slidenum">
              <a:rPr lang="en-US" smtClean="0"/>
              <a:pPr/>
              <a:t>10</a:t>
            </a:fld>
            <a:endParaRPr lang="en-US"/>
          </a:p>
        </p:txBody>
      </p:sp>
      <p:sp>
        <p:nvSpPr>
          <p:cNvPr id="6" name="Tekstin paikkamerkki 5">
            <a:extLst>
              <a:ext uri="{FF2B5EF4-FFF2-40B4-BE49-F238E27FC236}">
                <a16:creationId xmlns:a16="http://schemas.microsoft.com/office/drawing/2014/main" id="{C1B9BAAF-CF86-B65F-7007-BDE408BA4455}"/>
              </a:ext>
            </a:extLst>
          </p:cNvPr>
          <p:cNvSpPr>
            <a:spLocks noGrp="1"/>
          </p:cNvSpPr>
          <p:nvPr>
            <p:ph type="body" sz="quarter" idx="18"/>
          </p:nvPr>
        </p:nvSpPr>
        <p:spPr>
          <a:xfrm>
            <a:off x="838199" y="1813967"/>
            <a:ext cx="8029576" cy="4310607"/>
          </a:xfrm>
        </p:spPr>
        <p:txBody>
          <a:bodyPr>
            <a:normAutofit/>
          </a:bodyPr>
          <a:lstStyle/>
          <a:p>
            <a:r>
              <a:rPr lang="fi-FI" sz="2400" b="0" i="0" u="none" strike="noStrike" baseline="0" dirty="0">
                <a:cs typeface="Calibri" panose="020F0502020204030204" pitchFamily="34" charset="0"/>
              </a:rPr>
              <a:t>päivityspyyntöjen käsittelyssä priorisoidaan </a:t>
            </a:r>
            <a:r>
              <a:rPr lang="fi-FI" sz="2400" b="0" i="0" u="none" strike="noStrike" baseline="0" dirty="0" err="1">
                <a:cs typeface="Calibri" panose="020F0502020204030204" pitchFamily="34" charset="0"/>
              </a:rPr>
              <a:t>YHA:n</a:t>
            </a:r>
            <a:r>
              <a:rPr lang="fi-FI" sz="2400" b="0" i="0" u="none" strike="noStrike" baseline="0" dirty="0">
                <a:cs typeface="Calibri" panose="020F0502020204030204" pitchFamily="34" charset="0"/>
              </a:rPr>
              <a:t>, tilastoinnin ja maanteiden hoitourakoiden kilpailuttamisen kannalta tärkeitä kohdeluokkia</a:t>
            </a:r>
            <a:endParaRPr lang="fi-FI" sz="2400" dirty="0">
              <a:cs typeface="Calibri" panose="020F0502020204030204" pitchFamily="34" charset="0"/>
              <a:hlinkClick r:id=""/>
            </a:endParaRPr>
          </a:p>
          <a:p>
            <a:r>
              <a:rPr lang="fi-FI" sz="2400" dirty="0">
                <a:cs typeface="Calibri" panose="020F0502020204030204" pitchFamily="34" charset="0"/>
                <a:hlinkClick r:id=""/>
              </a:rPr>
              <a:t>https://ohje.velho.vaylapilvi.fi/tievelho/tietojen-hyodyntaminen/</a:t>
            </a:r>
            <a:r>
              <a:rPr lang="fi-FI" sz="2400" dirty="0">
                <a:cs typeface="Calibri" panose="020F0502020204030204" pitchFamily="34" charset="0"/>
              </a:rPr>
              <a:t> </a:t>
            </a:r>
          </a:p>
          <a:p>
            <a:pPr marL="0" indent="0">
              <a:buNone/>
            </a:pPr>
            <a:endParaRPr lang="fi-FI" sz="2400" dirty="0">
              <a:cs typeface="Calibri" panose="020F0502020204030204" pitchFamily="34" charset="0"/>
            </a:endParaRPr>
          </a:p>
          <a:p>
            <a:r>
              <a:rPr lang="fi-FI" sz="2400" dirty="0">
                <a:cs typeface="Calibri" panose="020F0502020204030204" pitchFamily="34" charset="0"/>
              </a:rPr>
              <a:t>Kilpailutuksen latauspalvelun raporttien haasteita selvitellään analytiikan </a:t>
            </a:r>
            <a:r>
              <a:rPr lang="fi-FI" sz="2400">
                <a:cs typeface="Calibri" panose="020F0502020204030204" pitchFamily="34" charset="0"/>
              </a:rPr>
              <a:t>konsulttien kanssa</a:t>
            </a:r>
            <a:endParaRPr lang="fi-FI" sz="2400" dirty="0">
              <a:cs typeface="Calibri" panose="020F0502020204030204" pitchFamily="34" charset="0"/>
            </a:endParaRPr>
          </a:p>
        </p:txBody>
      </p:sp>
    </p:spTree>
    <p:extLst>
      <p:ext uri="{BB962C8B-B14F-4D97-AF65-F5344CB8AC3E}">
        <p14:creationId xmlns:p14="http://schemas.microsoft.com/office/powerpoint/2010/main" val="1428849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61523CB1-AE1F-E9DB-7D36-6E36DE272C2D}"/>
              </a:ext>
            </a:extLst>
          </p:cNvPr>
          <p:cNvSpPr>
            <a:spLocks noGrp="1"/>
          </p:cNvSpPr>
          <p:nvPr>
            <p:ph type="sldNum" sz="quarter" idx="12"/>
          </p:nvPr>
        </p:nvSpPr>
        <p:spPr/>
        <p:txBody>
          <a:bodyPr/>
          <a:lstStyle/>
          <a:p>
            <a:fld id="{6BD4A0EF-951A-4343-A672-F31B58E6828E}" type="slidenum">
              <a:rPr lang="en-US" smtClean="0"/>
              <a:pPr/>
              <a:t>11</a:t>
            </a:fld>
            <a:endParaRPr lang="en-US"/>
          </a:p>
        </p:txBody>
      </p:sp>
      <p:sp>
        <p:nvSpPr>
          <p:cNvPr id="7" name="Tekstiruutu 6">
            <a:extLst>
              <a:ext uri="{FF2B5EF4-FFF2-40B4-BE49-F238E27FC236}">
                <a16:creationId xmlns:a16="http://schemas.microsoft.com/office/drawing/2014/main" id="{1BF3D1DD-B16E-3657-8558-E1FCA85C9D66}"/>
              </a:ext>
            </a:extLst>
          </p:cNvPr>
          <p:cNvSpPr txBox="1"/>
          <p:nvPr/>
        </p:nvSpPr>
        <p:spPr>
          <a:xfrm>
            <a:off x="466725" y="319723"/>
            <a:ext cx="11258550" cy="5909310"/>
          </a:xfrm>
          <a:prstGeom prst="rect">
            <a:avLst/>
          </a:prstGeom>
          <a:noFill/>
        </p:spPr>
        <p:txBody>
          <a:bodyPr wrap="square">
            <a:spAutoFit/>
          </a:bodyPr>
          <a:lstStyle/>
          <a:p>
            <a:r>
              <a:rPr lang="fi-FI" sz="2000" u="sng" dirty="0" err="1"/>
              <a:t>YHAn</a:t>
            </a:r>
            <a:r>
              <a:rPr lang="fi-FI" sz="2000" u="sng" dirty="0"/>
              <a:t> kannalta olennaiset kohdeluokat:</a:t>
            </a:r>
          </a:p>
          <a:p>
            <a:endParaRPr lang="fi-FI" sz="2000" u="sng" dirty="0"/>
          </a:p>
          <a:p>
            <a:endParaRPr lang="fi-FI" sz="2000" u="sng" dirty="0"/>
          </a:p>
          <a:p>
            <a:endParaRPr lang="fi-FI" dirty="0"/>
          </a:p>
          <a:p>
            <a:r>
              <a:rPr lang="fi-FI" sz="1600" b="1" dirty="0"/>
              <a:t>Tiestöpaketti:</a:t>
            </a:r>
          </a:p>
          <a:p>
            <a:r>
              <a:rPr lang="fi-FI" sz="1600" dirty="0">
                <a:solidFill>
                  <a:schemeClr val="bg2">
                    <a:lumMod val="50000"/>
                  </a:schemeClr>
                </a:solidFill>
              </a:rPr>
              <a:t>sidotut päällysrakenteet</a:t>
            </a:r>
            <a:endParaRPr lang="fi-FI" sz="1600" dirty="0"/>
          </a:p>
          <a:p>
            <a:r>
              <a:rPr lang="fi-FI" sz="1600" dirty="0">
                <a:solidFill>
                  <a:schemeClr val="bg2">
                    <a:lumMod val="50000"/>
                  </a:schemeClr>
                </a:solidFill>
              </a:rPr>
              <a:t>sitomattomat pintarakenteet</a:t>
            </a:r>
          </a:p>
          <a:p>
            <a:r>
              <a:rPr lang="fi-FI" sz="1600" dirty="0">
                <a:solidFill>
                  <a:schemeClr val="bg2">
                    <a:lumMod val="50000"/>
                  </a:schemeClr>
                </a:solidFill>
              </a:rPr>
              <a:t>pintaukset</a:t>
            </a:r>
          </a:p>
          <a:p>
            <a:r>
              <a:rPr lang="fi-FI" sz="1600" dirty="0"/>
              <a:t>ladottavat pintarakenteet</a:t>
            </a:r>
          </a:p>
          <a:p>
            <a:r>
              <a:rPr lang="fi-FI" sz="1600" dirty="0">
                <a:solidFill>
                  <a:schemeClr val="bg2">
                    <a:lumMod val="50000"/>
                  </a:schemeClr>
                </a:solidFill>
              </a:rPr>
              <a:t>muut pintarakenteet</a:t>
            </a:r>
          </a:p>
          <a:p>
            <a:r>
              <a:rPr lang="fi-FI" sz="1600" dirty="0">
                <a:solidFill>
                  <a:schemeClr val="bg2">
                    <a:lumMod val="50000"/>
                  </a:schemeClr>
                </a:solidFill>
              </a:rPr>
              <a:t>hallinnolliset-alueet</a:t>
            </a:r>
          </a:p>
          <a:p>
            <a:r>
              <a:rPr lang="fi-FI" sz="1600" dirty="0">
                <a:solidFill>
                  <a:schemeClr val="bg2">
                    <a:lumMod val="50000"/>
                  </a:schemeClr>
                </a:solidFill>
              </a:rPr>
              <a:t>kaistat</a:t>
            </a:r>
          </a:p>
          <a:p>
            <a:endParaRPr lang="fi-FI" sz="1600" dirty="0"/>
          </a:p>
          <a:p>
            <a:endParaRPr lang="fi-FI" sz="1600" dirty="0"/>
          </a:p>
          <a:p>
            <a:endParaRPr lang="fi-FI" sz="1600" dirty="0"/>
          </a:p>
          <a:p>
            <a:endParaRPr lang="fi-FI" sz="1600" b="1" dirty="0"/>
          </a:p>
          <a:p>
            <a:r>
              <a:rPr lang="fi-FI" sz="1600" b="1" dirty="0"/>
              <a:t>Kuntotietopaketti:</a:t>
            </a:r>
          </a:p>
          <a:p>
            <a:r>
              <a:rPr lang="fi-FI" sz="1600" dirty="0"/>
              <a:t>1m, 10m ja 100m PTM mittaukset </a:t>
            </a:r>
          </a:p>
          <a:p>
            <a:r>
              <a:rPr lang="fi-FI" sz="1600" dirty="0"/>
              <a:t>(Destian kaikki datat viety järjestelmään)</a:t>
            </a:r>
          </a:p>
          <a:p>
            <a:r>
              <a:rPr lang="fi-FI" sz="1600" dirty="0">
                <a:solidFill>
                  <a:schemeClr val="bg2">
                    <a:lumMod val="50000"/>
                  </a:schemeClr>
                </a:solidFill>
              </a:rPr>
              <a:t>päällystevauriokartoitus</a:t>
            </a:r>
          </a:p>
          <a:p>
            <a:r>
              <a:rPr lang="fi-FI" sz="1600" dirty="0"/>
              <a:t>Päällystepaksuus (2022 tuotettuja mittauksien vieminen </a:t>
            </a:r>
          </a:p>
          <a:p>
            <a:r>
              <a:rPr lang="fi-FI" sz="1600" dirty="0"/>
              <a:t>Kesken)</a:t>
            </a:r>
          </a:p>
          <a:p>
            <a:endParaRPr lang="fi-FI" sz="1200" dirty="0"/>
          </a:p>
        </p:txBody>
      </p:sp>
      <p:sp>
        <p:nvSpPr>
          <p:cNvPr id="8" name="Tekstiruutu 7">
            <a:extLst>
              <a:ext uri="{FF2B5EF4-FFF2-40B4-BE49-F238E27FC236}">
                <a16:creationId xmlns:a16="http://schemas.microsoft.com/office/drawing/2014/main" id="{56793BFC-6645-21F0-89BA-203BC75343D1}"/>
              </a:ext>
            </a:extLst>
          </p:cNvPr>
          <p:cNvSpPr txBox="1"/>
          <p:nvPr/>
        </p:nvSpPr>
        <p:spPr>
          <a:xfrm>
            <a:off x="6715125" y="2197160"/>
            <a:ext cx="5114925" cy="4031873"/>
          </a:xfrm>
          <a:prstGeom prst="rect">
            <a:avLst/>
          </a:prstGeom>
          <a:noFill/>
        </p:spPr>
        <p:txBody>
          <a:bodyPr wrap="square" rtlCol="0">
            <a:spAutoFit/>
          </a:bodyPr>
          <a:lstStyle/>
          <a:p>
            <a:r>
              <a:rPr lang="fi-FI" sz="1600" dirty="0"/>
              <a:t>	</a:t>
            </a:r>
            <a:r>
              <a:rPr lang="fi-FI" sz="1600" b="1" dirty="0"/>
              <a:t>Päällystepaketti:</a:t>
            </a:r>
          </a:p>
          <a:p>
            <a:r>
              <a:rPr lang="fi-FI" sz="1600" dirty="0"/>
              <a:t>        	</a:t>
            </a:r>
            <a:r>
              <a:rPr lang="fi-FI" sz="1600" dirty="0">
                <a:solidFill>
                  <a:schemeClr val="bg2">
                    <a:lumMod val="50000"/>
                  </a:schemeClr>
                </a:solidFill>
              </a:rPr>
              <a:t>toiminnallinen-luokka</a:t>
            </a:r>
          </a:p>
          <a:p>
            <a:r>
              <a:rPr lang="fi-FI" sz="1600" dirty="0"/>
              <a:t>        	liikennemäärät (yksittäiset korjaukset sekä</a:t>
            </a:r>
          </a:p>
          <a:p>
            <a:r>
              <a:rPr lang="fi-FI" sz="1600" dirty="0"/>
              <a:t>          uusille tieosoitteille estimaatit vielä viemättä </a:t>
            </a:r>
          </a:p>
          <a:p>
            <a:r>
              <a:rPr lang="fi-FI" sz="1600" dirty="0"/>
              <a:t>          järjestelmään)</a:t>
            </a:r>
          </a:p>
          <a:p>
            <a:pPr lvl="1"/>
            <a:r>
              <a:rPr lang="fi-FI" sz="1600" dirty="0">
                <a:solidFill>
                  <a:schemeClr val="bg2">
                    <a:lumMod val="50000"/>
                  </a:schemeClr>
                </a:solidFill>
              </a:rPr>
              <a:t>       päällysteen korjausluokka</a:t>
            </a:r>
          </a:p>
          <a:p>
            <a:pPr lvl="1"/>
            <a:r>
              <a:rPr lang="fi-FI" sz="1600" dirty="0">
                <a:solidFill>
                  <a:schemeClr val="bg2">
                    <a:lumMod val="50000"/>
                  </a:schemeClr>
                </a:solidFill>
              </a:rPr>
              <a:t>       päällysrakenteen lujitteet</a:t>
            </a:r>
          </a:p>
          <a:p>
            <a:pPr lvl="2"/>
            <a:r>
              <a:rPr lang="fi-FI" sz="1600" dirty="0">
                <a:solidFill>
                  <a:schemeClr val="bg2">
                    <a:lumMod val="50000"/>
                  </a:schemeClr>
                </a:solidFill>
              </a:rPr>
              <a:t>tienrakennetoimenpiteet</a:t>
            </a:r>
          </a:p>
          <a:p>
            <a:pPr lvl="2"/>
            <a:r>
              <a:rPr lang="fi-FI" sz="1600" dirty="0" err="1">
                <a:solidFill>
                  <a:schemeClr val="bg2">
                    <a:lumMod val="50000"/>
                  </a:schemeClr>
                </a:solidFill>
              </a:rPr>
              <a:t>tekninen-toimenpide</a:t>
            </a:r>
            <a:r>
              <a:rPr lang="fi-FI" sz="1600" dirty="0">
                <a:solidFill>
                  <a:schemeClr val="bg2">
                    <a:lumMod val="50000"/>
                  </a:schemeClr>
                </a:solidFill>
              </a:rPr>
              <a:t> </a:t>
            </a:r>
            <a:endParaRPr lang="fi-FI" sz="1600" dirty="0">
              <a:solidFill>
                <a:srgbClr val="00B050"/>
              </a:solidFill>
            </a:endParaRPr>
          </a:p>
          <a:p>
            <a:pPr lvl="2"/>
            <a:r>
              <a:rPr lang="fi-FI" sz="1600" dirty="0">
                <a:solidFill>
                  <a:schemeClr val="bg2">
                    <a:lumMod val="50000"/>
                  </a:schemeClr>
                </a:solidFill>
              </a:rPr>
              <a:t>pääväylät</a:t>
            </a:r>
          </a:p>
          <a:p>
            <a:r>
              <a:rPr lang="fi-FI" sz="1600" dirty="0"/>
              <a:t>        	tiealueen-poikkileikkauksen-leveystiedot 	</a:t>
            </a:r>
          </a:p>
          <a:p>
            <a:r>
              <a:rPr lang="fi-FI" sz="1600" dirty="0"/>
              <a:t>        	</a:t>
            </a:r>
            <a:r>
              <a:rPr lang="fi-FI" sz="1600" dirty="0">
                <a:solidFill>
                  <a:schemeClr val="bg2">
                    <a:lumMod val="50000"/>
                  </a:schemeClr>
                </a:solidFill>
              </a:rPr>
              <a:t>kantavat-kerrokset</a:t>
            </a:r>
          </a:p>
          <a:p>
            <a:r>
              <a:rPr lang="fi-FI" sz="1600" dirty="0"/>
              <a:t>       	pientareet</a:t>
            </a:r>
          </a:p>
          <a:p>
            <a:r>
              <a:rPr lang="fi-FI" sz="1600" dirty="0"/>
              <a:t>        	</a:t>
            </a:r>
            <a:r>
              <a:rPr lang="fi-FI" sz="1600" dirty="0">
                <a:solidFill>
                  <a:schemeClr val="bg2">
                    <a:lumMod val="50000"/>
                  </a:schemeClr>
                </a:solidFill>
              </a:rPr>
              <a:t>palvelusopimus</a:t>
            </a:r>
          </a:p>
          <a:p>
            <a:r>
              <a:rPr lang="fi-FI" sz="1600" dirty="0">
                <a:solidFill>
                  <a:schemeClr val="bg2">
                    <a:lumMod val="50000"/>
                  </a:schemeClr>
                </a:solidFill>
              </a:rPr>
              <a:t>        	nopeusrajoituspäätökset (</a:t>
            </a:r>
            <a:r>
              <a:rPr lang="fi-FI" sz="1600" dirty="0" err="1">
                <a:solidFill>
                  <a:schemeClr val="bg2">
                    <a:lumMod val="50000"/>
                  </a:schemeClr>
                </a:solidFill>
              </a:rPr>
              <a:t>Digiroad</a:t>
            </a:r>
            <a:r>
              <a:rPr lang="fi-FI" sz="1600" dirty="0">
                <a:solidFill>
                  <a:schemeClr val="bg2">
                    <a:lumMod val="50000"/>
                  </a:schemeClr>
                </a:solidFill>
              </a:rPr>
              <a:t>)</a:t>
            </a:r>
          </a:p>
          <a:p>
            <a:r>
              <a:rPr lang="fi-FI" sz="1600" dirty="0"/>
              <a:t>	</a:t>
            </a:r>
          </a:p>
        </p:txBody>
      </p:sp>
      <p:sp>
        <p:nvSpPr>
          <p:cNvPr id="9" name="Suorakulmio 8">
            <a:extLst>
              <a:ext uri="{FF2B5EF4-FFF2-40B4-BE49-F238E27FC236}">
                <a16:creationId xmlns:a16="http://schemas.microsoft.com/office/drawing/2014/main" id="{65543E16-9953-4CA3-C07F-95AD924C6496}"/>
              </a:ext>
            </a:extLst>
          </p:cNvPr>
          <p:cNvSpPr/>
          <p:nvPr/>
        </p:nvSpPr>
        <p:spPr>
          <a:xfrm>
            <a:off x="352424" y="1504950"/>
            <a:ext cx="6257926" cy="2343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C392D941-8FF0-99F8-E1BF-84853145A1F1}"/>
              </a:ext>
            </a:extLst>
          </p:cNvPr>
          <p:cNvSpPr/>
          <p:nvPr/>
        </p:nvSpPr>
        <p:spPr>
          <a:xfrm>
            <a:off x="352425" y="4336207"/>
            <a:ext cx="5514975" cy="16961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6212C2DF-D67E-BA6A-03F1-8831710778B9}"/>
              </a:ext>
            </a:extLst>
          </p:cNvPr>
          <p:cNvSpPr/>
          <p:nvPr/>
        </p:nvSpPr>
        <p:spPr>
          <a:xfrm>
            <a:off x="7343775" y="1857831"/>
            <a:ext cx="4229100" cy="48013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ekstiruutu 1">
            <a:extLst>
              <a:ext uri="{FF2B5EF4-FFF2-40B4-BE49-F238E27FC236}">
                <a16:creationId xmlns:a16="http://schemas.microsoft.com/office/drawing/2014/main" id="{FB57A56E-BB14-15B7-A245-90127197113D}"/>
              </a:ext>
            </a:extLst>
          </p:cNvPr>
          <p:cNvSpPr txBox="1"/>
          <p:nvPr/>
        </p:nvSpPr>
        <p:spPr>
          <a:xfrm>
            <a:off x="6325299" y="629174"/>
            <a:ext cx="2493952" cy="646331"/>
          </a:xfrm>
          <a:prstGeom prst="rect">
            <a:avLst/>
          </a:prstGeom>
          <a:noFill/>
        </p:spPr>
        <p:txBody>
          <a:bodyPr wrap="none" rtlCol="0">
            <a:spAutoFit/>
          </a:bodyPr>
          <a:lstStyle/>
          <a:p>
            <a:r>
              <a:rPr lang="fi-FI" dirty="0"/>
              <a:t>Sininen: valmis</a:t>
            </a:r>
          </a:p>
          <a:p>
            <a:r>
              <a:rPr lang="fi-FI" dirty="0"/>
              <a:t>Musta: Osittain kesken</a:t>
            </a:r>
          </a:p>
        </p:txBody>
      </p:sp>
    </p:spTree>
    <p:extLst>
      <p:ext uri="{BB962C8B-B14F-4D97-AF65-F5344CB8AC3E}">
        <p14:creationId xmlns:p14="http://schemas.microsoft.com/office/powerpoint/2010/main" val="3610688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61523CB1-AE1F-E9DB-7D36-6E36DE272C2D}"/>
              </a:ext>
            </a:extLst>
          </p:cNvPr>
          <p:cNvSpPr>
            <a:spLocks noGrp="1"/>
          </p:cNvSpPr>
          <p:nvPr>
            <p:ph type="sldNum" sz="quarter" idx="12"/>
          </p:nvPr>
        </p:nvSpPr>
        <p:spPr/>
        <p:txBody>
          <a:bodyPr/>
          <a:lstStyle/>
          <a:p>
            <a:fld id="{6BD4A0EF-951A-4343-A672-F31B58E6828E}" type="slidenum">
              <a:rPr lang="en-US" smtClean="0"/>
              <a:pPr/>
              <a:t>12</a:t>
            </a:fld>
            <a:endParaRPr lang="en-US"/>
          </a:p>
        </p:txBody>
      </p:sp>
      <p:sp>
        <p:nvSpPr>
          <p:cNvPr id="7" name="Tekstiruutu 6">
            <a:extLst>
              <a:ext uri="{FF2B5EF4-FFF2-40B4-BE49-F238E27FC236}">
                <a16:creationId xmlns:a16="http://schemas.microsoft.com/office/drawing/2014/main" id="{1BF3D1DD-B16E-3657-8558-E1FCA85C9D66}"/>
              </a:ext>
            </a:extLst>
          </p:cNvPr>
          <p:cNvSpPr txBox="1"/>
          <p:nvPr/>
        </p:nvSpPr>
        <p:spPr>
          <a:xfrm>
            <a:off x="466725" y="585550"/>
            <a:ext cx="11258550" cy="5324535"/>
          </a:xfrm>
          <a:prstGeom prst="rect">
            <a:avLst/>
          </a:prstGeom>
          <a:noFill/>
        </p:spPr>
        <p:txBody>
          <a:bodyPr wrap="square">
            <a:spAutoFit/>
          </a:bodyPr>
          <a:lstStyle/>
          <a:p>
            <a:r>
              <a:rPr lang="fi-FI" sz="2000" u="sng" dirty="0"/>
              <a:t>Tilastojen kannalta olennaiset kohdeluokat:</a:t>
            </a:r>
          </a:p>
          <a:p>
            <a:endParaRPr lang="fi-FI" sz="2000" dirty="0"/>
          </a:p>
          <a:p>
            <a:r>
              <a:rPr lang="fi-FI" sz="2000" dirty="0">
                <a:solidFill>
                  <a:schemeClr val="bg2">
                    <a:lumMod val="50000"/>
                  </a:schemeClr>
                </a:solidFill>
              </a:rPr>
              <a:t>Kunta ja maakunta (kohdeluokka)</a:t>
            </a:r>
          </a:p>
          <a:p>
            <a:r>
              <a:rPr lang="fi-FI" sz="2000" dirty="0"/>
              <a:t>Asema maankäytön rakenteessa (ei ole ylläpidetty tieto)</a:t>
            </a:r>
          </a:p>
          <a:p>
            <a:r>
              <a:rPr lang="fi-FI" sz="2000" dirty="0" err="1">
                <a:solidFill>
                  <a:schemeClr val="bg2">
                    <a:lumMod val="50000"/>
                  </a:schemeClr>
                </a:solidFill>
              </a:rPr>
              <a:t>Eurooppatiet</a:t>
            </a:r>
            <a:endParaRPr lang="fi-FI" sz="2000" dirty="0">
              <a:solidFill>
                <a:schemeClr val="bg2">
                  <a:lumMod val="50000"/>
                </a:schemeClr>
              </a:solidFill>
            </a:endParaRPr>
          </a:p>
          <a:p>
            <a:r>
              <a:rPr lang="fi-FI" sz="2000" dirty="0">
                <a:solidFill>
                  <a:schemeClr val="bg2">
                    <a:lumMod val="50000"/>
                  </a:schemeClr>
                </a:solidFill>
              </a:rPr>
              <a:t>Kaistat </a:t>
            </a:r>
          </a:p>
          <a:p>
            <a:r>
              <a:rPr lang="fi-FI" sz="2000" dirty="0">
                <a:solidFill>
                  <a:schemeClr val="bg2">
                    <a:lumMod val="50000"/>
                  </a:schemeClr>
                </a:solidFill>
              </a:rPr>
              <a:t>Kävelyn ja pyöräilyn väylät</a:t>
            </a:r>
          </a:p>
          <a:p>
            <a:r>
              <a:rPr lang="fi-FI" sz="2000" dirty="0"/>
              <a:t>Liikennemäärät (2022 laskennat viety velhoon, odotetaan estimaatteja)</a:t>
            </a:r>
          </a:p>
          <a:p>
            <a:r>
              <a:rPr lang="fi-FI" sz="2000" dirty="0">
                <a:solidFill>
                  <a:schemeClr val="bg2">
                    <a:lumMod val="50000"/>
                  </a:schemeClr>
                </a:solidFill>
              </a:rPr>
              <a:t>Sidotut päällysrakenteet</a:t>
            </a:r>
            <a:endParaRPr lang="fi-FI" sz="2000" dirty="0"/>
          </a:p>
          <a:p>
            <a:r>
              <a:rPr lang="fi-FI" sz="2000" dirty="0">
                <a:solidFill>
                  <a:schemeClr val="bg2">
                    <a:lumMod val="50000"/>
                  </a:schemeClr>
                </a:solidFill>
              </a:rPr>
              <a:t>Sitomattomat päällysrakenteet</a:t>
            </a:r>
          </a:p>
          <a:p>
            <a:r>
              <a:rPr lang="fi-FI" sz="2000" dirty="0"/>
              <a:t>Pientareet </a:t>
            </a:r>
          </a:p>
          <a:p>
            <a:r>
              <a:rPr lang="fi-FI" sz="2000" dirty="0">
                <a:solidFill>
                  <a:schemeClr val="bg2">
                    <a:lumMod val="50000"/>
                  </a:schemeClr>
                </a:solidFill>
              </a:rPr>
              <a:t>Tieosa</a:t>
            </a:r>
            <a:r>
              <a:rPr lang="fi-FI" sz="2000" dirty="0">
                <a:solidFill>
                  <a:srgbClr val="00B050"/>
                </a:solidFill>
              </a:rPr>
              <a:t> </a:t>
            </a:r>
          </a:p>
          <a:p>
            <a:r>
              <a:rPr lang="fi-FI" sz="2000" dirty="0"/>
              <a:t>Kaistojen leveystiedot (tiealueen poikkileikkauksen leveystiedot)</a:t>
            </a:r>
          </a:p>
          <a:p>
            <a:r>
              <a:rPr lang="fi-FI" sz="2000" dirty="0">
                <a:solidFill>
                  <a:schemeClr val="bg2">
                    <a:lumMod val="50000"/>
                  </a:schemeClr>
                </a:solidFill>
              </a:rPr>
              <a:t>Toiminnallinen luokka</a:t>
            </a:r>
          </a:p>
          <a:p>
            <a:r>
              <a:rPr lang="fi-FI" sz="2000" dirty="0"/>
              <a:t>Valaistukset</a:t>
            </a:r>
          </a:p>
          <a:p>
            <a:r>
              <a:rPr lang="fi-FI" sz="2000" dirty="0">
                <a:solidFill>
                  <a:schemeClr val="bg2">
                    <a:lumMod val="50000"/>
                  </a:schemeClr>
                </a:solidFill>
              </a:rPr>
              <a:t>Väylän luonne </a:t>
            </a:r>
          </a:p>
          <a:p>
            <a:r>
              <a:rPr lang="fi-FI" sz="2000" dirty="0">
                <a:solidFill>
                  <a:schemeClr val="bg2">
                    <a:lumMod val="50000"/>
                  </a:schemeClr>
                </a:solidFill>
              </a:rPr>
              <a:t>Nopeusrajoitukset (tulee </a:t>
            </a:r>
            <a:r>
              <a:rPr lang="fi-FI" sz="2000" dirty="0" err="1">
                <a:solidFill>
                  <a:schemeClr val="bg2">
                    <a:lumMod val="50000"/>
                  </a:schemeClr>
                </a:solidFill>
              </a:rPr>
              <a:t>Digiroad:sta</a:t>
            </a:r>
            <a:r>
              <a:rPr lang="fi-FI" sz="2000" dirty="0">
                <a:solidFill>
                  <a:schemeClr val="bg2">
                    <a:lumMod val="50000"/>
                  </a:schemeClr>
                </a:solidFill>
              </a:rPr>
              <a:t>)</a:t>
            </a:r>
          </a:p>
        </p:txBody>
      </p:sp>
    </p:spTree>
    <p:extLst>
      <p:ext uri="{BB962C8B-B14F-4D97-AF65-F5344CB8AC3E}">
        <p14:creationId xmlns:p14="http://schemas.microsoft.com/office/powerpoint/2010/main" val="3946146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17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n paikkamerkki 9">
            <a:extLst>
              <a:ext uri="{FF2B5EF4-FFF2-40B4-BE49-F238E27FC236}">
                <a16:creationId xmlns:a16="http://schemas.microsoft.com/office/drawing/2014/main" id="{B2A925E6-9935-B05B-DF95-809EF546AF56}"/>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8681" b="8681"/>
          <a:stretch>
            <a:fillRect/>
          </a:stretch>
        </p:blipFill>
        <p:spPr/>
      </p:pic>
      <p:sp>
        <p:nvSpPr>
          <p:cNvPr id="6" name="Otsikko 5">
            <a:extLst>
              <a:ext uri="{FF2B5EF4-FFF2-40B4-BE49-F238E27FC236}">
                <a16:creationId xmlns:a16="http://schemas.microsoft.com/office/drawing/2014/main" id="{9A520147-F4BD-A64F-12FA-A8FBD6F4155B}"/>
              </a:ext>
            </a:extLst>
          </p:cNvPr>
          <p:cNvSpPr>
            <a:spLocks noGrp="1"/>
          </p:cNvSpPr>
          <p:nvPr>
            <p:ph type="title"/>
          </p:nvPr>
        </p:nvSpPr>
        <p:spPr/>
        <p:txBody>
          <a:bodyPr/>
          <a:lstStyle/>
          <a:p>
            <a:r>
              <a:rPr lang="fi-FI" dirty="0"/>
              <a:t>Agenda</a:t>
            </a:r>
          </a:p>
        </p:txBody>
      </p:sp>
      <p:sp>
        <p:nvSpPr>
          <p:cNvPr id="8" name="Tekstin paikkamerkki 7">
            <a:extLst>
              <a:ext uri="{FF2B5EF4-FFF2-40B4-BE49-F238E27FC236}">
                <a16:creationId xmlns:a16="http://schemas.microsoft.com/office/drawing/2014/main" id="{7C7D44AF-CA13-B13B-12E3-5091AF578AC8}"/>
              </a:ext>
            </a:extLst>
          </p:cNvPr>
          <p:cNvSpPr>
            <a:spLocks noGrp="1"/>
          </p:cNvSpPr>
          <p:nvPr>
            <p:ph type="body" sz="quarter" idx="15"/>
          </p:nvPr>
        </p:nvSpPr>
        <p:spPr/>
        <p:txBody>
          <a:bodyPr/>
          <a:lstStyle/>
          <a:p>
            <a:r>
              <a:rPr lang="fi-FI" dirty="0"/>
              <a:t>Ajankohtaiset</a:t>
            </a:r>
          </a:p>
          <a:p>
            <a:r>
              <a:rPr lang="fi-FI" dirty="0"/>
              <a:t>Tievelhon kehittämisen status</a:t>
            </a:r>
          </a:p>
          <a:p>
            <a:r>
              <a:rPr lang="fi-FI" dirty="0"/>
              <a:t>Tietoisku rajapinnoista</a:t>
            </a:r>
          </a:p>
          <a:p>
            <a:r>
              <a:rPr lang="fi-FI" dirty="0"/>
              <a:t>Käyttöliittymäkehitys 2023</a:t>
            </a:r>
          </a:p>
          <a:p>
            <a:r>
              <a:rPr lang="fi-FI" dirty="0"/>
              <a:t>Tietojen ajantasaisuus</a:t>
            </a:r>
          </a:p>
          <a:p>
            <a:r>
              <a:rPr lang="fi-FI" dirty="0" err="1"/>
              <a:t>Demoilua</a:t>
            </a:r>
            <a:endParaRPr lang="fi-FI" dirty="0"/>
          </a:p>
        </p:txBody>
      </p:sp>
      <p:sp>
        <p:nvSpPr>
          <p:cNvPr id="4" name="Alatunnisteen paikkamerkki 3">
            <a:extLst>
              <a:ext uri="{FF2B5EF4-FFF2-40B4-BE49-F238E27FC236}">
                <a16:creationId xmlns:a16="http://schemas.microsoft.com/office/drawing/2014/main" id="{2BADA76D-61D3-7B0C-1C92-1712D18A541E}"/>
              </a:ext>
            </a:extLst>
          </p:cNvPr>
          <p:cNvSpPr>
            <a:spLocks noGrp="1"/>
          </p:cNvSpPr>
          <p:nvPr>
            <p:ph type="ftr" sz="quarter" idx="4294967295"/>
          </p:nvPr>
        </p:nvSpPr>
        <p:spPr>
          <a:xfrm>
            <a:off x="0" y="6321425"/>
            <a:ext cx="2476500" cy="365125"/>
          </a:xfrm>
        </p:spPr>
        <p:txBody>
          <a:bodyPr/>
          <a:lstStyle/>
          <a:p>
            <a:r>
              <a:rPr lang="en-US"/>
              <a:t>Ilkka Aaltonen</a:t>
            </a:r>
            <a:endParaRPr lang="en-US" dirty="0"/>
          </a:p>
        </p:txBody>
      </p:sp>
      <p:sp>
        <p:nvSpPr>
          <p:cNvPr id="5" name="Päivämäärän paikkamerkki 4">
            <a:extLst>
              <a:ext uri="{FF2B5EF4-FFF2-40B4-BE49-F238E27FC236}">
                <a16:creationId xmlns:a16="http://schemas.microsoft.com/office/drawing/2014/main" id="{C7061F8A-7F47-BDDC-1BE5-E4EB05925F87}"/>
              </a:ext>
            </a:extLst>
          </p:cNvPr>
          <p:cNvSpPr>
            <a:spLocks noGrp="1"/>
          </p:cNvSpPr>
          <p:nvPr>
            <p:ph type="dt" sz="half" idx="4294967295"/>
          </p:nvPr>
        </p:nvSpPr>
        <p:spPr>
          <a:xfrm>
            <a:off x="0" y="6321425"/>
            <a:ext cx="1651000" cy="365125"/>
          </a:xfrm>
        </p:spPr>
        <p:txBody>
          <a:bodyPr/>
          <a:lstStyle/>
          <a:p>
            <a:r>
              <a:rPr lang="fi-FI"/>
              <a:t>10.6.2021</a:t>
            </a:r>
            <a:endParaRPr lang="en-US"/>
          </a:p>
        </p:txBody>
      </p:sp>
    </p:spTree>
    <p:extLst>
      <p:ext uri="{BB962C8B-B14F-4D97-AF65-F5344CB8AC3E}">
        <p14:creationId xmlns:p14="http://schemas.microsoft.com/office/powerpoint/2010/main" val="3035870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06D4C5-C1A1-451C-9D75-E35FED2827EB}"/>
              </a:ext>
            </a:extLst>
          </p:cNvPr>
          <p:cNvSpPr>
            <a:spLocks noGrp="1"/>
          </p:cNvSpPr>
          <p:nvPr>
            <p:ph type="title"/>
          </p:nvPr>
        </p:nvSpPr>
        <p:spPr>
          <a:xfrm>
            <a:off x="4322194" y="176169"/>
            <a:ext cx="2590335" cy="393569"/>
          </a:xfrm>
        </p:spPr>
        <p:txBody>
          <a:bodyPr>
            <a:normAutofit fontScale="90000"/>
          </a:bodyPr>
          <a:lstStyle/>
          <a:p>
            <a:pPr algn="l"/>
            <a:r>
              <a:rPr lang="fi-FI" b="0" i="0" dirty="0">
                <a:solidFill>
                  <a:srgbClr val="172B4D"/>
                </a:solidFill>
                <a:effectLst/>
                <a:latin typeface="-apple-system"/>
              </a:rPr>
              <a:t>Ajankohtaiset</a:t>
            </a:r>
          </a:p>
        </p:txBody>
      </p:sp>
      <p:sp>
        <p:nvSpPr>
          <p:cNvPr id="3" name="Tekstin paikkamerkki 2">
            <a:extLst>
              <a:ext uri="{FF2B5EF4-FFF2-40B4-BE49-F238E27FC236}">
                <a16:creationId xmlns:a16="http://schemas.microsoft.com/office/drawing/2014/main" id="{829AACDF-3AAD-4B63-8455-3A91155F0553}"/>
              </a:ext>
            </a:extLst>
          </p:cNvPr>
          <p:cNvSpPr>
            <a:spLocks noGrp="1"/>
          </p:cNvSpPr>
          <p:nvPr>
            <p:ph type="body" sz="quarter" idx="13"/>
          </p:nvPr>
        </p:nvSpPr>
        <p:spPr>
          <a:xfrm>
            <a:off x="0" y="761301"/>
            <a:ext cx="12192000" cy="5335398"/>
          </a:xfrm>
        </p:spPr>
        <p:txBody>
          <a:bodyPr>
            <a:normAutofit lnSpcReduction="10000"/>
          </a:bodyPr>
          <a:lstStyle/>
          <a:p>
            <a:r>
              <a:rPr lang="fi-FI" dirty="0">
                <a:solidFill>
                  <a:srgbClr val="172B4D"/>
                </a:solidFill>
                <a:latin typeface="-apple-system"/>
              </a:rPr>
              <a:t>Tievelho vartit jatkuvat elokuun alussa 1.8.2023, josta alkaen toistuvasti kahden viikon välein.</a:t>
            </a:r>
          </a:p>
          <a:p>
            <a:pPr marL="0" indent="0">
              <a:buNone/>
            </a:pPr>
            <a:endParaRPr lang="fi-FI" dirty="0">
              <a:solidFill>
                <a:srgbClr val="172B4D"/>
              </a:solidFill>
              <a:latin typeface="-apple-system"/>
            </a:endParaRPr>
          </a:p>
          <a:p>
            <a:r>
              <a:rPr lang="fi-FI" dirty="0">
                <a:solidFill>
                  <a:srgbClr val="172B4D"/>
                </a:solidFill>
                <a:latin typeface="-apple-system"/>
              </a:rPr>
              <a:t>Tietojen ylläpitoon liittyvä info/koulutus tilaisuudet jatkuvat</a:t>
            </a:r>
            <a:r>
              <a:rPr lang="fi-FI" b="0" i="0" dirty="0">
                <a:solidFill>
                  <a:srgbClr val="172B4D"/>
                </a:solidFill>
                <a:effectLst/>
                <a:latin typeface="-apple-system"/>
              </a:rPr>
              <a:t> viikoittain perjantaisin 11.08.2023 eteenpäin.</a:t>
            </a:r>
          </a:p>
          <a:p>
            <a:endParaRPr lang="fi-FI" b="0" i="0" dirty="0">
              <a:solidFill>
                <a:srgbClr val="172B4D"/>
              </a:solidFill>
              <a:effectLst/>
              <a:latin typeface="-apple-system"/>
            </a:endParaRPr>
          </a:p>
          <a:p>
            <a:r>
              <a:rPr lang="fi-FI" b="0" i="0" dirty="0">
                <a:solidFill>
                  <a:srgbClr val="172B4D"/>
                </a:solidFill>
                <a:effectLst/>
                <a:latin typeface="-apple-system"/>
              </a:rPr>
              <a:t>Ajankohtaiset: </a:t>
            </a:r>
            <a:r>
              <a:rPr lang="fi-FI" b="0" i="0" dirty="0">
                <a:solidFill>
                  <a:srgbClr val="172B4D"/>
                </a:solidFill>
                <a:effectLst/>
                <a:latin typeface="-apple-system"/>
                <a:hlinkClick r:id="rId2"/>
              </a:rPr>
              <a:t>https://ohje.velho.vaylapilvi.fi/</a:t>
            </a:r>
            <a:r>
              <a:rPr lang="fi-FI" b="0" i="0" dirty="0">
                <a:solidFill>
                  <a:srgbClr val="172B4D"/>
                </a:solidFill>
                <a:effectLst/>
                <a:latin typeface="-apple-system"/>
              </a:rPr>
              <a:t> </a:t>
            </a:r>
          </a:p>
          <a:p>
            <a:pPr marL="0" indent="0">
              <a:buNone/>
            </a:pPr>
            <a:endParaRPr lang="fi-FI" b="0" i="0" dirty="0">
              <a:solidFill>
                <a:srgbClr val="172B4D"/>
              </a:solidFill>
              <a:effectLst/>
              <a:latin typeface="-apple-system"/>
            </a:endParaRPr>
          </a:p>
          <a:p>
            <a:r>
              <a:rPr lang="fi-FI" dirty="0">
                <a:solidFill>
                  <a:srgbClr val="172B4D"/>
                </a:solidFill>
                <a:latin typeface="-apple-system"/>
              </a:rPr>
              <a:t>Ohjesivut uudistuksen alla, myös ohjesivujen sisältöä ajantasaistettu: </a:t>
            </a:r>
            <a:r>
              <a:rPr lang="fi-FI" dirty="0">
                <a:solidFill>
                  <a:srgbClr val="172B4D"/>
                </a:solidFill>
                <a:latin typeface="-apple-system"/>
                <a:hlinkClick r:id="rId3"/>
              </a:rPr>
              <a:t>https://ohje.velho.vaylapilvi.fi/ohjesivuston-uudistus-kaynnissa/</a:t>
            </a:r>
            <a:endParaRPr lang="fi-FI" dirty="0">
              <a:solidFill>
                <a:srgbClr val="172B4D"/>
              </a:solidFill>
              <a:latin typeface="-apple-system"/>
            </a:endParaRPr>
          </a:p>
          <a:p>
            <a:pPr>
              <a:buFont typeface="Wingdings" panose="05000000000000000000" pitchFamily="2" charset="2"/>
              <a:buChar char="à"/>
            </a:pPr>
            <a:r>
              <a:rPr lang="fi-FI" dirty="0">
                <a:solidFill>
                  <a:srgbClr val="172B4D"/>
                </a:solidFill>
                <a:latin typeface="-apple-system"/>
                <a:sym typeface="Wingdings" panose="05000000000000000000" pitchFamily="2" charset="2"/>
              </a:rPr>
              <a:t>Tietojen ajantasaisuuden tilanne: </a:t>
            </a:r>
            <a:r>
              <a:rPr lang="fi-FI" dirty="0">
                <a:solidFill>
                  <a:srgbClr val="172B4D"/>
                </a:solidFill>
                <a:latin typeface="-apple-system"/>
                <a:sym typeface="Wingdings" panose="05000000000000000000" pitchFamily="2" charset="2"/>
                <a:hlinkClick r:id="rId4"/>
              </a:rPr>
              <a:t>https://ohje.velho.vaylapilvi.fi/tievelho/tietojen-hyodyntaminen/</a:t>
            </a:r>
            <a:endParaRPr lang="fi-FI" dirty="0">
              <a:solidFill>
                <a:srgbClr val="172B4D"/>
              </a:solidFill>
              <a:latin typeface="-apple-system"/>
              <a:sym typeface="Wingdings" panose="05000000000000000000" pitchFamily="2" charset="2"/>
            </a:endParaRPr>
          </a:p>
          <a:p>
            <a:pPr marL="0" indent="0">
              <a:buNone/>
            </a:pPr>
            <a:endParaRPr lang="fi-FI" dirty="0">
              <a:solidFill>
                <a:srgbClr val="172B4D"/>
              </a:solidFill>
              <a:latin typeface="-apple-system"/>
            </a:endParaRPr>
          </a:p>
          <a:p>
            <a:r>
              <a:rPr lang="fi-FI" dirty="0">
                <a:solidFill>
                  <a:srgbClr val="172B4D"/>
                </a:solidFill>
                <a:latin typeface="-apple-system"/>
              </a:rPr>
              <a:t>Tievelhon tietojen luokittelu: </a:t>
            </a:r>
            <a:r>
              <a:rPr lang="fi-FI" dirty="0">
                <a:solidFill>
                  <a:srgbClr val="172B4D"/>
                </a:solidFill>
                <a:latin typeface="-apple-system"/>
                <a:hlinkClick r:id="rId5"/>
              </a:rPr>
              <a:t>https://ava.vaylapilvi.fi/ava/Tie/Tievelho_avoindata/Tievelho_avoindata_kohdeluokkalista.pdf</a:t>
            </a:r>
            <a:r>
              <a:rPr lang="fi-FI" dirty="0">
                <a:solidFill>
                  <a:srgbClr val="172B4D"/>
                </a:solidFill>
                <a:latin typeface="-apple-system"/>
              </a:rPr>
              <a:t> </a:t>
            </a:r>
          </a:p>
          <a:p>
            <a:endParaRPr lang="fi-FI" dirty="0">
              <a:solidFill>
                <a:srgbClr val="172B4D"/>
              </a:solidFill>
              <a:latin typeface="-apple-system"/>
            </a:endParaRPr>
          </a:p>
          <a:p>
            <a:pPr marL="0" indent="0">
              <a:buNone/>
            </a:pPr>
            <a:endParaRPr lang="fi-FI" dirty="0">
              <a:solidFill>
                <a:srgbClr val="172B4D"/>
              </a:solidFill>
              <a:latin typeface="-apple-system"/>
            </a:endParaRPr>
          </a:p>
        </p:txBody>
      </p:sp>
      <p:sp>
        <p:nvSpPr>
          <p:cNvPr id="4" name="Dian numeron paikkamerkki 3">
            <a:extLst>
              <a:ext uri="{FF2B5EF4-FFF2-40B4-BE49-F238E27FC236}">
                <a16:creationId xmlns:a16="http://schemas.microsoft.com/office/drawing/2014/main" id="{08A088F4-BA4E-446E-A519-333A0B57B7F7}"/>
              </a:ext>
            </a:extLst>
          </p:cNvPr>
          <p:cNvSpPr>
            <a:spLocks noGrp="1"/>
          </p:cNvSpPr>
          <p:nvPr>
            <p:ph type="sldNum" sz="quarter" idx="4"/>
          </p:nvPr>
        </p:nvSpPr>
        <p:spPr/>
        <p:txBody>
          <a:bodyPr/>
          <a:lstStyle/>
          <a:p>
            <a:fld id="{6BD4A0EF-951A-4343-A672-F31B58E6828E}" type="slidenum">
              <a:rPr lang="en-US" smtClean="0"/>
              <a:t>3</a:t>
            </a:fld>
            <a:endParaRPr lang="en-US"/>
          </a:p>
        </p:txBody>
      </p:sp>
    </p:spTree>
    <p:extLst>
      <p:ext uri="{BB962C8B-B14F-4D97-AF65-F5344CB8AC3E}">
        <p14:creationId xmlns:p14="http://schemas.microsoft.com/office/powerpoint/2010/main" val="214369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5F76A3-B746-4174-8932-C60AE7D773F0}"/>
              </a:ext>
            </a:extLst>
          </p:cNvPr>
          <p:cNvSpPr>
            <a:spLocks noGrp="1"/>
          </p:cNvSpPr>
          <p:nvPr>
            <p:ph type="title"/>
          </p:nvPr>
        </p:nvSpPr>
        <p:spPr>
          <a:xfrm>
            <a:off x="1261057" y="44741"/>
            <a:ext cx="9233570" cy="577850"/>
          </a:xfrm>
        </p:spPr>
        <p:txBody>
          <a:bodyPr>
            <a:normAutofit fontScale="90000"/>
          </a:bodyPr>
          <a:lstStyle/>
          <a:p>
            <a:r>
              <a:rPr lang="fi-FI" dirty="0"/>
              <a:t>Tievelhon kehittämisen status/painopisteet</a:t>
            </a:r>
          </a:p>
        </p:txBody>
      </p:sp>
      <p:sp>
        <p:nvSpPr>
          <p:cNvPr id="3" name="Tekstin paikkamerkki 2">
            <a:extLst>
              <a:ext uri="{FF2B5EF4-FFF2-40B4-BE49-F238E27FC236}">
                <a16:creationId xmlns:a16="http://schemas.microsoft.com/office/drawing/2014/main" id="{B6BC1AAB-A9B4-4404-AEA4-DFDAB47C3AEF}"/>
              </a:ext>
            </a:extLst>
          </p:cNvPr>
          <p:cNvSpPr>
            <a:spLocks noGrp="1"/>
          </p:cNvSpPr>
          <p:nvPr>
            <p:ph type="body" sz="quarter" idx="13"/>
          </p:nvPr>
        </p:nvSpPr>
        <p:spPr>
          <a:xfrm>
            <a:off x="159391" y="622591"/>
            <a:ext cx="11878811" cy="5937600"/>
          </a:xfrm>
        </p:spPr>
        <p:txBody>
          <a:bodyPr>
            <a:normAutofit fontScale="92500" lnSpcReduction="10000"/>
          </a:bodyPr>
          <a:lstStyle/>
          <a:p>
            <a:pPr marL="0" indent="0">
              <a:buNone/>
            </a:pPr>
            <a:endParaRPr lang="fi-FI" b="1" dirty="0"/>
          </a:p>
          <a:p>
            <a:pPr marL="0" indent="0">
              <a:buNone/>
            </a:pPr>
            <a:r>
              <a:rPr lang="fi-FI" b="1" dirty="0"/>
              <a:t>Tieosoitemuutosten vastaanotto</a:t>
            </a:r>
          </a:p>
          <a:p>
            <a:pPr marL="0" indent="0">
              <a:buNone/>
            </a:pPr>
            <a:r>
              <a:rPr lang="fi-FI" b="1" dirty="0"/>
              <a:t>Status 15.08.2023: </a:t>
            </a:r>
            <a:r>
              <a:rPr lang="fi-FI" b="0" i="0" dirty="0" err="1">
                <a:solidFill>
                  <a:srgbClr val="212529"/>
                </a:solidFill>
                <a:effectLst/>
                <a:latin typeface="Exo 2" panose="00000500000000000000" pitchFamily="2" charset="0"/>
              </a:rPr>
              <a:t>VIITE:ssä</a:t>
            </a:r>
            <a:r>
              <a:rPr lang="fi-FI" dirty="0">
                <a:solidFill>
                  <a:srgbClr val="212529"/>
                </a:solidFill>
                <a:latin typeface="Exo 2" panose="00000500000000000000" pitchFamily="2" charset="0"/>
              </a:rPr>
              <a:t> </a:t>
            </a:r>
            <a:r>
              <a:rPr lang="fi-FI" b="0" i="0" dirty="0">
                <a:solidFill>
                  <a:srgbClr val="212529"/>
                </a:solidFill>
                <a:effectLst/>
                <a:latin typeface="Exo 2" panose="00000500000000000000" pitchFamily="2" charset="0"/>
              </a:rPr>
              <a:t>5.7.2023-14.8.2023 välisenä aikana tehdyt tieosoitemuutokset </a:t>
            </a:r>
            <a:r>
              <a:rPr lang="fi-FI" dirty="0">
                <a:solidFill>
                  <a:srgbClr val="212529"/>
                </a:solidFill>
                <a:latin typeface="Exo 2" panose="00000500000000000000" pitchFamily="2" charset="0"/>
              </a:rPr>
              <a:t>ajetaan alustavan aikataulusuunnitelman mukaisesti</a:t>
            </a:r>
            <a:r>
              <a:rPr lang="fi-FI" b="0" i="0" dirty="0">
                <a:solidFill>
                  <a:srgbClr val="212529"/>
                </a:solidFill>
                <a:effectLst/>
                <a:latin typeface="Exo 2" panose="00000500000000000000" pitchFamily="2" charset="0"/>
              </a:rPr>
              <a:t> Velhon tuotantoympäristöön viikolla 35. </a:t>
            </a:r>
            <a:endParaRPr lang="fi-FI" dirty="0"/>
          </a:p>
          <a:p>
            <a:pPr marL="0" indent="0">
              <a:buNone/>
            </a:pPr>
            <a:r>
              <a:rPr lang="fi-FI" dirty="0"/>
              <a:t>Uutinen: tekeillä</a:t>
            </a:r>
          </a:p>
          <a:p>
            <a:endParaRPr lang="fi-FI" dirty="0">
              <a:solidFill>
                <a:srgbClr val="FF0000"/>
              </a:solidFill>
            </a:endParaRPr>
          </a:p>
          <a:p>
            <a:pPr marL="0" indent="0">
              <a:buNone/>
            </a:pPr>
            <a:r>
              <a:rPr lang="fi-FI" b="1" dirty="0"/>
              <a:t>Päivitysrajapintojen viimeistely</a:t>
            </a:r>
          </a:p>
          <a:p>
            <a:pPr marL="0" indent="0">
              <a:buNone/>
            </a:pPr>
            <a:r>
              <a:rPr lang="fi-FI" dirty="0"/>
              <a:t>Tavoitteena on, että Tievelhossa on mahdollista päivittää kaikkia (versioituvia ja ei versioituvia) kohdeluokkia tarvittavin tavoin rajapintojen kautta (luonti, päivitys, korjaus, lakkautus, poisto).</a:t>
            </a:r>
          </a:p>
          <a:p>
            <a:pPr marL="0" indent="0">
              <a:buNone/>
            </a:pPr>
            <a:r>
              <a:rPr lang="fi-FI" b="1" dirty="0"/>
              <a:t>Status 14.08.2023: </a:t>
            </a:r>
            <a:r>
              <a:rPr lang="fi-FI" dirty="0"/>
              <a:t>Tällä hetkellä toteutetaan ei niin kriittisiä rajapintoihin liittyviä kehitystikettejä.</a:t>
            </a:r>
          </a:p>
          <a:p>
            <a:endParaRPr lang="fi-FI" dirty="0"/>
          </a:p>
          <a:p>
            <a:pPr marL="0" indent="0">
              <a:buNone/>
            </a:pPr>
            <a:r>
              <a:rPr lang="fi-FI" b="1" dirty="0"/>
              <a:t>Käyttöliittymäkehitys</a:t>
            </a:r>
            <a:endParaRPr lang="fi-FI" dirty="0"/>
          </a:p>
          <a:p>
            <a:pPr marL="0" indent="0">
              <a:buNone/>
            </a:pPr>
            <a:r>
              <a:rPr lang="fi-FI" dirty="0"/>
              <a:t>Käyttöliittymäkehityksessä on toteutettu ensimmäiset versiot tietojen </a:t>
            </a:r>
            <a:r>
              <a:rPr lang="fi-FI" dirty="0" err="1"/>
              <a:t>Exportoinneista</a:t>
            </a:r>
            <a:r>
              <a:rPr lang="fi-FI" dirty="0"/>
              <a:t> järjestelmästä. Tämän lisäksi ollaan lähdetty tuomaan puuttuvia kohdeluokkia tieosuushakuun.</a:t>
            </a:r>
          </a:p>
          <a:p>
            <a:pPr marL="0" indent="0">
              <a:buNone/>
            </a:pPr>
            <a:endParaRPr lang="fi-FI" dirty="0"/>
          </a:p>
          <a:p>
            <a:pPr marL="0" indent="0">
              <a:buNone/>
            </a:pPr>
            <a:endParaRPr lang="fi-FI" dirty="0"/>
          </a:p>
        </p:txBody>
      </p:sp>
      <p:sp>
        <p:nvSpPr>
          <p:cNvPr id="4" name="Dian numeron paikkamerkki 3">
            <a:extLst>
              <a:ext uri="{FF2B5EF4-FFF2-40B4-BE49-F238E27FC236}">
                <a16:creationId xmlns:a16="http://schemas.microsoft.com/office/drawing/2014/main" id="{07E9B9CC-2A84-4033-A416-E85A83619619}"/>
              </a:ext>
            </a:extLst>
          </p:cNvPr>
          <p:cNvSpPr>
            <a:spLocks noGrp="1"/>
          </p:cNvSpPr>
          <p:nvPr>
            <p:ph type="sldNum" sz="quarter" idx="4"/>
          </p:nvPr>
        </p:nvSpPr>
        <p:spPr/>
        <p:txBody>
          <a:bodyPr/>
          <a:lstStyle/>
          <a:p>
            <a:fld id="{6BD4A0EF-951A-4343-A672-F31B58E6828E}" type="slidenum">
              <a:rPr lang="en-US" smtClean="0"/>
              <a:t>4</a:t>
            </a:fld>
            <a:endParaRPr lang="en-US"/>
          </a:p>
        </p:txBody>
      </p:sp>
    </p:spTree>
    <p:extLst>
      <p:ext uri="{BB962C8B-B14F-4D97-AF65-F5344CB8AC3E}">
        <p14:creationId xmlns:p14="http://schemas.microsoft.com/office/powerpoint/2010/main" val="155803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C88F5F-8014-C35D-94D9-DBA9F96927FD}"/>
              </a:ext>
            </a:extLst>
          </p:cNvPr>
          <p:cNvSpPr>
            <a:spLocks noGrp="1"/>
          </p:cNvSpPr>
          <p:nvPr>
            <p:ph type="title"/>
          </p:nvPr>
        </p:nvSpPr>
        <p:spPr>
          <a:xfrm>
            <a:off x="838200" y="-54325"/>
            <a:ext cx="10515600" cy="708666"/>
          </a:xfrm>
        </p:spPr>
        <p:txBody>
          <a:bodyPr>
            <a:normAutofit/>
          </a:bodyPr>
          <a:lstStyle/>
          <a:p>
            <a:r>
              <a:rPr lang="fi-FI" sz="3200" dirty="0"/>
              <a:t>Päivitysrajapintojen yleiset toimintaperiaatteet</a:t>
            </a:r>
          </a:p>
        </p:txBody>
      </p:sp>
      <p:sp>
        <p:nvSpPr>
          <p:cNvPr id="3" name="Tekstin paikkamerkki 2">
            <a:extLst>
              <a:ext uri="{FF2B5EF4-FFF2-40B4-BE49-F238E27FC236}">
                <a16:creationId xmlns:a16="http://schemas.microsoft.com/office/drawing/2014/main" id="{BBDCC167-D90E-F5BD-2653-F3F098D60A02}"/>
              </a:ext>
            </a:extLst>
          </p:cNvPr>
          <p:cNvSpPr>
            <a:spLocks noGrp="1"/>
          </p:cNvSpPr>
          <p:nvPr>
            <p:ph type="body" sz="quarter" idx="13"/>
          </p:nvPr>
        </p:nvSpPr>
        <p:spPr>
          <a:xfrm>
            <a:off x="0" y="453850"/>
            <a:ext cx="12063369" cy="6710348"/>
          </a:xfrm>
        </p:spPr>
        <p:txBody>
          <a:bodyPr>
            <a:normAutofit fontScale="85000" lnSpcReduction="20000"/>
          </a:bodyPr>
          <a:lstStyle/>
          <a:p>
            <a:pPr marL="0" indent="0" algn="l">
              <a:buNone/>
            </a:pPr>
            <a:r>
              <a:rPr lang="fi-FI" sz="1700" b="1" i="0" dirty="0">
                <a:solidFill>
                  <a:srgbClr val="172B4D"/>
                </a:solidFill>
                <a:effectLst/>
              </a:rPr>
              <a:t>Versioituvat kohdeluokat</a:t>
            </a:r>
          </a:p>
          <a:p>
            <a:pPr marL="0" indent="0" algn="l">
              <a:buNone/>
            </a:pPr>
            <a:r>
              <a:rPr lang="fi-FI" sz="1700" b="0" i="0" dirty="0">
                <a:solidFill>
                  <a:srgbClr val="172B4D"/>
                </a:solidFill>
                <a:effectLst/>
              </a:rPr>
              <a:t>Versioituvien kohdeluokkien osalta on huomioitava, että ylläpito on OID perusteinen (pois lukien luonti). </a:t>
            </a:r>
          </a:p>
          <a:p>
            <a:pPr algn="l"/>
            <a:r>
              <a:rPr lang="fi-FI" sz="1700" b="1" i="0" dirty="0">
                <a:solidFill>
                  <a:srgbClr val="172B4D"/>
                </a:solidFill>
                <a:effectLst/>
              </a:rPr>
              <a:t>Luonti:</a:t>
            </a:r>
            <a:r>
              <a:rPr lang="fi-FI" sz="1700" b="0" i="0" dirty="0">
                <a:solidFill>
                  <a:srgbClr val="172B4D"/>
                </a:solidFill>
                <a:effectLst/>
              </a:rPr>
              <a:t> Luonnin yhteydessä käyttäjän tulee antaa Tievelhon määrittelyjen mukaiset vähimmäistiedot kohteelle, jonka mukaan kohde luodaan rekisteriin. Luonnin yhteydessä kohteelle luodaan sitä yksilöivä OID tunnus. Versioituvien kohteiden luonnin yhteydessä ei käsitellä alla olevia kohteita. Samassa sijainnissa voi siis olla useita kohteita.</a:t>
            </a:r>
          </a:p>
          <a:p>
            <a:pPr algn="l"/>
            <a:r>
              <a:rPr lang="fi-FI" sz="1700" b="1" i="0" dirty="0">
                <a:solidFill>
                  <a:srgbClr val="172B4D"/>
                </a:solidFill>
                <a:effectLst/>
              </a:rPr>
              <a:t>Muokkaus: </a:t>
            </a:r>
            <a:r>
              <a:rPr lang="fi-FI" sz="1700" b="0" i="0" dirty="0">
                <a:solidFill>
                  <a:srgbClr val="172B4D"/>
                </a:solidFill>
                <a:effectLst/>
              </a:rPr>
              <a:t>Muokkauksen yhteydessä luodaan olemassa olevalle kohteelle uusi versio. Yksilöivän OID tunnuksen kautta kohdistetaan muokkaus haluttuun olemassa olevaan kohteeseen. Versio voidaan luoda olemassa olevien versioiden väliin tai viimeisen voimassa oleva version jälkeiseen aikaan. Muokkauksen yhteydessä kohteen versioiden päivämääriä käsitellään siten, että kohteella ei voi olla samassa ajan hetkessä voimassa olevia versioita.</a:t>
            </a:r>
          </a:p>
          <a:p>
            <a:pPr algn="l"/>
            <a:r>
              <a:rPr lang="fi-FI" sz="1700" b="1" i="0" dirty="0">
                <a:solidFill>
                  <a:srgbClr val="172B4D"/>
                </a:solidFill>
                <a:effectLst/>
              </a:rPr>
              <a:t>Korjaus: </a:t>
            </a:r>
            <a:r>
              <a:rPr lang="fi-FI" sz="1700" b="0" i="0" dirty="0">
                <a:solidFill>
                  <a:srgbClr val="172B4D"/>
                </a:solidFill>
                <a:effectLst/>
              </a:rPr>
              <a:t>Kohteiden korjaus on OID tunnus pohjainen korjausrajapinta, jolla voidaan korjata järjestelmässä olevaa virheellistä tietoa. Tiedon tuottaja ilmoittaa korjauspyynnön yhteydessä vain kohteen muuttuneen tiedon/tiedot. Korjauksen yhteydessä ei synny uusia versioita ja korjaus kohdistuu vain yhteen haluttuun versioon. </a:t>
            </a:r>
            <a:r>
              <a:rPr lang="fi-FI" sz="1700" dirty="0">
                <a:solidFill>
                  <a:srgbClr val="2F343D"/>
                </a:solidFill>
              </a:rPr>
              <a:t>K</a:t>
            </a:r>
            <a:r>
              <a:rPr lang="fi-FI" sz="1700" b="0" i="0" dirty="0">
                <a:solidFill>
                  <a:srgbClr val="2F343D"/>
                </a:solidFill>
                <a:effectLst/>
              </a:rPr>
              <a:t>okoelma/lista tyyppiä olevien arojen korjauksessa on ilmoitettava koko lista/kokoelma uudelleen muuttuneilla tiedoilla tai koko vanha arvo korvautuu vain uudella annetulla tiedolla.</a:t>
            </a:r>
            <a:endParaRPr lang="fi-FI" sz="1700" b="0" i="0" dirty="0">
              <a:solidFill>
                <a:srgbClr val="172B4D"/>
              </a:solidFill>
              <a:effectLst/>
            </a:endParaRPr>
          </a:p>
          <a:p>
            <a:pPr algn="l"/>
            <a:r>
              <a:rPr lang="fi-FI" sz="1700" b="1" i="0" dirty="0">
                <a:solidFill>
                  <a:srgbClr val="172B4D"/>
                </a:solidFill>
                <a:effectLst/>
              </a:rPr>
              <a:t>Lakkautus: </a:t>
            </a:r>
            <a:r>
              <a:rPr lang="fi-FI" sz="1700" b="0" i="0" dirty="0">
                <a:solidFill>
                  <a:srgbClr val="172B4D"/>
                </a:solidFill>
                <a:effectLst/>
              </a:rPr>
              <a:t>OID pohjainen tiedon lakkauttamiseen käytettävä rajapinta. Tiedon lakkauttamisen yhteydessä tiedon tuottaja ilmoittaa kohteen OID tunnuksen, muutoksen lähde (vapaaehtoinen) sekä lakkautus päivämäärän.</a:t>
            </a:r>
          </a:p>
          <a:p>
            <a:pPr algn="l"/>
            <a:r>
              <a:rPr lang="fi-FI" sz="1700" b="1" i="0" dirty="0">
                <a:solidFill>
                  <a:srgbClr val="172B4D"/>
                </a:solidFill>
                <a:effectLst/>
              </a:rPr>
              <a:t>Poisto: </a:t>
            </a:r>
            <a:r>
              <a:rPr lang="fi-FI" sz="1700" b="0" i="0" dirty="0">
                <a:solidFill>
                  <a:srgbClr val="172B4D"/>
                </a:solidFill>
                <a:effectLst/>
              </a:rPr>
              <a:t>OID perusteinen poistorajapinta, joka poistaa kohteen kokonaan järjestelmästä. Käytetään, kun tieto on viety virheellisenä järjestelmään eikä sitä voida/kannata korjaamalla korjata.</a:t>
            </a:r>
          </a:p>
          <a:p>
            <a:pPr marL="0" indent="0" algn="l">
              <a:buNone/>
            </a:pPr>
            <a:r>
              <a:rPr lang="fi-FI" sz="1700" b="1" i="0" dirty="0">
                <a:solidFill>
                  <a:srgbClr val="172B4D"/>
                </a:solidFill>
                <a:effectLst/>
              </a:rPr>
              <a:t>Ei versioituvat kohdeluokat</a:t>
            </a:r>
          </a:p>
          <a:p>
            <a:pPr marL="0" indent="0" algn="l">
              <a:buNone/>
            </a:pPr>
            <a:r>
              <a:rPr lang="fi-FI" sz="1700" b="0" i="0" dirty="0">
                <a:solidFill>
                  <a:srgbClr val="172B4D"/>
                </a:solidFill>
                <a:effectLst/>
              </a:rPr>
              <a:t>Ei versioituvien kohdeluokkien ylläpito on sijaintipohjainen (lukuun ottamatta korjaus ja poisto).</a:t>
            </a:r>
          </a:p>
          <a:p>
            <a:pPr algn="l"/>
            <a:r>
              <a:rPr lang="fi-FI" sz="1700" b="1" i="0" dirty="0">
                <a:solidFill>
                  <a:srgbClr val="172B4D"/>
                </a:solidFill>
                <a:effectLst/>
              </a:rPr>
              <a:t>Luonti: </a:t>
            </a:r>
            <a:r>
              <a:rPr lang="fi-FI" sz="1700" b="0" i="0" dirty="0">
                <a:solidFill>
                  <a:srgbClr val="172B4D"/>
                </a:solidFill>
                <a:effectLst/>
              </a:rPr>
              <a:t>Luonnin yhteydessä käyttäjän tulee antaa Tievelhon määrittelyjen mukaiset vähimmäistiedot kohteelle, jonka mukaan kohde luodaan rekisteriin. Luonnin yhteydessä kohteelle luodaan sitä yksilöivä OID tunnus. Ei versioituvien kohteiden luonnin yhteydessä samassa sijainnissa olevien järjestelmässä olemassa olevia kohteita käsitellään siten, että alle jäävät kohteet saavat loppuen päivämäärän. Tarvittaessa alla olevia kohteita pilkotaan ja tehdään niin sanottuja osittaisia lakkautuksia.</a:t>
            </a:r>
          </a:p>
          <a:p>
            <a:pPr algn="l"/>
            <a:r>
              <a:rPr lang="fi-FI" sz="1700" b="1" i="0" dirty="0">
                <a:solidFill>
                  <a:srgbClr val="172B4D"/>
                </a:solidFill>
                <a:effectLst/>
              </a:rPr>
              <a:t>Korjaus: </a:t>
            </a:r>
            <a:r>
              <a:rPr lang="fi-FI" sz="1700" b="0" i="0" dirty="0">
                <a:solidFill>
                  <a:srgbClr val="172B4D"/>
                </a:solidFill>
                <a:effectLst/>
              </a:rPr>
              <a:t>Kohteiden korjaus on OID tunnus pohjainen korjausrajapinta, jolla voidaan korjata järjestelmässä olevaa virheellistä tietoa. Tiedon tuottaja ilmoittaa korjauspyynnön yhteydessä vain kohteen muuttuneen tiedon/tiedot. </a:t>
            </a:r>
          </a:p>
          <a:p>
            <a:pPr algn="l"/>
            <a:r>
              <a:rPr lang="fi-FI" sz="1700" b="1" i="0" dirty="0">
                <a:solidFill>
                  <a:srgbClr val="172B4D"/>
                </a:solidFill>
                <a:effectLst/>
              </a:rPr>
              <a:t>Lakkautus:</a:t>
            </a:r>
            <a:r>
              <a:rPr lang="fi-FI" sz="1700" b="0" i="0" dirty="0">
                <a:solidFill>
                  <a:srgbClr val="172B4D"/>
                </a:solidFill>
                <a:effectLst/>
              </a:rPr>
              <a:t> Ei versioituvilla kohdeluokilla kohteet/kohde lakkautetaan sijaintipohjaisesti. Tiedon tuottaja on vastuussa oikein sijainnin antamisessa. Lakkauttamisessa on huomioita </a:t>
            </a:r>
            <a:r>
              <a:rPr lang="fi-FI" sz="1700" b="0" i="0" dirty="0" err="1">
                <a:solidFill>
                  <a:srgbClr val="172B4D"/>
                </a:solidFill>
                <a:effectLst/>
              </a:rPr>
              <a:t>sijaintitarkenne</a:t>
            </a:r>
            <a:r>
              <a:rPr lang="fi-FI" sz="1700" b="0" i="0" dirty="0">
                <a:solidFill>
                  <a:srgbClr val="172B4D"/>
                </a:solidFill>
                <a:effectLst/>
              </a:rPr>
              <a:t>, jos </a:t>
            </a:r>
            <a:r>
              <a:rPr lang="fi-FI" sz="1700" b="0" i="0" dirty="0" err="1">
                <a:solidFill>
                  <a:srgbClr val="172B4D"/>
                </a:solidFill>
                <a:effectLst/>
              </a:rPr>
              <a:t>sijaintitarkennetta</a:t>
            </a:r>
            <a:r>
              <a:rPr lang="fi-FI" sz="1700" b="0" i="0" dirty="0">
                <a:solidFill>
                  <a:srgbClr val="172B4D"/>
                </a:solidFill>
                <a:effectLst/>
              </a:rPr>
              <a:t> ei käytetä annetulla sijainnilla lakkautetaan kaikki alle jäävät kohteet.</a:t>
            </a:r>
          </a:p>
          <a:p>
            <a:pPr algn="l"/>
            <a:r>
              <a:rPr lang="fi-FI" sz="1700" b="1" i="0" dirty="0">
                <a:solidFill>
                  <a:srgbClr val="172B4D"/>
                </a:solidFill>
                <a:effectLst/>
              </a:rPr>
              <a:t>Poisto:</a:t>
            </a:r>
            <a:r>
              <a:rPr lang="fi-FI" sz="1700" b="0" i="0" dirty="0">
                <a:solidFill>
                  <a:srgbClr val="172B4D"/>
                </a:solidFill>
                <a:effectLst/>
              </a:rPr>
              <a:t> OID perusteinen poistorajapinta, joka poistaa kohteen kokonaan järjestelmästä. Käytetään, kun tieto on viety virheellisenä järjestelmään eikä sitä voida/kannata korjaamalla korjata.</a:t>
            </a:r>
          </a:p>
          <a:p>
            <a:pPr marL="0" indent="0" algn="l">
              <a:buNone/>
            </a:pPr>
            <a:r>
              <a:rPr lang="fi-FI" sz="1700" b="0" i="0" dirty="0">
                <a:solidFill>
                  <a:srgbClr val="172B4D"/>
                </a:solidFill>
                <a:effectLst/>
              </a:rPr>
              <a:t>Ohjesivu: </a:t>
            </a:r>
            <a:r>
              <a:rPr lang="fi-FI" sz="1700" b="0" i="0" dirty="0">
                <a:solidFill>
                  <a:srgbClr val="172B4D"/>
                </a:solidFill>
                <a:effectLst/>
                <a:hlinkClick r:id="rId2"/>
              </a:rPr>
              <a:t>https://ohje.velho.vaylapilvi.fi/rajapinnat/tietojen-paivittaminen/</a:t>
            </a:r>
            <a:r>
              <a:rPr lang="fi-FI" sz="1700" b="0" i="0" dirty="0">
                <a:solidFill>
                  <a:srgbClr val="172B4D"/>
                </a:solidFill>
                <a:effectLst/>
              </a:rPr>
              <a:t> </a:t>
            </a:r>
          </a:p>
          <a:p>
            <a:pPr marL="0" indent="0">
              <a:buNone/>
            </a:pPr>
            <a:endParaRPr lang="fi-FI" dirty="0"/>
          </a:p>
        </p:txBody>
      </p:sp>
      <p:sp>
        <p:nvSpPr>
          <p:cNvPr id="4" name="Dian numeron paikkamerkki 3">
            <a:extLst>
              <a:ext uri="{FF2B5EF4-FFF2-40B4-BE49-F238E27FC236}">
                <a16:creationId xmlns:a16="http://schemas.microsoft.com/office/drawing/2014/main" id="{57681EBB-DE59-7996-0BB8-AE520725AB98}"/>
              </a:ext>
            </a:extLst>
          </p:cNvPr>
          <p:cNvSpPr>
            <a:spLocks noGrp="1"/>
          </p:cNvSpPr>
          <p:nvPr>
            <p:ph type="sldNum" sz="quarter" idx="4"/>
          </p:nvPr>
        </p:nvSpPr>
        <p:spPr/>
        <p:txBody>
          <a:bodyPr/>
          <a:lstStyle/>
          <a:p>
            <a:fld id="{6BD4A0EF-951A-4343-A672-F31B58E6828E}" type="slidenum">
              <a:rPr lang="en-US" smtClean="0"/>
              <a:t>5</a:t>
            </a:fld>
            <a:endParaRPr lang="en-US"/>
          </a:p>
        </p:txBody>
      </p:sp>
    </p:spTree>
    <p:extLst>
      <p:ext uri="{BB962C8B-B14F-4D97-AF65-F5344CB8AC3E}">
        <p14:creationId xmlns:p14="http://schemas.microsoft.com/office/powerpoint/2010/main" val="1892827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DFB60E-1C0C-73DD-1DD4-375C1E73CD90}"/>
              </a:ext>
            </a:extLst>
          </p:cNvPr>
          <p:cNvSpPr>
            <a:spLocks noGrp="1"/>
          </p:cNvSpPr>
          <p:nvPr>
            <p:ph type="title"/>
          </p:nvPr>
        </p:nvSpPr>
        <p:spPr>
          <a:xfrm>
            <a:off x="2583109" y="0"/>
            <a:ext cx="6342777" cy="641554"/>
          </a:xfrm>
        </p:spPr>
        <p:txBody>
          <a:bodyPr>
            <a:normAutofit fontScale="90000"/>
          </a:bodyPr>
          <a:lstStyle/>
          <a:p>
            <a:r>
              <a:rPr lang="fi-FI" dirty="0"/>
              <a:t>Käyttöliittymäkehitys 2023</a:t>
            </a:r>
          </a:p>
        </p:txBody>
      </p:sp>
      <p:sp>
        <p:nvSpPr>
          <p:cNvPr id="4" name="Dian numeron paikkamerkki 3">
            <a:extLst>
              <a:ext uri="{FF2B5EF4-FFF2-40B4-BE49-F238E27FC236}">
                <a16:creationId xmlns:a16="http://schemas.microsoft.com/office/drawing/2014/main" id="{87F777F0-B2FF-612E-5311-03948DF34AB0}"/>
              </a:ext>
            </a:extLst>
          </p:cNvPr>
          <p:cNvSpPr>
            <a:spLocks noGrp="1"/>
          </p:cNvSpPr>
          <p:nvPr>
            <p:ph type="sldNum" sz="quarter" idx="4"/>
          </p:nvPr>
        </p:nvSpPr>
        <p:spPr/>
        <p:txBody>
          <a:bodyPr/>
          <a:lstStyle/>
          <a:p>
            <a:fld id="{6BD4A0EF-951A-4343-A672-F31B58E6828E}" type="slidenum">
              <a:rPr lang="en-US" smtClean="0"/>
              <a:t>6</a:t>
            </a:fld>
            <a:endParaRPr lang="en-US"/>
          </a:p>
        </p:txBody>
      </p:sp>
      <p:pic>
        <p:nvPicPr>
          <p:cNvPr id="16" name="Kuva 15">
            <a:extLst>
              <a:ext uri="{FF2B5EF4-FFF2-40B4-BE49-F238E27FC236}">
                <a16:creationId xmlns:a16="http://schemas.microsoft.com/office/drawing/2014/main" id="{A287A46E-6055-A07C-0540-C00D5570D78F}"/>
              </a:ext>
            </a:extLst>
          </p:cNvPr>
          <p:cNvPicPr>
            <a:picLocks noChangeAspect="1"/>
          </p:cNvPicPr>
          <p:nvPr/>
        </p:nvPicPr>
        <p:blipFill>
          <a:blip r:embed="rId2"/>
          <a:stretch>
            <a:fillRect/>
          </a:stretch>
        </p:blipFill>
        <p:spPr>
          <a:xfrm>
            <a:off x="0" y="1714330"/>
            <a:ext cx="12192000" cy="5007145"/>
          </a:xfrm>
          <a:prstGeom prst="rect">
            <a:avLst/>
          </a:prstGeom>
        </p:spPr>
      </p:pic>
      <p:sp>
        <p:nvSpPr>
          <p:cNvPr id="17" name="Tekstiruutu 16">
            <a:extLst>
              <a:ext uri="{FF2B5EF4-FFF2-40B4-BE49-F238E27FC236}">
                <a16:creationId xmlns:a16="http://schemas.microsoft.com/office/drawing/2014/main" id="{E091043B-E63A-D870-A60F-41F90C6E7E36}"/>
              </a:ext>
            </a:extLst>
          </p:cNvPr>
          <p:cNvSpPr txBox="1"/>
          <p:nvPr/>
        </p:nvSpPr>
        <p:spPr>
          <a:xfrm>
            <a:off x="198424" y="641554"/>
            <a:ext cx="11795152" cy="923330"/>
          </a:xfrm>
          <a:prstGeom prst="rect">
            <a:avLst/>
          </a:prstGeom>
          <a:noFill/>
        </p:spPr>
        <p:txBody>
          <a:bodyPr wrap="none" rtlCol="0">
            <a:spAutoFit/>
          </a:bodyPr>
          <a:lstStyle/>
          <a:p>
            <a:r>
              <a:rPr lang="fi-FI" dirty="0"/>
              <a:t>Käyttöliittymäuudistuksen osalta ollaan tehty käyttäjälähtöistä suunnittelua, jossa ollaan hyödynnetty tiestötietoja </a:t>
            </a:r>
          </a:p>
          <a:p>
            <a:r>
              <a:rPr lang="fi-FI" dirty="0"/>
              <a:t>hyödyntäviä asiantuntijoita. Käyttöliittymäuudistus lähtee toden teolla </a:t>
            </a:r>
            <a:r>
              <a:rPr lang="fi-FI"/>
              <a:t>käyntiin syksyn aikana </a:t>
            </a:r>
            <a:r>
              <a:rPr lang="fi-FI" dirty="0"/>
              <a:t>siten, että </a:t>
            </a:r>
            <a:r>
              <a:rPr lang="fi-FI"/>
              <a:t>samalla </a:t>
            </a:r>
          </a:p>
          <a:p>
            <a:r>
              <a:rPr lang="fi-FI"/>
              <a:t>tehdään </a:t>
            </a:r>
            <a:r>
              <a:rPr lang="fi-FI" dirty="0"/>
              <a:t>pienimuotoista kehittämistyötä rinnalla.</a:t>
            </a:r>
          </a:p>
        </p:txBody>
      </p:sp>
      <p:sp>
        <p:nvSpPr>
          <p:cNvPr id="18" name="Ellipsi 17">
            <a:extLst>
              <a:ext uri="{FF2B5EF4-FFF2-40B4-BE49-F238E27FC236}">
                <a16:creationId xmlns:a16="http://schemas.microsoft.com/office/drawing/2014/main" id="{403CD7DD-7BC9-EFAB-CA6A-A2A59B888819}"/>
              </a:ext>
            </a:extLst>
          </p:cNvPr>
          <p:cNvSpPr/>
          <p:nvPr/>
        </p:nvSpPr>
        <p:spPr>
          <a:xfrm>
            <a:off x="-61267" y="1640249"/>
            <a:ext cx="4135772" cy="15267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Tekstiruutu 18">
            <a:extLst>
              <a:ext uri="{FF2B5EF4-FFF2-40B4-BE49-F238E27FC236}">
                <a16:creationId xmlns:a16="http://schemas.microsoft.com/office/drawing/2014/main" id="{B778DCAB-5393-B81F-3A8B-7BF6A5C2219C}"/>
              </a:ext>
            </a:extLst>
          </p:cNvPr>
          <p:cNvSpPr txBox="1"/>
          <p:nvPr/>
        </p:nvSpPr>
        <p:spPr>
          <a:xfrm>
            <a:off x="1338648" y="2369213"/>
            <a:ext cx="1458476" cy="369332"/>
          </a:xfrm>
          <a:prstGeom prst="rect">
            <a:avLst/>
          </a:prstGeom>
          <a:noFill/>
        </p:spPr>
        <p:txBody>
          <a:bodyPr wrap="none" rtlCol="0">
            <a:spAutoFit/>
          </a:bodyPr>
          <a:lstStyle/>
          <a:p>
            <a:r>
              <a:rPr lang="fi-FI" dirty="0"/>
              <a:t>Tuotannossa</a:t>
            </a:r>
          </a:p>
        </p:txBody>
      </p:sp>
      <p:sp>
        <p:nvSpPr>
          <p:cNvPr id="20" name="Ellipsi 19">
            <a:extLst>
              <a:ext uri="{FF2B5EF4-FFF2-40B4-BE49-F238E27FC236}">
                <a16:creationId xmlns:a16="http://schemas.microsoft.com/office/drawing/2014/main" id="{9BB0C15A-D319-41A2-2FFA-D05F7A108BF5}"/>
              </a:ext>
            </a:extLst>
          </p:cNvPr>
          <p:cNvSpPr/>
          <p:nvPr/>
        </p:nvSpPr>
        <p:spPr>
          <a:xfrm>
            <a:off x="3935484" y="1817501"/>
            <a:ext cx="2532428" cy="15267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Tekstiruutu 20">
            <a:extLst>
              <a:ext uri="{FF2B5EF4-FFF2-40B4-BE49-F238E27FC236}">
                <a16:creationId xmlns:a16="http://schemas.microsoft.com/office/drawing/2014/main" id="{0660F6B4-4A60-6482-4FDD-ADADC61802DE}"/>
              </a:ext>
            </a:extLst>
          </p:cNvPr>
          <p:cNvSpPr txBox="1"/>
          <p:nvPr/>
        </p:nvSpPr>
        <p:spPr>
          <a:xfrm>
            <a:off x="4472460" y="2884141"/>
            <a:ext cx="1458476" cy="369332"/>
          </a:xfrm>
          <a:prstGeom prst="rect">
            <a:avLst/>
          </a:prstGeom>
          <a:noFill/>
        </p:spPr>
        <p:txBody>
          <a:bodyPr wrap="none" rtlCol="0">
            <a:spAutoFit/>
          </a:bodyPr>
          <a:lstStyle/>
          <a:p>
            <a:r>
              <a:rPr lang="fi-FI" dirty="0"/>
              <a:t>Tuotannossa</a:t>
            </a:r>
          </a:p>
        </p:txBody>
      </p:sp>
    </p:spTree>
    <p:extLst>
      <p:ext uri="{BB962C8B-B14F-4D97-AF65-F5344CB8AC3E}">
        <p14:creationId xmlns:p14="http://schemas.microsoft.com/office/powerpoint/2010/main" val="2858628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E5AB38-47E0-422C-9979-8B400F719F22}"/>
              </a:ext>
            </a:extLst>
          </p:cNvPr>
          <p:cNvSpPr>
            <a:spLocks noGrp="1"/>
          </p:cNvSpPr>
          <p:nvPr>
            <p:ph type="title"/>
          </p:nvPr>
        </p:nvSpPr>
        <p:spPr>
          <a:xfrm>
            <a:off x="1576430" y="298013"/>
            <a:ext cx="8498747" cy="577850"/>
          </a:xfrm>
        </p:spPr>
        <p:txBody>
          <a:bodyPr>
            <a:normAutofit fontScale="90000"/>
          </a:bodyPr>
          <a:lstStyle/>
          <a:p>
            <a:r>
              <a:rPr lang="fi-FI" dirty="0"/>
              <a:t>Käyttäjähallinta, käyttäjätuki ja palaute</a:t>
            </a:r>
          </a:p>
        </p:txBody>
      </p:sp>
      <p:sp>
        <p:nvSpPr>
          <p:cNvPr id="3" name="Tekstin paikkamerkki 2">
            <a:extLst>
              <a:ext uri="{FF2B5EF4-FFF2-40B4-BE49-F238E27FC236}">
                <a16:creationId xmlns:a16="http://schemas.microsoft.com/office/drawing/2014/main" id="{3515FB06-9963-47CD-A577-52CB59FF8B93}"/>
              </a:ext>
            </a:extLst>
          </p:cNvPr>
          <p:cNvSpPr>
            <a:spLocks noGrp="1"/>
          </p:cNvSpPr>
          <p:nvPr>
            <p:ph type="body" sz="quarter" idx="13"/>
          </p:nvPr>
        </p:nvSpPr>
        <p:spPr>
          <a:xfrm>
            <a:off x="838200" y="1191238"/>
            <a:ext cx="10487025" cy="4723788"/>
          </a:xfrm>
        </p:spPr>
        <p:txBody>
          <a:bodyPr/>
          <a:lstStyle/>
          <a:p>
            <a:r>
              <a:rPr lang="fi-FI" dirty="0"/>
              <a:t>Velho ohjeet: </a:t>
            </a:r>
            <a:r>
              <a:rPr lang="fi-FI" dirty="0">
                <a:solidFill>
                  <a:srgbClr val="172B4D"/>
                </a:solidFill>
                <a:latin typeface="-apple-system"/>
                <a:hlinkClick r:id="rId2"/>
              </a:rPr>
              <a:t>https://ohje.velho.vaylapilvi.fi/</a:t>
            </a:r>
            <a:endParaRPr lang="fi-FI" dirty="0">
              <a:solidFill>
                <a:srgbClr val="172B4D"/>
              </a:solidFill>
              <a:latin typeface="-apple-system"/>
            </a:endParaRPr>
          </a:p>
          <a:p>
            <a:r>
              <a:rPr lang="fi-FI" dirty="0"/>
              <a:t>Operointi: </a:t>
            </a:r>
            <a:r>
              <a:rPr lang="fi-FI" dirty="0">
                <a:hlinkClick r:id="rId3"/>
              </a:rPr>
              <a:t>tiestotuki@vayla.fi</a:t>
            </a:r>
            <a:r>
              <a:rPr lang="fi-FI" dirty="0"/>
              <a:t> </a:t>
            </a:r>
          </a:p>
          <a:p>
            <a:r>
              <a:rPr lang="fi-FI" dirty="0"/>
              <a:t>Tievelhon osalta kaikki henkilöt, joilla on extranet tunnukset pääsevät käyttämään järjestelmää. Projektivelhon osalta Sami Mäkelällä on käyttäjähallinta</a:t>
            </a:r>
          </a:p>
          <a:p>
            <a:r>
              <a:rPr lang="fi-FI" dirty="0"/>
              <a:t>Palautetta voi antaa </a:t>
            </a:r>
            <a:r>
              <a:rPr lang="fi-FI" dirty="0">
                <a:hlinkClick r:id="rId4"/>
              </a:rPr>
              <a:t>velhotuki@vayla.fi</a:t>
            </a:r>
            <a:r>
              <a:rPr lang="fi-FI" dirty="0"/>
              <a:t> osoitteeseen tai suoraan käyttöliittymästä</a:t>
            </a:r>
          </a:p>
          <a:p>
            <a:endParaRPr lang="fi-FI" dirty="0"/>
          </a:p>
        </p:txBody>
      </p:sp>
      <p:sp>
        <p:nvSpPr>
          <p:cNvPr id="4" name="Dian numeron paikkamerkki 3">
            <a:extLst>
              <a:ext uri="{FF2B5EF4-FFF2-40B4-BE49-F238E27FC236}">
                <a16:creationId xmlns:a16="http://schemas.microsoft.com/office/drawing/2014/main" id="{8AF5069F-C99B-48EF-8C1C-0ED868F6A899}"/>
              </a:ext>
            </a:extLst>
          </p:cNvPr>
          <p:cNvSpPr>
            <a:spLocks noGrp="1"/>
          </p:cNvSpPr>
          <p:nvPr>
            <p:ph type="sldNum" sz="quarter" idx="4"/>
          </p:nvPr>
        </p:nvSpPr>
        <p:spPr/>
        <p:txBody>
          <a:bodyPr/>
          <a:lstStyle/>
          <a:p>
            <a:fld id="{6BD4A0EF-951A-4343-A672-F31B58E6828E}" type="slidenum">
              <a:rPr lang="en-US" smtClean="0"/>
              <a:t>7</a:t>
            </a:fld>
            <a:endParaRPr lang="en-US"/>
          </a:p>
        </p:txBody>
      </p:sp>
      <p:pic>
        <p:nvPicPr>
          <p:cNvPr id="6" name="Kuva 5">
            <a:extLst>
              <a:ext uri="{FF2B5EF4-FFF2-40B4-BE49-F238E27FC236}">
                <a16:creationId xmlns:a16="http://schemas.microsoft.com/office/drawing/2014/main" id="{0DCEE93A-32F3-4E04-8E17-01F2371A750F}"/>
              </a:ext>
            </a:extLst>
          </p:cNvPr>
          <p:cNvPicPr>
            <a:picLocks noChangeAspect="1"/>
          </p:cNvPicPr>
          <p:nvPr/>
        </p:nvPicPr>
        <p:blipFill>
          <a:blip r:embed="rId5"/>
          <a:stretch>
            <a:fillRect/>
          </a:stretch>
        </p:blipFill>
        <p:spPr>
          <a:xfrm>
            <a:off x="1165371" y="4144135"/>
            <a:ext cx="2124371" cy="2086266"/>
          </a:xfrm>
          <a:prstGeom prst="rect">
            <a:avLst/>
          </a:prstGeom>
        </p:spPr>
      </p:pic>
    </p:spTree>
    <p:extLst>
      <p:ext uri="{BB962C8B-B14F-4D97-AF65-F5344CB8AC3E}">
        <p14:creationId xmlns:p14="http://schemas.microsoft.com/office/powerpoint/2010/main" val="2479259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Terveiset operoinnista</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a:xfrm>
            <a:off x="838199" y="1775868"/>
            <a:ext cx="8029576" cy="4160112"/>
          </a:xfrm>
        </p:spPr>
        <p:txBody>
          <a:bodyPr>
            <a:normAutofit/>
          </a:bodyPr>
          <a:lstStyle/>
          <a:p>
            <a:pPr algn="l"/>
            <a:r>
              <a:rPr lang="fi-FI" sz="2400" b="0" i="0" u="none" strike="noStrike" baseline="0" dirty="0">
                <a:cs typeface="Calibri" panose="020F0502020204030204" pitchFamily="34" charset="0"/>
              </a:rPr>
              <a:t>Tieosoitemuutokset maaliskuu 2022 – toukokuu 2023 sisäänluettu Velhoon</a:t>
            </a:r>
          </a:p>
          <a:p>
            <a:pPr algn="l"/>
            <a:r>
              <a:rPr lang="fi-FI" sz="2400" b="0" i="0" u="none" strike="noStrike" baseline="0" dirty="0">
                <a:cs typeface="Calibri" panose="020F0502020204030204" pitchFamily="34" charset="0"/>
              </a:rPr>
              <a:t>Kesän 2023 tieosoitemuutoksia ei vielä Velhossa</a:t>
            </a:r>
          </a:p>
          <a:p>
            <a:pPr lvl="1"/>
            <a:r>
              <a:rPr lang="fi-FI" sz="2000" dirty="0">
                <a:latin typeface="Calibri" panose="020F0502020204030204" pitchFamily="34" charset="0"/>
                <a:ea typeface="Times New Roman" panose="02020603050405020304" pitchFamily="18" charset="0"/>
              </a:rPr>
              <a:t>Viestintää Ohje-sivuille</a:t>
            </a:r>
          </a:p>
          <a:p>
            <a:pPr lvl="1"/>
            <a:r>
              <a:rPr lang="fi-FI" sz="2000" dirty="0">
                <a:latin typeface="Calibri" panose="020F0502020204030204" pitchFamily="34" charset="0"/>
                <a:ea typeface="Times New Roman" panose="02020603050405020304" pitchFamily="18" charset="0"/>
              </a:rPr>
              <a:t>Tiedon ajantasaistamiseen tulee pieni tauko</a:t>
            </a:r>
          </a:p>
          <a:p>
            <a:pPr lvl="1"/>
            <a:r>
              <a:rPr lang="fi-FI" sz="2000" dirty="0">
                <a:latin typeface="Calibri" panose="020F0502020204030204" pitchFamily="34" charset="0"/>
                <a:ea typeface="Times New Roman" panose="02020603050405020304" pitchFamily="18" charset="0"/>
              </a:rPr>
              <a:t>Aikatauluarvio: </a:t>
            </a:r>
            <a:r>
              <a:rPr lang="fi-FI" sz="2000" dirty="0" err="1">
                <a:latin typeface="Calibri" panose="020F0502020204030204" pitchFamily="34" charset="0"/>
                <a:ea typeface="Times New Roman" panose="02020603050405020304" pitchFamily="18" charset="0"/>
              </a:rPr>
              <a:t>vkolla</a:t>
            </a:r>
            <a:r>
              <a:rPr lang="fi-FI" sz="2000" dirty="0">
                <a:effectLst/>
                <a:latin typeface="Calibri" panose="020F0502020204030204" pitchFamily="34" charset="0"/>
                <a:ea typeface="Times New Roman" panose="02020603050405020304" pitchFamily="18" charset="0"/>
              </a:rPr>
              <a:t> 35 mahdollinen tieosoitemuutosten vastaanotto Velhon tuotantokantaan, jonka jälkeen kohdeluokkien </a:t>
            </a:r>
            <a:r>
              <a:rPr lang="fi-FI" sz="2000" dirty="0" err="1">
                <a:effectLst/>
                <a:latin typeface="Calibri" panose="020F0502020204030204" pitchFamily="34" charset="0"/>
                <a:ea typeface="Times New Roman" panose="02020603050405020304" pitchFamily="18" charset="0"/>
              </a:rPr>
              <a:t>ajantasaistusta</a:t>
            </a:r>
            <a:endParaRPr lang="fi-FI" sz="2000" b="0" i="0" u="none" strike="noStrike" baseline="0" dirty="0">
              <a:cs typeface="Calibri" panose="020F0502020204030204" pitchFamily="34" charset="0"/>
            </a:endParaRPr>
          </a:p>
          <a:p>
            <a:pPr algn="l"/>
            <a:r>
              <a:rPr lang="fi-FI" sz="2400" b="0" i="0" u="none" strike="noStrike" baseline="0" dirty="0">
                <a:cs typeface="Calibri" panose="020F0502020204030204" pitchFamily="34" charset="0"/>
              </a:rPr>
              <a:t>Kohdeluokkien päivitys edennyt harppauksin! (sivu 3)</a:t>
            </a:r>
          </a:p>
        </p:txBody>
      </p:sp>
      <p:sp>
        <p:nvSpPr>
          <p:cNvPr id="4" name="Dian numeron paikkamerkki 3">
            <a:extLst>
              <a:ext uri="{FF2B5EF4-FFF2-40B4-BE49-F238E27FC236}">
                <a16:creationId xmlns:a16="http://schemas.microsoft.com/office/drawing/2014/main" id="{221635ED-7BFC-2C07-C885-AD4AD90944A1}"/>
              </a:ext>
            </a:extLst>
          </p:cNvPr>
          <p:cNvSpPr>
            <a:spLocks noGrp="1"/>
          </p:cNvSpPr>
          <p:nvPr>
            <p:ph type="sldNum" sz="quarter" idx="17"/>
          </p:nvPr>
        </p:nvSpPr>
        <p:spPr/>
        <p:txBody>
          <a:bodyPr/>
          <a:lstStyle/>
          <a:p>
            <a:fld id="{6BD4A0EF-951A-4343-A672-F31B58E6828E}" type="slidenum">
              <a:rPr lang="en-US" smtClean="0"/>
              <a:pPr/>
              <a:t>8</a:t>
            </a:fld>
            <a:endParaRPr lang="en-US"/>
          </a:p>
        </p:txBody>
      </p:sp>
    </p:spTree>
    <p:extLst>
      <p:ext uri="{BB962C8B-B14F-4D97-AF65-F5344CB8AC3E}">
        <p14:creationId xmlns:p14="http://schemas.microsoft.com/office/powerpoint/2010/main" val="1590991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16B5BD01-B228-EE2A-8240-5ACCEA6DE9F2}"/>
              </a:ext>
            </a:extLst>
          </p:cNvPr>
          <p:cNvSpPr>
            <a:spLocks noGrp="1"/>
          </p:cNvSpPr>
          <p:nvPr>
            <p:ph type="sldNum" sz="quarter" idx="12"/>
          </p:nvPr>
        </p:nvSpPr>
        <p:spPr/>
        <p:txBody>
          <a:bodyPr/>
          <a:lstStyle/>
          <a:p>
            <a:fld id="{6BD4A0EF-951A-4343-A672-F31B58E6828E}" type="slidenum">
              <a:rPr lang="en-US" smtClean="0"/>
              <a:pPr/>
              <a:t>9</a:t>
            </a:fld>
            <a:endParaRPr lang="en-US"/>
          </a:p>
        </p:txBody>
      </p:sp>
      <p:pic>
        <p:nvPicPr>
          <p:cNvPr id="7" name="Kuva 6">
            <a:extLst>
              <a:ext uri="{FF2B5EF4-FFF2-40B4-BE49-F238E27FC236}">
                <a16:creationId xmlns:a16="http://schemas.microsoft.com/office/drawing/2014/main" id="{CC41D224-D25E-7D4B-2454-29700CFC7222}"/>
              </a:ext>
            </a:extLst>
          </p:cNvPr>
          <p:cNvPicPr>
            <a:picLocks noChangeAspect="1"/>
          </p:cNvPicPr>
          <p:nvPr/>
        </p:nvPicPr>
        <p:blipFill>
          <a:blip r:embed="rId2" cstate="print"/>
          <a:stretch>
            <a:fillRect/>
          </a:stretch>
        </p:blipFill>
        <p:spPr>
          <a:xfrm>
            <a:off x="733426" y="213944"/>
            <a:ext cx="8980564" cy="6142406"/>
          </a:xfrm>
          <a:prstGeom prst="rect">
            <a:avLst/>
          </a:prstGeom>
        </p:spPr>
      </p:pic>
      <p:sp>
        <p:nvSpPr>
          <p:cNvPr id="8" name="Tekstiruutu 7">
            <a:extLst>
              <a:ext uri="{FF2B5EF4-FFF2-40B4-BE49-F238E27FC236}">
                <a16:creationId xmlns:a16="http://schemas.microsoft.com/office/drawing/2014/main" id="{3BE7E40C-0657-657D-8261-6494608F09A3}"/>
              </a:ext>
            </a:extLst>
          </p:cNvPr>
          <p:cNvSpPr txBox="1"/>
          <p:nvPr/>
        </p:nvSpPr>
        <p:spPr>
          <a:xfrm>
            <a:off x="8229600" y="6356350"/>
            <a:ext cx="3105151" cy="369332"/>
          </a:xfrm>
          <a:prstGeom prst="rect">
            <a:avLst/>
          </a:prstGeom>
          <a:noFill/>
        </p:spPr>
        <p:txBody>
          <a:bodyPr wrap="square" rtlCol="0">
            <a:spAutoFit/>
          </a:bodyPr>
          <a:lstStyle/>
          <a:p>
            <a:r>
              <a:rPr lang="fi-FI" dirty="0"/>
              <a:t>Status 10.8.2023</a:t>
            </a:r>
          </a:p>
        </p:txBody>
      </p:sp>
    </p:spTree>
    <p:extLst>
      <p:ext uri="{BB962C8B-B14F-4D97-AF65-F5344CB8AC3E}">
        <p14:creationId xmlns:p14="http://schemas.microsoft.com/office/powerpoint/2010/main" val="1136767226"/>
      </p:ext>
    </p:extLst>
  </p:cSld>
  <p:clrMapOvr>
    <a:masterClrMapping/>
  </p:clrMapOvr>
</p:sld>
</file>

<file path=ppt/theme/theme1.xml><?xml version="1.0" encoding="utf-8"?>
<a:theme xmlns:a="http://schemas.openxmlformats.org/drawingml/2006/main" name="vayla">
  <a:themeElements>
    <a:clrScheme name="Uudet_Vayla">
      <a:dk1>
        <a:srgbClr val="000000"/>
      </a:dk1>
      <a:lt1>
        <a:srgbClr val="FFFFFF"/>
      </a:lt1>
      <a:dk2>
        <a:srgbClr val="000000"/>
      </a:dk2>
      <a:lt2>
        <a:srgbClr val="FDFCFF"/>
      </a:lt2>
      <a:accent1>
        <a:srgbClr val="0064AF"/>
      </a:accent1>
      <a:accent2>
        <a:srgbClr val="009BFF"/>
      </a:accent2>
      <a:accent3>
        <a:srgbClr val="4AC2F1"/>
      </a:accent3>
      <a:accent4>
        <a:srgbClr val="228848"/>
      </a:accent4>
      <a:accent5>
        <a:srgbClr val="910AA3"/>
      </a:accent5>
      <a:accent6>
        <a:srgbClr val="C73F00"/>
      </a:accent6>
      <a:hlink>
        <a:srgbClr val="00AFCB"/>
      </a:hlink>
      <a:folHlink>
        <a:srgbClr val="49C2EF"/>
      </a:folHlink>
    </a:clrScheme>
    <a:fontScheme name="Mukautettu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yla_ilmeella_fi.potx" id="{6087FC15-722D-48F6-A6D4-5FEB3B899A2E}" vid="{76B0F94A-6A46-413B-84AA-E57DC17D238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ivi_kameleon xmlns="" xmlns:xsi="http://www.w3.org/2001/XMLSchema-instance">
  <tyyppi>Esitys</tyyppi>
  <author>Ilkka Aaltonen</author>
  <title>Tievelho_hankinnan kohteen_kucvaus</title>
  <paivays>10.6.2021</paivays>
</livi_kameleon>
</file>

<file path=customXml/item2.xml><?xml version="1.0" encoding="utf-8"?>
<xml_kameleon>
  <ddecree/>
  <dlevelofprotection/>
  <dsecrecy/>
  <dconfidentiality/>
</xml_kameleon>
</file>

<file path=customXml/itemProps1.xml><?xml version="1.0" encoding="utf-8"?>
<ds:datastoreItem xmlns:ds="http://schemas.openxmlformats.org/officeDocument/2006/customXml" ds:itemID="{9AFB0CFF-6F10-477D-BFA9-52D658853CCB}">
  <ds:schemaRefs>
    <ds:schemaRef ds:uri=""/>
  </ds:schemaRefs>
</ds:datastoreItem>
</file>

<file path=customXml/itemProps2.xml><?xml version="1.0" encoding="utf-8"?>
<ds:datastoreItem xmlns:ds="http://schemas.openxmlformats.org/officeDocument/2006/customXml" ds:itemID="{A8012199-8EC8-45B0-B8CE-C879495E452F}">
  <ds:schemaRefs/>
</ds:datastoreItem>
</file>

<file path=docProps/app.xml><?xml version="1.0" encoding="utf-8"?>
<Properties xmlns="http://schemas.openxmlformats.org/officeDocument/2006/extended-properties" xmlns:vt="http://schemas.openxmlformats.org/officeDocument/2006/docPropsVTypes">
  <Template>vayla_ilmeella_fi</Template>
  <TotalTime>11780</TotalTime>
  <Words>1011</Words>
  <Application>Microsoft Office PowerPoint</Application>
  <PresentationFormat>Laajakuva</PresentationFormat>
  <Paragraphs>141</Paragraphs>
  <Slides>13</Slides>
  <Notes>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13</vt:i4>
      </vt:variant>
    </vt:vector>
  </HeadingPairs>
  <TitlesOfParts>
    <vt:vector size="22" baseType="lpstr">
      <vt:lpstr>-apple-system</vt:lpstr>
      <vt:lpstr>Arial</vt:lpstr>
      <vt:lpstr>Calibri</vt:lpstr>
      <vt:lpstr>Exo 2</vt:lpstr>
      <vt:lpstr>Felbridge Pro</vt:lpstr>
      <vt:lpstr>Segoe UI</vt:lpstr>
      <vt:lpstr>Tahoma</vt:lpstr>
      <vt:lpstr>Wingdings</vt:lpstr>
      <vt:lpstr>vayla</vt:lpstr>
      <vt:lpstr>Tievelhovartti (15.08.2023)</vt:lpstr>
      <vt:lpstr>Agenda</vt:lpstr>
      <vt:lpstr>Ajankohtaiset</vt:lpstr>
      <vt:lpstr>Tievelhon kehittämisen status/painopisteet</vt:lpstr>
      <vt:lpstr>Päivitysrajapintojen yleiset toimintaperiaatteet</vt:lpstr>
      <vt:lpstr>Käyttöliittymäkehitys 2023</vt:lpstr>
      <vt:lpstr>Käyttäjähallinta, käyttäjätuki ja palaute</vt:lpstr>
      <vt:lpstr>Terveiset operoinnista</vt:lpstr>
      <vt:lpstr>PowerPoint-esitys</vt:lpstr>
      <vt:lpstr>Ajankohtaisia operoinnista</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Tievelho_hankinnan kohteen_kucvaus</dc:title>
  <dc:creator>Ilkka Aaltonen</dc:creator>
  <cp:keywords>Esitys</cp:keywords>
  <cp:lastModifiedBy>Aaltonen Ilkka</cp:lastModifiedBy>
  <cp:revision>498</cp:revision>
  <dcterms:created xsi:type="dcterms:W3CDTF">2021-06-10T07:52:25Z</dcterms:created>
  <dcterms:modified xsi:type="dcterms:W3CDTF">2023-08-15T10:52:51Z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473.983.02.010</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vayla_ilmeella_fi.potx</vt:lpwstr>
  </property>
  <property fmtid="{D5CDD505-2E9C-101B-9397-08002B2CF9AE}" pid="6" name="dvDefinition">
    <vt:lpwstr>702 (dd_default.xml)</vt:lpwstr>
  </property>
  <property fmtid="{D5CDD505-2E9C-101B-9397-08002B2CF9AE}" pid="7" name="dvDefinitionID">
    <vt:lpwstr>702</vt:lpwstr>
  </property>
  <property fmtid="{D5CDD505-2E9C-101B-9397-08002B2CF9AE}" pid="8" name="dvContentFile">
    <vt:lpwstr>dd_default.xml</vt:lpwstr>
  </property>
  <property fmtid="{D5CDD505-2E9C-101B-9397-08002B2CF9AE}" pid="9" name="dvGlobalVerID">
    <vt:lpwstr>473.85.02.232</vt:lpwstr>
  </property>
  <property fmtid="{D5CDD505-2E9C-101B-9397-08002B2CF9AE}" pid="10" name="dvDefinitionVersion">
    <vt:lpwstr>02.002 / 20.12.2018</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2</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VAYL</vt:lpwstr>
  </property>
  <property fmtid="{D5CDD505-2E9C-101B-9397-08002B2CF9AE}" pid="21" name="dvSite">
    <vt:lpwstr>Lappeenrannan toimipiste</vt:lpwstr>
  </property>
  <property fmtid="{D5CDD505-2E9C-101B-9397-08002B2CF9AE}" pid="22" name="dvNumbering">
    <vt:lpwstr>0</vt:lpwstr>
  </property>
  <property fmtid="{D5CDD505-2E9C-101B-9397-08002B2CF9AE}" pid="23" name="dvDUname">
    <vt:lpwstr>Ilkka Aaltonen</vt:lpwstr>
  </property>
  <property fmtid="{D5CDD505-2E9C-101B-9397-08002B2CF9AE}" pid="24" name="dvDUFname">
    <vt:lpwstr>Ilkka</vt:lpwstr>
  </property>
  <property fmtid="{D5CDD505-2E9C-101B-9397-08002B2CF9AE}" pid="25" name="dvDULname">
    <vt:lpwstr>Aaltonen</vt:lpwstr>
  </property>
  <property fmtid="{D5CDD505-2E9C-101B-9397-08002B2CF9AE}" pid="26" name="dvDUBusinessarea">
    <vt:lpwstr>Väylien käyttö- ja tieto</vt:lpwstr>
  </property>
  <property fmtid="{D5CDD505-2E9C-101B-9397-08002B2CF9AE}" pid="27" name="dvDUdepartment">
    <vt:lpwstr>Tieto</vt:lpwstr>
  </property>
  <property fmtid="{D5CDD505-2E9C-101B-9397-08002B2CF9AE}" pid="28" name="dvLogoExist">
    <vt:lpwstr>0</vt:lpwstr>
  </property>
  <property fmtid="{D5CDD505-2E9C-101B-9397-08002B2CF9AE}" pid="29" name="dvCurrentlogo">
    <vt:lpwstr>vayla_fi.jpg</vt:lpwstr>
  </property>
  <property fmtid="{D5CDD505-2E9C-101B-9397-08002B2CF9AE}" pid="30" name="dvEULogoExist">
    <vt:lpwstr>0</vt:lpwstr>
  </property>
  <property fmtid="{D5CDD505-2E9C-101B-9397-08002B2CF9AE}" pid="31" name="dvCurrentEUListLogo">
    <vt:lpwstr/>
  </property>
  <property fmtid="{D5CDD505-2E9C-101B-9397-08002B2CF9AE}" pid="32" name="dvCurrentEUlogo">
    <vt:lpwstr/>
  </property>
  <property fmtid="{D5CDD505-2E9C-101B-9397-08002B2CF9AE}" pid="33" name="ddecree">
    <vt:lpwstr/>
  </property>
  <property fmtid="{D5CDD505-2E9C-101B-9397-08002B2CF9AE}" pid="34" name="dlevelofprotection">
    <vt:lpwstr/>
  </property>
  <property fmtid="{D5CDD505-2E9C-101B-9397-08002B2CF9AE}" pid="35" name="dsecrecy">
    <vt:lpwstr/>
  </property>
  <property fmtid="{D5CDD505-2E9C-101B-9397-08002B2CF9AE}" pid="36" name="dconfidentiality">
    <vt:lpwstr/>
  </property>
  <property fmtid="{D5CDD505-2E9C-101B-9397-08002B2CF9AE}" pid="37" name="tyyppi">
    <vt:lpwstr>Esitys</vt:lpwstr>
  </property>
  <property fmtid="{D5CDD505-2E9C-101B-9397-08002B2CF9AE}" pid="38" name="author">
    <vt:lpwstr>Ilkka Aaltonen</vt:lpwstr>
  </property>
  <property fmtid="{D5CDD505-2E9C-101B-9397-08002B2CF9AE}" pid="39" name="title">
    <vt:lpwstr>Tievelho_hankinnan kohteen_kucvaus</vt:lpwstr>
  </property>
  <property fmtid="{D5CDD505-2E9C-101B-9397-08002B2CF9AE}" pid="40" name="paivays">
    <vt:filetime>2021-06-09T21:00:00Z</vt:filetime>
  </property>
</Properties>
</file>