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6" r:id="rId4"/>
    <p:sldId id="307" r:id="rId5"/>
    <p:sldId id="309" r:id="rId6"/>
    <p:sldId id="310" r:id="rId7"/>
    <p:sldId id="311" r:id="rId8"/>
    <p:sldId id="306" r:id="rId9"/>
    <p:sldId id="27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elho.vaylapilvi.fi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mailto:velhotuki@vayl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(17.01.2023)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17.01.2023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68" y="142613"/>
            <a:ext cx="4637249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 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2004" y="705978"/>
            <a:ext cx="11794921" cy="5829045"/>
          </a:xfrm>
        </p:spPr>
        <p:txBody>
          <a:bodyPr>
            <a:normAutofit/>
          </a:bodyPr>
          <a:lstStyle/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Tievelho-vartit jatkuvat tästä eteenpäin kerran kahdessa viikossa.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Seuraava Tievelho-vartti on 31.01.2023</a:t>
            </a: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Väyläpilveen siirtyminen tapahtuu tulevana viikonloppuna 20.01-22.01.2023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Uusi osoite käyttöliittymään: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Käyttöliittymä ja palvelu testaus menossa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API-avainten lähetykset on tehty</a:t>
            </a: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Ensimmäinen tietojen ylläpitoon liittyvä info/koulutus sessio pidetty perjantaina 13.01.2023</a:t>
            </a: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Sessiot jatkuvat viikoittain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Inventointitietojen hallinta Tievelhossa infosessio 19.01.2023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EEA70A-1332-4F8F-9BA3-12DDED6E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95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kehittämistehtävien edistäminen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C2507-94AB-444D-BBB9-3BFCBFC67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922789"/>
            <a:ext cx="10487025" cy="474895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Tietokuvaukseen on tuotu kohdeluokkien kuvauksia</a:t>
            </a:r>
          </a:p>
          <a:p>
            <a:r>
              <a:rPr lang="fi-FI" dirty="0"/>
              <a:t>Seuraavana loput kuvaukset ja yksittäisten ominaisuustietojen kuvaukset</a:t>
            </a:r>
          </a:p>
          <a:p>
            <a:endParaRPr lang="fi-FI" dirty="0"/>
          </a:p>
          <a:p>
            <a:r>
              <a:rPr lang="fi-FI" dirty="0"/>
              <a:t>Tietorakenteisiin liittyviä muutoksia viety eteenpäin</a:t>
            </a:r>
          </a:p>
          <a:p>
            <a:r>
              <a:rPr lang="fi-FI" dirty="0"/>
              <a:t>Muutokset kohdistuneet alla oleviin kohdeluokkiin ja komponentteihin</a:t>
            </a:r>
          </a:p>
          <a:p>
            <a:pPr marL="0" indent="0">
              <a:buNone/>
            </a:pPr>
            <a:r>
              <a:rPr lang="fi-FI" dirty="0"/>
              <a:t>Väylän luonne</a:t>
            </a:r>
          </a:p>
          <a:p>
            <a:pPr marL="0" indent="0">
              <a:buNone/>
            </a:pPr>
            <a:r>
              <a:rPr lang="fi-FI" dirty="0"/>
              <a:t>Onnettomuudet</a:t>
            </a:r>
          </a:p>
          <a:p>
            <a:pPr marL="0" indent="0">
              <a:buNone/>
            </a:pPr>
            <a:r>
              <a:rPr lang="fi-FI" dirty="0"/>
              <a:t>Liikennemäärät</a:t>
            </a:r>
          </a:p>
          <a:p>
            <a:pPr marL="0" indent="0">
              <a:buNone/>
            </a:pPr>
            <a:r>
              <a:rPr lang="fi-FI" dirty="0"/>
              <a:t>Varusteiden yhteinen ominaisuus tehtävä</a:t>
            </a:r>
          </a:p>
          <a:p>
            <a:pPr marL="0" indent="0">
              <a:buNone/>
            </a:pPr>
            <a:r>
              <a:rPr lang="fi-FI" dirty="0"/>
              <a:t>Perustieto komponentti</a:t>
            </a:r>
          </a:p>
          <a:p>
            <a:pPr marL="0" indent="0">
              <a:buNone/>
            </a:pPr>
            <a:r>
              <a:rPr lang="fi-FI" dirty="0"/>
              <a:t>(tarkempi kuvaus kalvo 6)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F6CB13-5CB0-4C51-8F49-6737DEB9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2889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kehittämistehtävien edistäminen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7" y="1149001"/>
            <a:ext cx="10487025" cy="4925124"/>
          </a:xfrm>
        </p:spPr>
        <p:txBody>
          <a:bodyPr/>
          <a:lstStyle/>
          <a:p>
            <a:r>
              <a:rPr lang="fi-FI" dirty="0"/>
              <a:t>Tieosoitemuutosten vastaanoton osalta viimeisiä testauksia menossa</a:t>
            </a:r>
          </a:p>
          <a:p>
            <a:endParaRPr lang="fi-FI" dirty="0"/>
          </a:p>
          <a:p>
            <a:r>
              <a:rPr lang="fi-FI" dirty="0"/>
              <a:t>Versiomuutosten osalta viisi kohdeluokkaa käsittelemättä</a:t>
            </a:r>
          </a:p>
          <a:p>
            <a:endParaRPr lang="fi-FI" dirty="0"/>
          </a:p>
          <a:p>
            <a:r>
              <a:rPr lang="fi-FI" dirty="0"/>
              <a:t>Tällä viikolla testaukseen ei versioituvien kohdeluokkien päivitys rajapinta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FDED8-1880-40F4-A070-C6E09D97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46" y="0"/>
            <a:ext cx="10515600" cy="753222"/>
          </a:xfrm>
        </p:spPr>
        <p:txBody>
          <a:bodyPr/>
          <a:lstStyle/>
          <a:p>
            <a:r>
              <a:rPr lang="fi-FI" dirty="0"/>
              <a:t>Tarkempi kuvaus tietorakennemuutoksista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59441A3-5CC4-4027-99B2-3EED4C59F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97B83891-3DEA-4C74-9444-4B603591F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70326"/>
              </p:ext>
            </p:extLst>
          </p:nvPr>
        </p:nvGraphicFramePr>
        <p:xfrm>
          <a:off x="167780" y="753222"/>
          <a:ext cx="11862034" cy="598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522">
                  <a:extLst>
                    <a:ext uri="{9D8B030D-6E8A-4147-A177-3AD203B41FA5}">
                      <a16:colId xmlns:a16="http://schemas.microsoft.com/office/drawing/2014/main" val="81559129"/>
                    </a:ext>
                  </a:extLst>
                </a:gridCol>
                <a:gridCol w="2362494">
                  <a:extLst>
                    <a:ext uri="{9D8B030D-6E8A-4147-A177-3AD203B41FA5}">
                      <a16:colId xmlns:a16="http://schemas.microsoft.com/office/drawing/2014/main" val="2803173796"/>
                    </a:ext>
                  </a:extLst>
                </a:gridCol>
                <a:gridCol w="2965509">
                  <a:extLst>
                    <a:ext uri="{9D8B030D-6E8A-4147-A177-3AD203B41FA5}">
                      <a16:colId xmlns:a16="http://schemas.microsoft.com/office/drawing/2014/main" val="1642860200"/>
                    </a:ext>
                  </a:extLst>
                </a:gridCol>
                <a:gridCol w="2965509">
                  <a:extLst>
                    <a:ext uri="{9D8B030D-6E8A-4147-A177-3AD203B41FA5}">
                      <a16:colId xmlns:a16="http://schemas.microsoft.com/office/drawing/2014/main" val="4059308621"/>
                    </a:ext>
                  </a:extLst>
                </a:gridCol>
              </a:tblGrid>
              <a:tr h="610768">
                <a:tc>
                  <a:txBody>
                    <a:bodyPr/>
                    <a:lstStyle/>
                    <a:p>
                      <a:r>
                        <a:rPr lang="fi-FI" dirty="0"/>
                        <a:t>Kohdeluokka/Komponentti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Ominaisuus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Nimikkeistö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Muutos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709929"/>
                  </a:ext>
                </a:extLst>
              </a:tr>
              <a:tr h="407179">
                <a:tc>
                  <a:txBody>
                    <a:bodyPr/>
                    <a:lstStyle/>
                    <a:p>
                      <a:r>
                        <a:rPr lang="fi-FI" sz="1100" dirty="0"/>
                        <a:t>Perustiedot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Lähdejärjestelmä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Lisätään nimikkeistöön arvo: </a:t>
                      </a:r>
                      <a:r>
                        <a:rPr lang="fi-FI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Fintraffic_YL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Uusi nimike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21278"/>
                  </a:ext>
                </a:extLst>
              </a:tr>
              <a:tr h="1526921">
                <a:tc>
                  <a:txBody>
                    <a:bodyPr/>
                    <a:lstStyle/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Liikennemäärät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Laskentatarkkuus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Nimikkeistöön lisätään kolme uutta arvoa:</a:t>
                      </a:r>
                    </a:p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6 % virhemarginaali                                        </a:t>
                      </a:r>
                    </a:p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18 % virhemarginaali                                       </a:t>
                      </a:r>
                    </a:p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8 % virhemarginaali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Uusia nimikkeitä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71022"/>
                  </a:ext>
                </a:extLst>
              </a:tr>
              <a:tr h="1105200">
                <a:tc>
                  <a:txBody>
                    <a:bodyPr/>
                    <a:lstStyle/>
                    <a:p>
                      <a:r>
                        <a:rPr lang="fi-FI" sz="1100" dirty="0"/>
                        <a:t>Liikennemäärät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Ominaisuustietojen muutos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pkavl-moottoripyora</a:t>
                      </a: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muutetaan </a:t>
                      </a:r>
                      <a:r>
                        <a:rPr lang="fi-FI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kkavl-moottoripyora</a:t>
                      </a:r>
                      <a:endParaRPr lang="fi-FI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</a:p>
                    <a:p>
                      <a:endParaRPr lang="fi-FI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pkvl-polkupyora</a:t>
                      </a: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muutetaan </a:t>
                      </a:r>
                      <a:r>
                        <a:rPr lang="fi-FI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kkavl-polkupyora</a:t>
                      </a:r>
                      <a:endParaRPr lang="fi-F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Ominaisuustietojen nimiä muutettu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80405"/>
                  </a:ext>
                </a:extLst>
              </a:tr>
              <a:tr h="1541463">
                <a:tc>
                  <a:txBody>
                    <a:bodyPr/>
                    <a:lstStyle/>
                    <a:p>
                      <a:r>
                        <a:rPr lang="fi-FI" sz="1000" dirty="0"/>
                        <a:t>Varusteet / varusteiden yhteinen komponentti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Tehtävä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Lisätty nimikkeistöön alla olevat nimikkeet:</a:t>
                      </a: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Häikäisysuoja</a:t>
                      </a: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Törmäyssuoja</a:t>
                      </a: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Tulvasuoja</a:t>
                      </a: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Sähköjakelu</a:t>
                      </a: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Rinnakkaisputki</a:t>
                      </a: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Kulkuaukon sulku</a:t>
                      </a: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Liikennemerkki</a:t>
                      </a: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Liikennevalo</a:t>
                      </a:r>
                    </a:p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Uusia nimikkeitä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262865"/>
                  </a:ext>
                </a:extLst>
              </a:tr>
              <a:tr h="353858">
                <a:tc>
                  <a:txBody>
                    <a:bodyPr/>
                    <a:lstStyle/>
                    <a:p>
                      <a:r>
                        <a:rPr lang="fi-FI" sz="1000" dirty="0"/>
                        <a:t>Väylän luonne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Väylän luonteen tarkennus</a:t>
                      </a:r>
                      <a:endParaRPr lang="fi-F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Lisätään nimikkeistöön nimike: huoltotie</a:t>
                      </a:r>
                      <a:endParaRPr lang="fi-F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/>
                        <a:t>Uusi nimike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896728"/>
                  </a:ext>
                </a:extLst>
              </a:tr>
              <a:tr h="35385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4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31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hlinkClick r:id="rId2"/>
              </a:rPr>
              <a:t>https://ohje.velho.vayla.fi/</a:t>
            </a:r>
            <a:endParaRPr lang="fi-FI" dirty="0"/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7700</TotalTime>
  <Words>281</Words>
  <Application>Microsoft Office PowerPoint</Application>
  <PresentationFormat>Laajakuva</PresentationFormat>
  <Paragraphs>85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(17.01.2023)</vt:lpstr>
      <vt:lpstr>Tievelho ajankohtaiset</vt:lpstr>
      <vt:lpstr>Tievelhon kehittämistehtävien edistäminen</vt:lpstr>
      <vt:lpstr>Tievelhon kehittämistehtävien edistäminen</vt:lpstr>
      <vt:lpstr>Tarkempi kuvaus tietorakennemuutoksista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373</cp:revision>
  <dcterms:created xsi:type="dcterms:W3CDTF">2021-06-10T07:52:25Z</dcterms:created>
  <dcterms:modified xsi:type="dcterms:W3CDTF">2023-01-17T07:20:11Z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