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2"/>
  </p:notesMasterIdLst>
  <p:sldIdLst>
    <p:sldId id="256" r:id="rId4"/>
    <p:sldId id="311" r:id="rId5"/>
    <p:sldId id="307" r:id="rId6"/>
    <p:sldId id="312" r:id="rId7"/>
    <p:sldId id="313" r:id="rId8"/>
    <p:sldId id="314" r:id="rId9"/>
    <p:sldId id="306" r:id="rId10"/>
    <p:sldId id="274"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4743" autoAdjust="0"/>
  </p:normalViewPr>
  <p:slideViewPr>
    <p:cSldViewPr snapToGrid="0">
      <p:cViewPr varScale="1">
        <p:scale>
          <a:sx n="114" d="100"/>
          <a:sy n="114" d="100"/>
        </p:scale>
        <p:origin x="1116"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19.1.2023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preserve="1" userDrawn="1">
  <p:cSld name="title_slide">
    <p:spTree>
      <p:nvGrpSpPr>
        <p:cNvPr id="1" name=""/>
        <p:cNvGrpSpPr/>
        <p:nvPr/>
      </p:nvGrpSpPr>
      <p:grpSpPr>
        <a:xfrm>
          <a:off x="0" y="0"/>
          <a:ext cx="0" cy="0"/>
          <a:chOff x="0" y="0"/>
          <a:chExt cx="0" cy="0"/>
        </a:xfrm>
      </p:grpSpPr>
      <p:sp>
        <p:nvSpPr>
          <p:cNvPr id="10"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3" name="Picture Placeholder 2"/>
          <p:cNvSpPr>
            <a:spLocks noGrp="1"/>
          </p:cNvSpPr>
          <p:nvPr>
            <p:ph type="pic" sz="quarter" idx="12" hasCustomPrompt="1"/>
          </p:nvPr>
        </p:nvSpPr>
        <p:spPr>
          <a:xfrm>
            <a:off x="0" y="-9939"/>
            <a:ext cx="5277610" cy="4701002"/>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normAutofit/>
          </a:bodyPr>
          <a:lstStyle>
            <a:lvl1pPr marL="0" indent="0" algn="l">
              <a:buNone/>
              <a:defRPr sz="2000" baseline="0"/>
            </a:lvl1pPr>
          </a:lstStyle>
          <a:p>
            <a:r>
              <a:rPr lang="fi-FI" dirty="0"/>
              <a:t>Lisää 1. tämä kuva</a:t>
            </a:r>
            <a:br>
              <a:rPr lang="fi-FI" dirty="0"/>
            </a:br>
            <a:r>
              <a:rPr lang="fi-FI" dirty="0"/>
              <a:t>Kuvagalleriasta</a:t>
            </a:r>
            <a:br>
              <a:rPr lang="fi-FI" dirty="0"/>
            </a:br>
            <a:r>
              <a:rPr lang="fi-FI" dirty="0"/>
              <a:t>tai esim. omista tiedostoista</a:t>
            </a:r>
            <a:endParaRPr lang="en-US" dirty="0"/>
          </a:p>
        </p:txBody>
      </p:sp>
      <p:sp>
        <p:nvSpPr>
          <p:cNvPr id="8" name="Picture Placeholder 2"/>
          <p:cNvSpPr>
            <a:spLocks noGrp="1"/>
          </p:cNvSpPr>
          <p:nvPr>
            <p:ph type="pic" sz="quarter" idx="13" hasCustomPrompt="1"/>
          </p:nvPr>
        </p:nvSpPr>
        <p:spPr>
          <a:xfrm>
            <a:off x="3593725" y="-795"/>
            <a:ext cx="5053400" cy="4691858"/>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r>
              <a:rPr lang="fi-FI" dirty="0"/>
              <a:t>Lisää 2. tämä kuva</a:t>
            </a:r>
            <a:br>
              <a:rPr lang="fi-FI" dirty="0"/>
            </a:br>
            <a:r>
              <a:rPr lang="fi-FI" dirty="0"/>
              <a:t>Kuvagalleriasta</a:t>
            </a:r>
            <a:br>
              <a:rPr lang="fi-FI" dirty="0"/>
            </a:br>
            <a:r>
              <a:rPr lang="fi-FI" dirty="0"/>
              <a:t>tai esim. omista tiedostoista</a:t>
            </a:r>
            <a:endParaRPr lang="en-US" dirty="0"/>
          </a:p>
        </p:txBody>
      </p:sp>
      <p:sp>
        <p:nvSpPr>
          <p:cNvPr id="9" name="Picture Placeholder 2"/>
          <p:cNvSpPr>
            <a:spLocks noGrp="1"/>
          </p:cNvSpPr>
          <p:nvPr>
            <p:ph type="pic" sz="quarter" idx="14" hasCustomPrompt="1"/>
          </p:nvPr>
        </p:nvSpPr>
        <p:spPr>
          <a:xfrm>
            <a:off x="6924312" y="0"/>
            <a:ext cx="5267688" cy="4710146"/>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normAutofit/>
          </a:bodyPr>
          <a:lstStyle>
            <a:lvl1pPr marL="0" indent="0">
              <a:buFontTx/>
              <a:buNone/>
              <a:defRPr sz="2000"/>
            </a:lvl1pPr>
          </a:lstStyle>
          <a:p>
            <a:r>
              <a:rPr lang="fi-FI" dirty="0"/>
              <a:t>Lisää 3. tämä kuva </a:t>
            </a:r>
            <a:br>
              <a:rPr lang="fi-FI" dirty="0"/>
            </a:br>
            <a:r>
              <a:rPr lang="fi-FI" dirty="0"/>
              <a:t>Kuvagalleriasta</a:t>
            </a:r>
            <a:br>
              <a:rPr lang="fi-FI" dirty="0"/>
            </a:br>
            <a:r>
              <a:rPr lang="fi-FI" dirty="0"/>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12" name="Date Placeholder 3"/>
          <p:cNvSpPr>
            <a:spLocks noGrp="1"/>
          </p:cNvSpPr>
          <p:nvPr>
            <p:ph type="dt" sz="half" idx="2"/>
          </p:nvPr>
        </p:nvSpPr>
        <p:spPr>
          <a:xfrm>
            <a:off x="4750017" y="6321116"/>
            <a:ext cx="17431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dirty="0"/>
          </a:p>
        </p:txBody>
      </p:sp>
      <p:sp>
        <p:nvSpPr>
          <p:cNvPr id="18" name="DConfidentiality">
            <a:extLst>
              <a:ext uri="{FF2B5EF4-FFF2-40B4-BE49-F238E27FC236}">
                <a16:creationId xmlns:a16="http://schemas.microsoft.com/office/drawing/2014/main" id="{4B964CBD-1E14-4B75-A614-71999FB674E4}"/>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9" name="DLevelofprotection">
            <a:extLst>
              <a:ext uri="{FF2B5EF4-FFF2-40B4-BE49-F238E27FC236}">
                <a16:creationId xmlns:a16="http://schemas.microsoft.com/office/drawing/2014/main" id="{25917711-D3ED-4E8C-BF82-DCF50F5F2EC2}"/>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Decree">
            <a:extLst>
              <a:ext uri="{FF2B5EF4-FFF2-40B4-BE49-F238E27FC236}">
                <a16:creationId xmlns:a16="http://schemas.microsoft.com/office/drawing/2014/main" id="{F673B93A-115D-4F5C-A79F-A5F384FCDFC7}"/>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2" name="DSecrecy">
            <a:extLst>
              <a:ext uri="{FF2B5EF4-FFF2-40B4-BE49-F238E27FC236}">
                <a16:creationId xmlns:a16="http://schemas.microsoft.com/office/drawing/2014/main" id="{E04FEAB8-01C0-4796-B920-929F3D1A1E32}"/>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15" name="Kuva 14">
            <a:extLst>
              <a:ext uri="{FF2B5EF4-FFF2-40B4-BE49-F238E27FC236}">
                <a16:creationId xmlns:a16="http://schemas.microsoft.com/office/drawing/2014/main" id="{D12AFC57-F9B4-42CA-9516-FFCBF2E4C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7572315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ak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1">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691571"/>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ak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5">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607590"/>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ak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008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570822"/>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ak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510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13226"/>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p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p:cNvSpPr>
            <a:spLocks noGrp="1"/>
          </p:cNvSpPr>
          <p:nvPr>
            <p:ph type="title"/>
          </p:nvPr>
        </p:nvSpPr>
        <p:spPr>
          <a:xfrm>
            <a:off x="841374" y="-7409"/>
            <a:ext cx="3987800" cy="6737351"/>
          </a:xfrm>
          <a:solidFill>
            <a:schemeClr val="accent3">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4" name="Text Placeholder"/>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895070"/>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0B0CC">
              <a:alpha val="75000"/>
            </a:srgbClr>
          </a:solidFill>
          <a:ln>
            <a:noFill/>
          </a:ln>
        </p:spPr>
        <p:txBody>
          <a:bodyPr lIns="396000" tIns="1188000" rIns="396000" anchor="t" anchorCtr="0">
            <a:normAutofit/>
          </a:bodyPr>
          <a:lstStyle>
            <a:lvl1pPr>
              <a:defRPr sz="3600" b="1" i="0">
                <a:solidFill>
                  <a:schemeClr val="bg1"/>
                </a:solidFill>
                <a:latin typeface="+mn-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096961"/>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2">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562948"/>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1">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21925"/>
      </p:ext>
    </p:extLst>
  </p:cSld>
  <p:clrMapOvr>
    <a:overrideClrMapping bg1="lt1" tx1="dk1" bg2="lt2" tx2="dk2" accent1="accent1" accent2="accent2" accent3="accent3" accent4="accent4" accent5="accent5" accent6="accent6" hlink="hlink" folHlink="folHlink"/>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5">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133012"/>
      </p:ext>
    </p:extLst>
  </p:cSld>
  <p:clrMapOvr>
    <a:overrideClrMapping bg1="lt1" tx1="dk1" bg2="lt2" tx2="dk2" accent1="accent1" accent2="accent2" accent3="accent3" accent4="accent4" accent5="accent5" accent6="accent6" hlink="hlink" folHlink="folHlink"/>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FF008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016718"/>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1">
    <p:spTree>
      <p:nvGrpSpPr>
        <p:cNvPr id="1" name=""/>
        <p:cNvGrpSpPr/>
        <p:nvPr/>
      </p:nvGrpSpPr>
      <p:grpSpPr>
        <a:xfrm>
          <a:off x="0" y="0"/>
          <a:ext cx="0" cy="0"/>
          <a:chOff x="0" y="0"/>
          <a:chExt cx="0" cy="0"/>
        </a:xfrm>
      </p:grpSpPr>
      <p:sp>
        <p:nvSpPr>
          <p:cNvPr id="7"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10" name="Picture Placeholder 9"/>
          <p:cNvSpPr>
            <a:spLocks noGrp="1"/>
          </p:cNvSpPr>
          <p:nvPr>
            <p:ph type="pic" sz="quarter" idx="12" hasCustomPrompt="1"/>
          </p:nvPr>
        </p:nvSpPr>
        <p:spPr>
          <a:xfrm>
            <a:off x="0" y="-9939"/>
            <a:ext cx="12192000" cy="4720085"/>
          </a:xfrm>
          <a:custGeom>
            <a:avLst/>
            <a:gdLst>
              <a:gd name="connsiteX0" fmla="*/ 12192000 w 12192000"/>
              <a:gd name="connsiteY0" fmla="*/ 9939 h 4720085"/>
              <a:gd name="connsiteX1" fmla="*/ 12174524 w 12192000"/>
              <a:gd name="connsiteY1" fmla="*/ 4720085 h 4720085"/>
              <a:gd name="connsiteX2" fmla="*/ 8798054 w 12192000"/>
              <a:gd name="connsiteY2" fmla="*/ 4720085 h 4720085"/>
              <a:gd name="connsiteX3" fmla="*/ 6924312 w 12192000"/>
              <a:gd name="connsiteY3" fmla="*/ 10734 h 4720085"/>
              <a:gd name="connsiteX4" fmla="*/ 6790081 w 12192000"/>
              <a:gd name="connsiteY4" fmla="*/ 9144 h 4720085"/>
              <a:gd name="connsiteX5" fmla="*/ 8647125 w 12192000"/>
              <a:gd name="connsiteY5" fmla="*/ 4701002 h 4720085"/>
              <a:gd name="connsiteX6" fmla="*/ 3593725 w 12192000"/>
              <a:gd name="connsiteY6" fmla="*/ 4691063 h 4720085"/>
              <a:gd name="connsiteX7" fmla="*/ 5390305 w 12192000"/>
              <a:gd name="connsiteY7" fmla="*/ 9939 h 4720085"/>
              <a:gd name="connsiteX8" fmla="*/ 5277610 w 12192000"/>
              <a:gd name="connsiteY8" fmla="*/ 0 h 4720085"/>
              <a:gd name="connsiteX9" fmla="*/ 3458767 w 12192000"/>
              <a:gd name="connsiteY9" fmla="*/ 4701002 h 4720085"/>
              <a:gd name="connsiteX10" fmla="*/ 0 w 12192000"/>
              <a:gd name="connsiteY10" fmla="*/ 4701002 h 4720085"/>
              <a:gd name="connsiteX11" fmla="*/ 9922 w 12192000"/>
              <a:gd name="connsiteY11" fmla="*/ 9939 h 47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20085">
                <a:moveTo>
                  <a:pt x="12192000" y="9939"/>
                </a:moveTo>
                <a:cubicBezTo>
                  <a:pt x="12186175" y="1579988"/>
                  <a:pt x="12180349" y="3150036"/>
                  <a:pt x="12174524" y="4720085"/>
                </a:cubicBezTo>
                <a:lnTo>
                  <a:pt x="8798054" y="4720085"/>
                </a:lnTo>
                <a:cubicBezTo>
                  <a:pt x="8152137" y="3064957"/>
                  <a:pt x="7570229" y="1610998"/>
                  <a:pt x="6924312" y="10734"/>
                </a:cubicBezTo>
                <a:close/>
                <a:moveTo>
                  <a:pt x="6790081" y="9144"/>
                </a:moveTo>
                <a:lnTo>
                  <a:pt x="8647125" y="4701002"/>
                </a:lnTo>
                <a:lnTo>
                  <a:pt x="3593725" y="4691063"/>
                </a:lnTo>
                <a:cubicBezTo>
                  <a:pt x="4353996" y="2818467"/>
                  <a:pt x="4850285" y="1474235"/>
                  <a:pt x="5390305" y="9939"/>
                </a:cubicBezTo>
                <a:close/>
                <a:moveTo>
                  <a:pt x="5277610" y="0"/>
                </a:moveTo>
                <a:lnTo>
                  <a:pt x="3458767" y="4701002"/>
                </a:lnTo>
                <a:lnTo>
                  <a:pt x="0" y="4701002"/>
                </a:lnTo>
                <a:cubicBezTo>
                  <a:pt x="3307" y="3137314"/>
                  <a:pt x="6615" y="1573627"/>
                  <a:pt x="9922" y="9939"/>
                </a:cubicBezTo>
                <a:close/>
              </a:path>
            </a:pathLst>
          </a:custGeom>
          <a:solidFill>
            <a:schemeClr val="bg1">
              <a:lumMod val="75000"/>
            </a:schemeClr>
          </a:solidFill>
        </p:spPr>
        <p:txBody>
          <a:bodyPr wrap="square" anchor="ctr" anchorCtr="1">
            <a:noAutofit/>
          </a:bodyPr>
          <a:lstStyle>
            <a:lvl1pPr marL="0" indent="0">
              <a:buFontTx/>
              <a:buNone/>
              <a:defRPr/>
            </a:lvl1pPr>
          </a:lstStyle>
          <a:p>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6" name="Rectangle 5"/>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8" name="Date Placeholder 3"/>
          <p:cNvSpPr>
            <a:spLocks noGrp="1"/>
          </p:cNvSpPr>
          <p:nvPr>
            <p:ph type="dt" sz="half" idx="2"/>
          </p:nvPr>
        </p:nvSpPr>
        <p:spPr>
          <a:xfrm>
            <a:off x="4750017" y="6321116"/>
            <a:ext cx="16507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11" name="DConfidentiality">
            <a:extLst>
              <a:ext uri="{FF2B5EF4-FFF2-40B4-BE49-F238E27FC236}">
                <a16:creationId xmlns:a16="http://schemas.microsoft.com/office/drawing/2014/main" id="{EEA14B14-60C4-4BB2-AAE3-DF41B480ACC8}"/>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DLevelofprotection">
            <a:extLst>
              <a:ext uri="{FF2B5EF4-FFF2-40B4-BE49-F238E27FC236}">
                <a16:creationId xmlns:a16="http://schemas.microsoft.com/office/drawing/2014/main" id="{5DD3C21F-DA3E-4BE7-AAC4-310C4E77212E}"/>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3" name="DDecree">
            <a:extLst>
              <a:ext uri="{FF2B5EF4-FFF2-40B4-BE49-F238E27FC236}">
                <a16:creationId xmlns:a16="http://schemas.microsoft.com/office/drawing/2014/main" id="{E78352A8-ED6D-4F6E-BFE7-FD1EC319D79A}"/>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8E73515E-696E-4CE4-8D36-10D1C0A0DD9C}"/>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5" name="Kuva 4" descr="Väyläviraston logo">
            <a:extLst>
              <a:ext uri="{FF2B5EF4-FFF2-40B4-BE49-F238E27FC236}">
                <a16:creationId xmlns:a16="http://schemas.microsoft.com/office/drawing/2014/main" id="{33C3268B-385E-41BC-B0E9-2A8D21E50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2706022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33486" y="0"/>
            <a:ext cx="3987800" cy="6737351"/>
          </a:xfrm>
          <a:solidFill>
            <a:srgbClr val="FF510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277712"/>
      </p:ext>
    </p:extLst>
  </p:cSld>
  <p:clrMapOvr>
    <a:overrideClrMapping bg1="lt1" tx1="dk1" bg2="lt2" tx2="dk2" accent1="accent1" accent2="accent2" accent3="accent3" accent4="accent4" accent5="accent5" accent6="accent6" hlink="hlink" folHlink="folHlink"/>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v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None/>
              <a:defRPr sz="3600" b="1" i="0">
                <a:solidFill>
                  <a:schemeClr val="bg1"/>
                </a:solidFill>
                <a:latin typeface="+mn-lt"/>
                <a:ea typeface="Tahoma" panose="020B0604030504040204" pitchFamily="34" charset="0"/>
                <a:cs typeface="Tahoma" panose="020B0604030504040204" pitchFamily="34" charset="0"/>
              </a:defRPr>
            </a:lvl1pPr>
            <a:lvl2pPr marL="457200" indent="0">
              <a:buNone/>
              <a:defRPr>
                <a:solidFill>
                  <a:schemeClr val="bg1"/>
                </a:solidFill>
                <a:latin typeface="+mn-lt"/>
                <a:ea typeface="Tahoma" panose="020B0604030504040204" pitchFamily="34" charset="0"/>
                <a:cs typeface="Tahoma" panose="020B0604030504040204" pitchFamily="34" charset="0"/>
              </a:defRPr>
            </a:lvl2pPr>
            <a:lvl3pPr marL="914400" indent="0">
              <a:buNone/>
              <a:defRPr>
                <a:solidFill>
                  <a:schemeClr val="bg1"/>
                </a:solidFill>
                <a:latin typeface="+mn-lt"/>
                <a:ea typeface="Tahoma" panose="020B0604030504040204" pitchFamily="34" charset="0"/>
                <a:cs typeface="Tahoma" panose="020B0604030504040204" pitchFamily="34" charset="0"/>
              </a:defRPr>
            </a:lvl3pPr>
            <a:lvl4pPr marL="1371600" indent="0">
              <a:buNone/>
              <a:defRPr>
                <a:solidFill>
                  <a:schemeClr val="bg1"/>
                </a:solidFill>
                <a:latin typeface="+mn-lt"/>
                <a:ea typeface="Tahoma" panose="020B0604030504040204" pitchFamily="34" charset="0"/>
                <a:cs typeface="Tahoma" panose="020B0604030504040204" pitchFamily="34" charset="0"/>
              </a:defRPr>
            </a:lvl4pPr>
            <a:lvl5pPr marL="1828800" indent="0">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798611"/>
      </p:ext>
    </p:extLst>
  </p:cSld>
  <p:clrMapOvr>
    <a:overrideClrMapping bg1="lt1" tx1="dk1" bg2="lt2" tx2="dk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v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71632"/>
      </p:ext>
    </p:extLst>
  </p:cSld>
  <p:clrMapOvr>
    <a:overrideClrMapping bg1="lt1" tx1="dk1" bg2="lt2" tx2="dk2" accent1="accent1" accent2="accent2" accent3="accent3" accent4="accent4" accent5="accent5" accent6="accent6" hlink="hlink" folHlink="folHlink"/>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v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01374"/>
      </p:ext>
    </p:extLst>
  </p:cSld>
  <p:clrMapOvr>
    <a:overrideClrMapping bg1="lt1" tx1="dk1" bg2="lt2" tx2="dk2" accent1="accent1" accent2="accent2" accent3="accent3" accent4="accent4" accent5="accent5" accent6="accent6" hlink="hlink" folHlink="folHlink"/>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v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055128"/>
      </p:ext>
    </p:extLst>
  </p:cSld>
  <p:clrMapOvr>
    <a:overrideClrMapping bg1="lt1" tx1="dk1" bg2="lt2" tx2="dk2" accent1="accent1" accent2="accent2" accent3="accent3" accent4="accent4" accent5="accent5" accent6="accent6" hlink="hlink" folHlink="folHlink"/>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v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5"/>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D6BE8DE-05CB-44A2-BC08-E6E6BFEDF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496760066"/>
      </p:ext>
    </p:extLst>
  </p:cSld>
  <p:clrMapOvr>
    <a:overrideClrMapping bg1="lt1" tx1="dk1" bg2="lt2" tx2="dk2" accent1="accent1" accent2="accent2" accent3="accent3" accent4="accent4" accent5="accent5" accent6="accent6" hlink="hlink" folHlink="folHlink"/>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vea_palkki_kuva_kelta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337619"/>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vea_palkki_kuva_vihreä">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382886"/>
      </p:ext>
    </p:extLst>
  </p:cSld>
  <p:clrMapOvr>
    <a:overrideClrMapping bg1="lt1" tx1="dk1" bg2="lt2" tx2="dk2" accent1="accent1" accent2="accent2" accent3="accent3" accent4="accent4" accent5="accent5" accent6="accent6" hlink="hlink" folHlink="folHlink"/>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v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688241"/>
      </p:ext>
    </p:extLst>
  </p:cSld>
  <p:clrMapOvr>
    <a:overrideClrMapping bg1="lt1" tx1="dk1" bg2="lt2" tx2="dk2" accent1="accent1" accent2="accent2" accent3="accent3" accent4="accent4" accent5="accent5" accent6="accent6" hlink="hlink" folHlink="folHlink"/>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v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10059"/>
      </p:ext>
    </p:extLst>
  </p:cSld>
  <p:clrMapOvr>
    <a:overrideClrMapping bg1="lt1" tx1="dk1" bg2="lt2" tx2="dk2" accent1="accent1" accent2="accent2" accent3="accent3" accent4="accent4" accent5="accent5" accent6="accent6" hlink="hlink" folHlink="folHlink"/>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10" name="Text Placeholder 27"/>
          <p:cNvSpPr>
            <a:spLocks noGrp="1"/>
          </p:cNvSpPr>
          <p:nvPr>
            <p:ph type="body" sz="quarter" idx="11"/>
          </p:nvPr>
        </p:nvSpPr>
        <p:spPr>
          <a:xfrm>
            <a:off x="623888" y="752474"/>
            <a:ext cx="3919537" cy="4054955"/>
          </a:xfrm>
        </p:spPr>
        <p:txBody>
          <a:bodyPr/>
          <a:lstStyle>
            <a:lvl1pPr marL="0" indent="0">
              <a:buFontTx/>
              <a:buNone/>
              <a:defRPr b="1" i="0">
                <a:latin typeface="+mn-lt"/>
                <a:ea typeface="Tahoma" panose="020B0604030504040204" pitchFamily="34" charset="0"/>
                <a:cs typeface="Tahoma" panose="020B0604030504040204" pitchFamily="34" charset="0"/>
              </a:defRPr>
            </a:lvl1pPr>
            <a:lvl2pPr marL="457200" indent="0">
              <a:buFontTx/>
              <a:buNone/>
              <a:defRPr b="0" i="0">
                <a:latin typeface="+mn-lt"/>
                <a:ea typeface="Tahoma" panose="020B0604030504040204" pitchFamily="34" charset="0"/>
                <a:cs typeface="Tahoma" panose="020B0604030504040204" pitchFamily="34"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a:t>Muokkaa tekstin perustyylejä</a:t>
            </a:r>
          </a:p>
          <a:p>
            <a:pPr lvl="1"/>
            <a:r>
              <a:rPr lang="fi-FI"/>
              <a:t>toinen taso</a:t>
            </a:r>
          </a:p>
        </p:txBody>
      </p:sp>
      <p:sp>
        <p:nvSpPr>
          <p:cNvPr id="11" name="Picture Placeholder 2"/>
          <p:cNvSpPr>
            <a:spLocks noGrp="1"/>
          </p:cNvSpPr>
          <p:nvPr>
            <p:ph type="pic" sz="quarter" idx="12" hasCustomPrompt="1"/>
          </p:nvPr>
        </p:nvSpPr>
        <p:spPr>
          <a:xfrm>
            <a:off x="5433135" y="0"/>
            <a:ext cx="6758866" cy="6737350"/>
          </a:xfrm>
          <a:solidFill>
            <a:schemeClr val="bg1">
              <a:lumMod val="75000"/>
            </a:schemeClr>
          </a:solidFill>
          <a:ln>
            <a:noFill/>
          </a:ln>
        </p:spPr>
        <p:txBody>
          <a:bodyPr anchor="ctr" anchorCtr="1"/>
          <a:lstStyle>
            <a:lvl1pPr marL="0" marR="0" indent="0" algn="l" defTabSz="914400" rtl="0" eaLnBrk="1" fontAlgn="auto" latinLnBrk="0" hangingPunct="1">
              <a:lnSpc>
                <a:spcPct val="90000"/>
              </a:lnSpc>
              <a:spcBef>
                <a:spcPts val="1000"/>
              </a:spcBef>
              <a:spcAft>
                <a:spcPts val="0"/>
              </a:spcAft>
              <a:buClrTx/>
              <a:buSzTx/>
              <a:buFontTx/>
              <a:buNone/>
              <a:tabLst/>
              <a:defRPr>
                <a:ln>
                  <a:noFill/>
                </a:ln>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2" name="Rectangle 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descr="Väyläviraston logo">
            <a:extLst>
              <a:ext uri="{FF2B5EF4-FFF2-40B4-BE49-F238E27FC236}">
                <a16:creationId xmlns:a16="http://schemas.microsoft.com/office/drawing/2014/main" id="{9B1DFFF8-D476-44B3-90F4-D2B5A632F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840362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vea_palkki_v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4" name="Rectangle 13"/>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16252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vea_palkki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88849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vea_palkki_k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9323"/>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3455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vea_palkki_t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80898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vea_palkki_lil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0"/>
            <a:ext cx="5155670" cy="6737350"/>
          </a:xfrm>
          <a:solidFill>
            <a:schemeClr val="accent5"/>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98071"/>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vea_palkki_kelt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22191"/>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vea_palkki_vihre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7527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vea_palkki_pinkki">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8834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evea_palkki_pun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4980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usta_valkoinen">
    <p:spTree>
      <p:nvGrpSpPr>
        <p:cNvPr id="1" name=""/>
        <p:cNvGrpSpPr/>
        <p:nvPr/>
      </p:nvGrpSpPr>
      <p:grpSpPr>
        <a:xfrm>
          <a:off x="0" y="0"/>
          <a:ext cx="0" cy="0"/>
          <a:chOff x="0" y="0"/>
          <a:chExt cx="0" cy="0"/>
        </a:xfrm>
      </p:grpSpPr>
      <p:pic>
        <p:nvPicPr>
          <p:cNvPr id="6" name="Kuva 5" descr="Väyläviraston logo">
            <a:extLst>
              <a:ext uri="{FF2B5EF4-FFF2-40B4-BE49-F238E27FC236}">
                <a16:creationId xmlns:a16="http://schemas.microsoft.com/office/drawing/2014/main" id="{B3D212B4-2A4C-43AA-9CF7-1BD656D53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59"/>
          <a:stretch/>
        </p:blipFill>
        <p:spPr>
          <a:xfrm>
            <a:off x="0" y="0"/>
            <a:ext cx="12192000" cy="6737350"/>
          </a:xfrm>
          <a:prstGeom prst="rect">
            <a:avLst/>
          </a:prstGeom>
        </p:spPr>
      </p:pic>
      <p:sp>
        <p:nvSpPr>
          <p:cNvPr id="5" name="Rectangle 4"/>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2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_slide">
    <p:spTree>
      <p:nvGrpSpPr>
        <p:cNvPr id="1" name=""/>
        <p:cNvGrpSpPr/>
        <p:nvPr/>
      </p:nvGrpSpPr>
      <p:grpSpPr>
        <a:xfrm>
          <a:off x="0" y="0"/>
          <a:ext cx="0" cy="0"/>
          <a:chOff x="0" y="0"/>
          <a:chExt cx="0" cy="0"/>
        </a:xfrm>
      </p:grpSpPr>
      <p:sp>
        <p:nvSpPr>
          <p:cNvPr id="14" name="Picture Placeholder 2"/>
          <p:cNvSpPr>
            <a:spLocks noGrp="1"/>
          </p:cNvSpPr>
          <p:nvPr>
            <p:ph type="pic" sz="quarter" idx="12" hasCustomPrompt="1"/>
          </p:nvPr>
        </p:nvSpPr>
        <p:spPr>
          <a:xfrm>
            <a:off x="12526" y="18720"/>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1.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5" name="Text Placeholder 4"/>
          <p:cNvSpPr>
            <a:spLocks noGrp="1"/>
          </p:cNvSpPr>
          <p:nvPr>
            <p:ph type="body" sz="quarter" idx="16"/>
          </p:nvPr>
        </p:nvSpPr>
        <p:spPr>
          <a:xfrm>
            <a:off x="0" y="374808"/>
            <a:ext cx="5989319" cy="877888"/>
          </a:xfrm>
        </p:spPr>
        <p:txBody>
          <a:bodyPr anchor="ctr" anchorCtr="1"/>
          <a:lstStyle/>
          <a:p>
            <a:pPr lvl="0"/>
            <a:r>
              <a:rPr lang="fi-FI"/>
              <a:t>Muokkaa tekstin perustyylejä</a:t>
            </a:r>
          </a:p>
        </p:txBody>
      </p:sp>
      <p:sp>
        <p:nvSpPr>
          <p:cNvPr id="18" name="Picture Placeholder 2"/>
          <p:cNvSpPr>
            <a:spLocks noGrp="1"/>
          </p:cNvSpPr>
          <p:nvPr>
            <p:ph type="pic" sz="quarter" idx="13" hasCustomPrompt="1"/>
          </p:nvPr>
        </p:nvSpPr>
        <p:spPr>
          <a:xfrm>
            <a:off x="6129862" y="18720"/>
            <a:ext cx="6074664" cy="3299205"/>
          </a:xfrm>
          <a:solidFill>
            <a:schemeClr val="bg1">
              <a:lumMod val="75000"/>
            </a:schemeClr>
          </a:solidFill>
        </p:spPr>
        <p:txBody>
          <a:bodyPr tIns="756000" bIns="468000" anchor="b" anchorCtr="1">
            <a:normAutofit/>
          </a:bodyPr>
          <a:lstStyle>
            <a:lvl1pPr marL="0" indent="0">
              <a:buFontTx/>
              <a:buNone/>
              <a:defRPr sz="2000"/>
            </a:lvl1pPr>
          </a:lstStyle>
          <a:p>
            <a:r>
              <a:rPr lang="fi-FI" dirty="0"/>
              <a:t>Lisää 2.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5" name="Text Placeholder 4"/>
          <p:cNvSpPr>
            <a:spLocks noGrp="1"/>
          </p:cNvSpPr>
          <p:nvPr>
            <p:ph type="body" sz="quarter" idx="17"/>
          </p:nvPr>
        </p:nvSpPr>
        <p:spPr>
          <a:xfrm>
            <a:off x="6117336" y="374808"/>
            <a:ext cx="5989319" cy="877888"/>
          </a:xfrm>
        </p:spPr>
        <p:txBody>
          <a:bodyPr anchor="ctr" anchorCtr="1"/>
          <a:lstStyle/>
          <a:p>
            <a:pPr lvl="0"/>
            <a:r>
              <a:rPr lang="fi-FI"/>
              <a:t>Muokkaa tekstin perustyylejä</a:t>
            </a:r>
          </a:p>
        </p:txBody>
      </p:sp>
      <p:sp>
        <p:nvSpPr>
          <p:cNvPr id="12" name="Picture Placeholder 2"/>
          <p:cNvSpPr>
            <a:spLocks noGrp="1"/>
          </p:cNvSpPr>
          <p:nvPr>
            <p:ph type="pic" sz="quarter" idx="14" hasCustomPrompt="1"/>
          </p:nvPr>
        </p:nvSpPr>
        <p:spPr>
          <a:xfrm>
            <a:off x="12526" y="3425619"/>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3.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6" name="Text Placeholder 4"/>
          <p:cNvSpPr>
            <a:spLocks noGrp="1"/>
          </p:cNvSpPr>
          <p:nvPr>
            <p:ph type="body" sz="quarter" idx="18"/>
          </p:nvPr>
        </p:nvSpPr>
        <p:spPr>
          <a:xfrm>
            <a:off x="0" y="3812953"/>
            <a:ext cx="5989319" cy="877888"/>
          </a:xfrm>
        </p:spPr>
        <p:txBody>
          <a:bodyPr anchor="ctr" anchorCtr="1"/>
          <a:lstStyle/>
          <a:p>
            <a:pPr lvl="0"/>
            <a:r>
              <a:rPr lang="fi-FI"/>
              <a:t>Muokkaa tekstin perustyylejä</a:t>
            </a:r>
          </a:p>
        </p:txBody>
      </p:sp>
      <p:sp>
        <p:nvSpPr>
          <p:cNvPr id="13" name="Picture Placeholder 2"/>
          <p:cNvSpPr>
            <a:spLocks noGrp="1"/>
          </p:cNvSpPr>
          <p:nvPr>
            <p:ph type="pic" sz="quarter" idx="15" hasCustomPrompt="1"/>
          </p:nvPr>
        </p:nvSpPr>
        <p:spPr>
          <a:xfrm>
            <a:off x="6129862" y="3425619"/>
            <a:ext cx="6074664" cy="3299205"/>
          </a:xfrm>
          <a:solidFill>
            <a:schemeClr val="bg1">
              <a:lumMod val="75000"/>
            </a:schemeClr>
          </a:solidFill>
        </p:spPr>
        <p:txBody>
          <a:bodyPr tIns="756000" bIns="468000" anchor="b" anchorCtr="1"/>
          <a:lstStyle>
            <a:lvl1pPr marL="0" indent="0">
              <a:buFontTx/>
              <a:buNone/>
              <a:defRPr sz="2000"/>
            </a:lvl1pPr>
          </a:lstStyle>
          <a:p>
            <a:r>
              <a:rPr lang="fi-FI" dirty="0"/>
              <a:t>Lisää 4.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7" name="Text Placeholder 4"/>
          <p:cNvSpPr>
            <a:spLocks noGrp="1"/>
          </p:cNvSpPr>
          <p:nvPr>
            <p:ph type="body" sz="quarter" idx="19"/>
          </p:nvPr>
        </p:nvSpPr>
        <p:spPr>
          <a:xfrm>
            <a:off x="6117336" y="3812953"/>
            <a:ext cx="5989319" cy="877888"/>
          </a:xfrm>
        </p:spPr>
        <p:txBody>
          <a:bodyPr anchor="ctr" anchorCtr="1"/>
          <a:lstStyle/>
          <a:p>
            <a:pPr lvl="0"/>
            <a:r>
              <a:rPr lang="fi-FI"/>
              <a:t>Muokkaa tekstin perustyylejä</a:t>
            </a:r>
          </a:p>
        </p:txBody>
      </p:sp>
      <p:sp>
        <p:nvSpPr>
          <p:cNvPr id="19" name="Rectangle 18"/>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31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austa_k_sininen">
    <p:spTree>
      <p:nvGrpSpPr>
        <p:cNvPr id="1" name=""/>
        <p:cNvGrpSpPr/>
        <p:nvPr/>
      </p:nvGrpSpPr>
      <p:grpSpPr>
        <a:xfrm>
          <a:off x="0" y="0"/>
          <a:ext cx="0" cy="0"/>
          <a:chOff x="0" y="0"/>
          <a:chExt cx="0" cy="0"/>
        </a:xfrm>
      </p:grpSpPr>
      <p:pic>
        <p:nvPicPr>
          <p:cNvPr id="4" name="Kuva 3" descr="Väyläviraston logo">
            <a:extLst>
              <a:ext uri="{FF2B5EF4-FFF2-40B4-BE49-F238E27FC236}">
                <a16:creationId xmlns:a16="http://schemas.microsoft.com/office/drawing/2014/main" id="{4B3A6A6C-65F3-42AD-AF0D-BCD705177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40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and_tw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1" y="1905000"/>
            <a:ext cx="4947604"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kstin paikkamerkki 3"/>
          <p:cNvSpPr>
            <a:spLocks noGrp="1"/>
          </p:cNvSpPr>
          <p:nvPr>
            <p:ph type="body" sz="quarter" idx="14"/>
          </p:nvPr>
        </p:nvSpPr>
        <p:spPr>
          <a:xfrm>
            <a:off x="5996197" y="1909763"/>
            <a:ext cx="5357602" cy="3997325"/>
          </a:xfrm>
        </p:spPr>
        <p:txBody>
          <a:bodyPr/>
          <a:lstStyle>
            <a:lvl1pPr>
              <a:defRPr sz="240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09054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vayla">
    <p:spTree>
      <p:nvGrpSpPr>
        <p:cNvPr id="1" name=""/>
        <p:cNvGrpSpPr/>
        <p:nvPr/>
      </p:nvGrpSpPr>
      <p:grpSpPr>
        <a:xfrm>
          <a:off x="0" y="0"/>
          <a:ext cx="0" cy="0"/>
          <a:chOff x="0" y="0"/>
          <a:chExt cx="0" cy="0"/>
        </a:xfrm>
      </p:grpSpPr>
      <p:sp>
        <p:nvSpPr>
          <p:cNvPr id="8" name="Dian numeron paikkamerkki 7"/>
          <p:cNvSpPr>
            <a:spLocks noGrp="1"/>
          </p:cNvSpPr>
          <p:nvPr>
            <p:ph type="sldNum" sz="quarter" idx="12"/>
          </p:nvPr>
        </p:nvSpPr>
        <p:spPr/>
        <p:txBody>
          <a:bodyPr/>
          <a:lstStyle>
            <a:lvl1pPr>
              <a:defRPr>
                <a:solidFill>
                  <a:srgbClr val="898989"/>
                </a:solidFill>
              </a:defRPr>
            </a:lvl1pPr>
          </a:lstStyle>
          <a:p>
            <a:fld id="{6BD4A0EF-951A-4343-A672-F31B58E6828E}" type="slidenum">
              <a:rPr lang="en-US" smtClean="0"/>
              <a:pPr/>
              <a:t>‹#›</a:t>
            </a:fld>
            <a:endParaRPr lang="en-US" dirty="0"/>
          </a:p>
        </p:txBody>
      </p:sp>
    </p:spTree>
    <p:extLst>
      <p:ext uri="{BB962C8B-B14F-4D97-AF65-F5344CB8AC3E}">
        <p14:creationId xmlns:p14="http://schemas.microsoft.com/office/powerpoint/2010/main" val="8109021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7"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21"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27315989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descr="Väyläviraston logo">
            <a:extLst>
              <a:ext uri="{FF2B5EF4-FFF2-40B4-BE49-F238E27FC236}">
                <a16:creationId xmlns:a16="http://schemas.microsoft.com/office/drawing/2014/main" id="{21EF0740-5842-4D4A-BA64-488A09065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145301669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ak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15875"/>
            <a:ext cx="12192000" cy="6721475"/>
          </a:xfrm>
        </p:spPr>
        <p:txBody>
          <a:bodyPr wrap="none" tIns="1224000" anchor="t" anchorCtr="1"/>
          <a:lstStyle>
            <a:lvl1pPr marL="0" indent="0">
              <a:buFontTx/>
              <a:buNone/>
              <a:defRPr lang="fi-FI" b="0" i="0" smtClean="0">
                <a:effect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p>
        </p:txBody>
      </p:sp>
      <p:sp>
        <p:nvSpPr>
          <p:cNvPr id="9" name="Title 1"/>
          <p:cNvSpPr>
            <a:spLocks noGrp="1"/>
          </p:cNvSpPr>
          <p:nvPr>
            <p:ph type="title"/>
          </p:nvPr>
        </p:nvSpPr>
        <p:spPr>
          <a:xfrm>
            <a:off x="0" y="2076397"/>
            <a:ext cx="12192000" cy="2526600"/>
          </a:xfrm>
          <a:solidFill>
            <a:schemeClr val="accent3">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153872"/>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ak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8" name="Title 1"/>
          <p:cNvSpPr>
            <a:spLocks noGrp="1"/>
          </p:cNvSpPr>
          <p:nvPr>
            <p:ph type="title"/>
          </p:nvPr>
        </p:nvSpPr>
        <p:spPr>
          <a:xfrm>
            <a:off x="0" y="2076397"/>
            <a:ext cx="12192000" cy="2526600"/>
          </a:xfrm>
          <a:solidFill>
            <a:srgbClr val="00B0CC">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80941"/>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ak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2">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176187"/>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838200" y="6356350"/>
            <a:ext cx="22124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4" name="Date Placeholder 3"/>
          <p:cNvSpPr>
            <a:spLocks noGrp="1"/>
          </p:cNvSpPr>
          <p:nvPr>
            <p:ph type="dt" sz="half" idx="2"/>
          </p:nvPr>
        </p:nvSpPr>
        <p:spPr>
          <a:xfrm>
            <a:off x="305541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744" r:id="rId6"/>
    <p:sldLayoutId id="2147483669" r:id="rId7"/>
    <p:sldLayoutId id="2147483724" r:id="rId8"/>
    <p:sldLayoutId id="2147483671" r:id="rId9"/>
    <p:sldLayoutId id="2147483672" r:id="rId10"/>
    <p:sldLayoutId id="2147483673" r:id="rId11"/>
    <p:sldLayoutId id="2147483676" r:id="rId12"/>
    <p:sldLayoutId id="2147483677" r:id="rId13"/>
    <p:sldLayoutId id="2147483678" r:id="rId14"/>
    <p:sldLayoutId id="2147483679" r:id="rId15"/>
    <p:sldLayoutId id="2147483680" r:id="rId16"/>
    <p:sldLayoutId id="2147483681" r:id="rId17"/>
    <p:sldLayoutId id="2147483682" r:id="rId18"/>
    <p:sldLayoutId id="2147483685" r:id="rId19"/>
    <p:sldLayoutId id="2147483686" r:id="rId20"/>
    <p:sldLayoutId id="2147483743"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05" r:id="rId39"/>
    <p:sldLayoutId id="2147483708" r:id="rId40"/>
    <p:sldLayoutId id="2147483745" r:id="rId41"/>
    <p:sldLayoutId id="2147483746" r:id="rId4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hyperlink" Target="https://ohje.velho.vayla.fi/palvelukuvaus/tievelho-tiestotietojarjestelma/tietosisalto-ja-rakenne/inventointitietojen-hallinta/"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tiestotuki@vayla.fi" TargetMode="External"/><Relationship Id="rId2" Type="http://schemas.openxmlformats.org/officeDocument/2006/relationships/hyperlink" Target="https://ohje.velho.vayla.fi/"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mailto:velhotuki@vayla.f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5590" b="15590"/>
          <a:stretch>
            <a:fillRect/>
          </a:stretch>
        </p:blipFill>
        <p:spPr/>
      </p:pic>
      <p:sp>
        <p:nvSpPr>
          <p:cNvPr id="3" name="Otsikko 2"/>
          <p:cNvSpPr>
            <a:spLocks noGrp="1"/>
          </p:cNvSpPr>
          <p:nvPr>
            <p:ph type="ctrTitle"/>
          </p:nvPr>
        </p:nvSpPr>
        <p:spPr>
          <a:xfrm>
            <a:off x="2273862" y="5204701"/>
            <a:ext cx="9813973" cy="621860"/>
          </a:xfrm>
        </p:spPr>
        <p:txBody>
          <a:bodyPr>
            <a:normAutofit fontScale="90000"/>
          </a:bodyPr>
          <a:lstStyle/>
          <a:p>
            <a:r>
              <a:rPr lang="fi-FI" sz="3600" dirty="0"/>
              <a:t>Inventointitietojen hallinta Tievelhossa </a:t>
            </a:r>
            <a:r>
              <a:rPr lang="fi-FI" sz="3100" dirty="0"/>
              <a:t>(19.01.2023)</a:t>
            </a:r>
          </a:p>
        </p:txBody>
      </p:sp>
      <p:sp>
        <p:nvSpPr>
          <p:cNvPr id="5" name="Alatunnisteen paikkamerkki 4"/>
          <p:cNvSpPr>
            <a:spLocks noGrp="1"/>
          </p:cNvSpPr>
          <p:nvPr>
            <p:ph type="ftr" sz="quarter" idx="3"/>
          </p:nvPr>
        </p:nvSpPr>
        <p:spPr/>
        <p:txBody>
          <a:bodyPr/>
          <a:lstStyle/>
          <a:p>
            <a:r>
              <a:rPr lang="fi-FI" dirty="0"/>
              <a:t>Ilkka Aaltonen</a:t>
            </a:r>
          </a:p>
        </p:txBody>
      </p:sp>
      <p:sp>
        <p:nvSpPr>
          <p:cNvPr id="4" name="Päivämäärän paikkamerkki 3"/>
          <p:cNvSpPr>
            <a:spLocks noGrp="1"/>
          </p:cNvSpPr>
          <p:nvPr>
            <p:ph type="dt" sz="half" idx="2"/>
          </p:nvPr>
        </p:nvSpPr>
        <p:spPr/>
        <p:txBody>
          <a:bodyPr/>
          <a:lstStyle/>
          <a:p>
            <a:r>
              <a:rPr lang="fi-FI" dirty="0"/>
              <a:t>19.01.2023</a:t>
            </a:r>
          </a:p>
        </p:txBody>
      </p:sp>
    </p:spTree>
    <p:extLst>
      <p:ext uri="{BB962C8B-B14F-4D97-AF65-F5344CB8AC3E}">
        <p14:creationId xmlns:p14="http://schemas.microsoft.com/office/powerpoint/2010/main" val="18464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a:extLst>
              <a:ext uri="{FF2B5EF4-FFF2-40B4-BE49-F238E27FC236}">
                <a16:creationId xmlns:a16="http://schemas.microsoft.com/office/drawing/2014/main" id="{33A83A4B-5C19-4D33-A785-91DE9E0B382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560" r="20560"/>
          <a:stretch>
            <a:fillRect/>
          </a:stretch>
        </p:blipFill>
        <p:spPr/>
      </p:pic>
      <p:sp>
        <p:nvSpPr>
          <p:cNvPr id="7" name="Tekstin paikkamerkki 6">
            <a:extLst>
              <a:ext uri="{FF2B5EF4-FFF2-40B4-BE49-F238E27FC236}">
                <a16:creationId xmlns:a16="http://schemas.microsoft.com/office/drawing/2014/main" id="{47F5BCB9-57A1-4C10-B619-542A26F3E874}"/>
              </a:ext>
            </a:extLst>
          </p:cNvPr>
          <p:cNvSpPr>
            <a:spLocks noGrp="1"/>
          </p:cNvSpPr>
          <p:nvPr>
            <p:ph type="body" sz="quarter" idx="15"/>
          </p:nvPr>
        </p:nvSpPr>
        <p:spPr/>
        <p:txBody>
          <a:bodyPr>
            <a:normAutofit fontScale="70000" lnSpcReduction="20000"/>
          </a:bodyPr>
          <a:lstStyle/>
          <a:p>
            <a:r>
              <a:rPr lang="fi-FI" dirty="0"/>
              <a:t>Agenda</a:t>
            </a:r>
          </a:p>
          <a:p>
            <a:r>
              <a:rPr lang="fi-FI" sz="1800" dirty="0">
                <a:effectLst/>
                <a:latin typeface="Calibri" panose="020F0502020204030204" pitchFamily="34" charset="0"/>
                <a:ea typeface="Calibri" panose="020F0502020204030204" pitchFamily="34" charset="0"/>
              </a:rPr>
              <a:t> </a:t>
            </a:r>
          </a:p>
          <a:p>
            <a:pPr marL="342900" lvl="0" indent="-342900">
              <a:buFont typeface="+mj-lt"/>
              <a:buAutoNum type="arabicPeriod"/>
              <a:tabLst>
                <a:tab pos="457200" algn="l"/>
              </a:tabLst>
            </a:pPr>
            <a:r>
              <a:rPr lang="fi-FI" sz="1800" dirty="0">
                <a:effectLst/>
                <a:latin typeface="Calibri" panose="020F0502020204030204" pitchFamily="34" charset="0"/>
                <a:ea typeface="Times New Roman" panose="02020603050405020304" pitchFamily="18" charset="0"/>
              </a:rPr>
              <a:t>Inventointitietojen hallinta Tievelhossa (Ilkka) (20 minuuttia)</a:t>
            </a:r>
            <a:endParaRPr lang="fi-FI"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Inventointitietojen hallinta Väylävirastossa</a:t>
            </a: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Inventointitietojen hallinta Tievelhossa</a:t>
            </a: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Roolit ja vastuut (tilaaja/toimittaja)</a:t>
            </a: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Muutos entiseen</a:t>
            </a:r>
          </a:p>
          <a:p>
            <a:pPr marL="342900" lvl="0" indent="-342900">
              <a:buFont typeface="+mj-lt"/>
              <a:buAutoNum type="arabicPeriod" startAt="2"/>
              <a:tabLst>
                <a:tab pos="457200" algn="l"/>
              </a:tabLst>
            </a:pPr>
            <a:r>
              <a:rPr lang="fi-FI" sz="1800" dirty="0">
                <a:effectLst/>
                <a:latin typeface="Calibri" panose="020F0502020204030204" pitchFamily="34" charset="0"/>
                <a:ea typeface="Times New Roman" panose="02020603050405020304" pitchFamily="18" charset="0"/>
              </a:rPr>
              <a:t>Tiedon päivitys Tievelhoon (Operaattori) (40 minuuttia)</a:t>
            </a:r>
            <a:endParaRPr lang="fi-FI"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Päivitysprosessi (yhteystiedot </a:t>
            </a:r>
            <a:r>
              <a:rPr lang="fi-FI" sz="1800" dirty="0" err="1">
                <a:effectLst/>
                <a:latin typeface="Calibri" panose="020F0502020204030204" pitchFamily="34" charset="0"/>
                <a:ea typeface="Calibri" panose="020F0502020204030204" pitchFamily="34" charset="0"/>
              </a:rPr>
              <a:t>jne</a:t>
            </a:r>
            <a:r>
              <a:rPr lang="fi-FI" sz="1800" dirty="0">
                <a:effectLst/>
                <a:latin typeface="Calibri" panose="020F0502020204030204" pitchFamily="34" charset="0"/>
                <a:ea typeface="Calibri" panose="020F0502020204030204" pitchFamily="34" charset="0"/>
              </a:rPr>
              <a:t>…)</a:t>
            </a: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Tiedostopohjien läpikäynti (inventointiohjelma/inventointitapahtumat) (erikoisuuksien läpikäynti: homogenisointi, ei päällekkäisyyksiä, loppuosoite ei saa olla o metriä </a:t>
            </a:r>
            <a:r>
              <a:rPr lang="fi-FI" sz="1800" dirty="0" err="1">
                <a:effectLst/>
                <a:latin typeface="Calibri" panose="020F0502020204030204" pitchFamily="34" charset="0"/>
                <a:ea typeface="Calibri" panose="020F0502020204030204" pitchFamily="34" charset="0"/>
              </a:rPr>
              <a:t>jne</a:t>
            </a:r>
            <a:r>
              <a:rPr lang="fi-FI" sz="1800" dirty="0">
                <a:effectLst/>
                <a:latin typeface="Calibri" panose="020F0502020204030204" pitchFamily="34" charset="0"/>
                <a:ea typeface="Calibri" panose="020F0502020204030204" pitchFamily="34" charset="0"/>
              </a:rPr>
              <a:t>…) Voisiko tässä kohtaa myös näyttää esimerkkejä?</a:t>
            </a: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Tiedostopohjien läpikäynti tunnusluvut/varusteet</a:t>
            </a: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Rajapinnat/lähetyspalvelu (voiko operaattori myös tätä kouluttaa)</a:t>
            </a:r>
          </a:p>
          <a:p>
            <a:pPr marL="342900" lvl="0" indent="-342900">
              <a:buFont typeface="+mj-lt"/>
              <a:buAutoNum type="arabicPeriod" startAt="3"/>
              <a:tabLst>
                <a:tab pos="457200" algn="l"/>
              </a:tabLst>
            </a:pPr>
            <a:r>
              <a:rPr lang="fi-FI" sz="1800" dirty="0">
                <a:effectLst/>
                <a:latin typeface="Calibri" panose="020F0502020204030204" pitchFamily="34" charset="0"/>
                <a:ea typeface="Times New Roman" panose="02020603050405020304" pitchFamily="18" charset="0"/>
              </a:rPr>
              <a:t>Lähtötietojen hakeminen Tievelhosta (operaattori) (30 minuuttia)</a:t>
            </a:r>
            <a:endParaRPr lang="fi-FI"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Latauspalvelu (voiko operaattori myös tätä kouluttaa)</a:t>
            </a:r>
          </a:p>
          <a:p>
            <a:pPr marL="342900" lvl="0" indent="-342900">
              <a:buSzPts val="1000"/>
              <a:buFont typeface="Symbol" panose="05050102010706020507" pitchFamily="18" charset="2"/>
              <a:buChar char=""/>
              <a:tabLst>
                <a:tab pos="457200" algn="l"/>
              </a:tabLst>
            </a:pPr>
            <a:r>
              <a:rPr lang="fi-FI" sz="1800" dirty="0">
                <a:effectLst/>
                <a:latin typeface="Calibri" panose="020F0502020204030204" pitchFamily="34" charset="0"/>
                <a:ea typeface="Calibri" panose="020F0502020204030204" pitchFamily="34" charset="0"/>
              </a:rPr>
              <a:t>Operoinnin kautta </a:t>
            </a:r>
            <a:r>
              <a:rPr lang="fi-FI" sz="1800" dirty="0" err="1">
                <a:effectLst/>
                <a:latin typeface="Calibri" panose="020F0502020204030204" pitchFamily="34" charset="0"/>
                <a:ea typeface="Calibri" panose="020F0502020204030204" pitchFamily="34" charset="0"/>
              </a:rPr>
              <a:t>tietoirroitukset</a:t>
            </a:r>
            <a:r>
              <a:rPr lang="fi-FI" sz="1800" dirty="0">
                <a:effectLst/>
                <a:latin typeface="Calibri" panose="020F0502020204030204" pitchFamily="34" charset="0"/>
                <a:ea typeface="Calibri" panose="020F0502020204030204" pitchFamily="34" charset="0"/>
              </a:rPr>
              <a:t>, onko tarpeita?</a:t>
            </a:r>
          </a:p>
          <a:p>
            <a:pPr marL="342900" lvl="0" indent="-342900">
              <a:buFont typeface="+mj-lt"/>
              <a:buAutoNum type="arabicPeriod" startAt="4"/>
              <a:tabLst>
                <a:tab pos="457200" algn="l"/>
              </a:tabLst>
            </a:pPr>
            <a:r>
              <a:rPr lang="fi-FI" sz="1800" dirty="0">
                <a:effectLst/>
                <a:latin typeface="Calibri" panose="020F0502020204030204" pitchFamily="34" charset="0"/>
                <a:ea typeface="Times New Roman" panose="02020603050405020304" pitchFamily="18" charset="0"/>
              </a:rPr>
              <a:t>QA sessio (30 minuuttia)</a:t>
            </a:r>
            <a:endParaRPr lang="fi-FI" sz="1800" dirty="0">
              <a:effectLst/>
              <a:latin typeface="Calibri" panose="020F0502020204030204" pitchFamily="34" charset="0"/>
              <a:ea typeface="Calibri" panose="020F0502020204030204" pitchFamily="34" charset="0"/>
            </a:endParaRPr>
          </a:p>
          <a:p>
            <a:endParaRPr lang="fi-FI" dirty="0"/>
          </a:p>
        </p:txBody>
      </p:sp>
      <p:sp>
        <p:nvSpPr>
          <p:cNvPr id="4" name="Alatunnisteen paikkamerkki 3">
            <a:extLst>
              <a:ext uri="{FF2B5EF4-FFF2-40B4-BE49-F238E27FC236}">
                <a16:creationId xmlns:a16="http://schemas.microsoft.com/office/drawing/2014/main" id="{0499350D-EF39-41ED-9F3C-6BFBB96C05FE}"/>
              </a:ext>
            </a:extLst>
          </p:cNvPr>
          <p:cNvSpPr>
            <a:spLocks noGrp="1"/>
          </p:cNvSpPr>
          <p:nvPr>
            <p:ph type="ftr" sz="quarter" idx="4294967295"/>
          </p:nvPr>
        </p:nvSpPr>
        <p:spPr>
          <a:xfrm>
            <a:off x="0" y="6321425"/>
            <a:ext cx="2476500" cy="365125"/>
          </a:xfrm>
        </p:spPr>
        <p:txBody>
          <a:bodyPr/>
          <a:lstStyle/>
          <a:p>
            <a:r>
              <a:rPr lang="en-US"/>
              <a:t>Ilkka Aaltonen</a:t>
            </a:r>
            <a:endParaRPr lang="en-US" dirty="0"/>
          </a:p>
        </p:txBody>
      </p:sp>
      <p:sp>
        <p:nvSpPr>
          <p:cNvPr id="5" name="Päivämäärän paikkamerkki 4">
            <a:extLst>
              <a:ext uri="{FF2B5EF4-FFF2-40B4-BE49-F238E27FC236}">
                <a16:creationId xmlns:a16="http://schemas.microsoft.com/office/drawing/2014/main" id="{8C3FF4BD-A686-4402-A8BE-4DED51A1A2F6}"/>
              </a:ext>
            </a:extLst>
          </p:cNvPr>
          <p:cNvSpPr>
            <a:spLocks noGrp="1"/>
          </p:cNvSpPr>
          <p:nvPr>
            <p:ph type="dt" sz="half" idx="4294967295"/>
          </p:nvPr>
        </p:nvSpPr>
        <p:spPr>
          <a:xfrm>
            <a:off x="0" y="6321425"/>
            <a:ext cx="1651000" cy="365125"/>
          </a:xfrm>
        </p:spPr>
        <p:txBody>
          <a:bodyPr/>
          <a:lstStyle/>
          <a:p>
            <a:r>
              <a:rPr lang="fi-FI"/>
              <a:t>10.6.2021</a:t>
            </a:r>
            <a:endParaRPr lang="en-US"/>
          </a:p>
        </p:txBody>
      </p:sp>
    </p:spTree>
    <p:extLst>
      <p:ext uri="{BB962C8B-B14F-4D97-AF65-F5344CB8AC3E}">
        <p14:creationId xmlns:p14="http://schemas.microsoft.com/office/powerpoint/2010/main" val="101445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06D4C5-C1A1-451C-9D75-E35FED2827EB}"/>
              </a:ext>
            </a:extLst>
          </p:cNvPr>
          <p:cNvSpPr>
            <a:spLocks noGrp="1"/>
          </p:cNvSpPr>
          <p:nvPr>
            <p:ph type="title"/>
          </p:nvPr>
        </p:nvSpPr>
        <p:spPr>
          <a:xfrm>
            <a:off x="1855830" y="117446"/>
            <a:ext cx="8756243" cy="393569"/>
          </a:xfrm>
        </p:spPr>
        <p:txBody>
          <a:bodyPr>
            <a:normAutofit fontScale="90000"/>
          </a:bodyPr>
          <a:lstStyle/>
          <a:p>
            <a:pPr algn="l"/>
            <a:r>
              <a:rPr lang="fi-FI" b="0" i="0" dirty="0">
                <a:solidFill>
                  <a:srgbClr val="172B4D"/>
                </a:solidFill>
                <a:effectLst/>
                <a:latin typeface="-apple-system"/>
              </a:rPr>
              <a:t>Inventointitietojen hallinta Väylävirastossa</a:t>
            </a:r>
          </a:p>
        </p:txBody>
      </p:sp>
      <p:sp>
        <p:nvSpPr>
          <p:cNvPr id="3" name="Tekstin paikkamerkki 2">
            <a:extLst>
              <a:ext uri="{FF2B5EF4-FFF2-40B4-BE49-F238E27FC236}">
                <a16:creationId xmlns:a16="http://schemas.microsoft.com/office/drawing/2014/main" id="{829AACDF-3AAD-4B63-8455-3A91155F0553}"/>
              </a:ext>
            </a:extLst>
          </p:cNvPr>
          <p:cNvSpPr>
            <a:spLocks noGrp="1"/>
          </p:cNvSpPr>
          <p:nvPr>
            <p:ph type="body" sz="quarter" idx="13"/>
          </p:nvPr>
        </p:nvSpPr>
        <p:spPr>
          <a:xfrm>
            <a:off x="0" y="3429000"/>
            <a:ext cx="12192000" cy="2736398"/>
          </a:xfrm>
        </p:spPr>
        <p:txBody>
          <a:bodyPr>
            <a:normAutofit/>
          </a:bodyPr>
          <a:lstStyle/>
          <a:p>
            <a:pPr marL="0" indent="0" algn="l">
              <a:buNone/>
            </a:pPr>
            <a:r>
              <a:rPr lang="fi-FI" b="0" i="0" dirty="0">
                <a:solidFill>
                  <a:srgbClr val="172B4D"/>
                </a:solidFill>
                <a:effectLst/>
                <a:latin typeface="-apple-system"/>
              </a:rPr>
              <a:t>Miksi</a:t>
            </a:r>
          </a:p>
          <a:p>
            <a:r>
              <a:rPr lang="fi-FI" dirty="0">
                <a:solidFill>
                  <a:srgbClr val="172B4D"/>
                </a:solidFill>
                <a:latin typeface="-apple-system"/>
              </a:rPr>
              <a:t>Halutaan lisätä läpinäkyvyyttä tekemiseen</a:t>
            </a:r>
          </a:p>
          <a:p>
            <a:r>
              <a:rPr lang="fi-FI" dirty="0">
                <a:solidFill>
                  <a:srgbClr val="172B4D"/>
                </a:solidFill>
                <a:latin typeface="-apple-system"/>
              </a:rPr>
              <a:t>Halutaan helpottaa inventointien toteuttamisen seurantaa</a:t>
            </a:r>
          </a:p>
          <a:p>
            <a:r>
              <a:rPr lang="fi-FI" b="0" i="0" dirty="0">
                <a:solidFill>
                  <a:srgbClr val="172B4D"/>
                </a:solidFill>
                <a:effectLst/>
                <a:latin typeface="-apple-system"/>
              </a:rPr>
              <a:t>Halutaan ohjata inventointien teettämistä suunnitellusti (synergiat, inventointiohjelma </a:t>
            </a:r>
            <a:r>
              <a:rPr lang="fi-FI" b="0" i="0" dirty="0" err="1">
                <a:solidFill>
                  <a:srgbClr val="172B4D"/>
                </a:solidFill>
                <a:effectLst/>
                <a:latin typeface="-apple-system"/>
              </a:rPr>
              <a:t>jne</a:t>
            </a:r>
            <a:r>
              <a:rPr lang="fi-FI" b="0" i="0" dirty="0">
                <a:solidFill>
                  <a:srgbClr val="172B4D"/>
                </a:solidFill>
                <a:effectLst/>
                <a:latin typeface="-apple-system"/>
              </a:rPr>
              <a:t>…)</a:t>
            </a:r>
          </a:p>
          <a:p>
            <a:r>
              <a:rPr lang="fi-FI" dirty="0">
                <a:solidFill>
                  <a:srgbClr val="172B4D"/>
                </a:solidFill>
                <a:latin typeface="-apple-system"/>
              </a:rPr>
              <a:t>Halutaan ottaa käyttöön uusia tiedonkeruu menetelmiä ja ohjata niitä oikeisiin paikkoihin</a:t>
            </a:r>
            <a:endParaRPr lang="fi-FI" b="0" i="0" dirty="0">
              <a:solidFill>
                <a:srgbClr val="172B4D"/>
              </a:solidFill>
              <a:effectLst/>
              <a:latin typeface="-apple-system"/>
            </a:endParaRPr>
          </a:p>
        </p:txBody>
      </p:sp>
      <p:sp>
        <p:nvSpPr>
          <p:cNvPr id="4" name="Dian numeron paikkamerkki 3">
            <a:extLst>
              <a:ext uri="{FF2B5EF4-FFF2-40B4-BE49-F238E27FC236}">
                <a16:creationId xmlns:a16="http://schemas.microsoft.com/office/drawing/2014/main" id="{08A088F4-BA4E-446E-A519-333A0B57B7F7}"/>
              </a:ext>
            </a:extLst>
          </p:cNvPr>
          <p:cNvSpPr>
            <a:spLocks noGrp="1"/>
          </p:cNvSpPr>
          <p:nvPr>
            <p:ph type="sldNum" sz="quarter" idx="4"/>
          </p:nvPr>
        </p:nvSpPr>
        <p:spPr/>
        <p:txBody>
          <a:bodyPr/>
          <a:lstStyle/>
          <a:p>
            <a:fld id="{6BD4A0EF-951A-4343-A672-F31B58E6828E}" type="slidenum">
              <a:rPr lang="en-US" smtClean="0"/>
              <a:t>3</a:t>
            </a:fld>
            <a:endParaRPr lang="en-US"/>
          </a:p>
        </p:txBody>
      </p:sp>
      <p:sp>
        <p:nvSpPr>
          <p:cNvPr id="5" name="Suorakulmio: Pyöristetyt kulmat 4">
            <a:extLst>
              <a:ext uri="{FF2B5EF4-FFF2-40B4-BE49-F238E27FC236}">
                <a16:creationId xmlns:a16="http://schemas.microsoft.com/office/drawing/2014/main" id="{5E2C9896-BF39-44CE-A4B5-66B8869843C4}"/>
              </a:ext>
            </a:extLst>
          </p:cNvPr>
          <p:cNvSpPr/>
          <p:nvPr/>
        </p:nvSpPr>
        <p:spPr>
          <a:xfrm rot="21022877">
            <a:off x="503339" y="1711354"/>
            <a:ext cx="4681057" cy="897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Missä tehdään?</a:t>
            </a:r>
          </a:p>
        </p:txBody>
      </p:sp>
      <p:sp>
        <p:nvSpPr>
          <p:cNvPr id="6" name="Suorakulmio: Pyöristetyt kulmat 5">
            <a:extLst>
              <a:ext uri="{FF2B5EF4-FFF2-40B4-BE49-F238E27FC236}">
                <a16:creationId xmlns:a16="http://schemas.microsoft.com/office/drawing/2014/main" id="{C8E6E0D1-324D-4804-8757-D55348CE24C1}"/>
              </a:ext>
            </a:extLst>
          </p:cNvPr>
          <p:cNvSpPr/>
          <p:nvPr/>
        </p:nvSpPr>
        <p:spPr>
          <a:xfrm>
            <a:off x="3317002" y="717106"/>
            <a:ext cx="4681057" cy="8976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Mitä tehdään?</a:t>
            </a:r>
          </a:p>
        </p:txBody>
      </p:sp>
      <p:sp>
        <p:nvSpPr>
          <p:cNvPr id="7" name="Suorakulmio: Pyöristetyt kulmat 6">
            <a:extLst>
              <a:ext uri="{FF2B5EF4-FFF2-40B4-BE49-F238E27FC236}">
                <a16:creationId xmlns:a16="http://schemas.microsoft.com/office/drawing/2014/main" id="{5E4E25F8-F2A0-4614-9768-F19348F3E663}"/>
              </a:ext>
            </a:extLst>
          </p:cNvPr>
          <p:cNvSpPr/>
          <p:nvPr/>
        </p:nvSpPr>
        <p:spPr>
          <a:xfrm rot="543822">
            <a:off x="6511254" y="1619410"/>
            <a:ext cx="4681057" cy="897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Milloin tehdään?</a:t>
            </a:r>
          </a:p>
        </p:txBody>
      </p:sp>
      <p:sp>
        <p:nvSpPr>
          <p:cNvPr id="8" name="Suorakulmio: Pyöristetyt kulmat 7">
            <a:extLst>
              <a:ext uri="{FF2B5EF4-FFF2-40B4-BE49-F238E27FC236}">
                <a16:creationId xmlns:a16="http://schemas.microsoft.com/office/drawing/2014/main" id="{FA9EE6DF-B447-4F4D-8AFF-307C8CEBB3BC}"/>
              </a:ext>
            </a:extLst>
          </p:cNvPr>
          <p:cNvSpPr/>
          <p:nvPr/>
        </p:nvSpPr>
        <p:spPr>
          <a:xfrm>
            <a:off x="3381697" y="2299483"/>
            <a:ext cx="4681057" cy="8976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Millä menetelmällä tehdään?</a:t>
            </a:r>
          </a:p>
        </p:txBody>
      </p:sp>
      <p:sp>
        <p:nvSpPr>
          <p:cNvPr id="11" name="Tekstiruutu 10">
            <a:extLst>
              <a:ext uri="{FF2B5EF4-FFF2-40B4-BE49-F238E27FC236}">
                <a16:creationId xmlns:a16="http://schemas.microsoft.com/office/drawing/2014/main" id="{65BB917A-D522-4705-B6C4-802F5108FD20}"/>
              </a:ext>
            </a:extLst>
          </p:cNvPr>
          <p:cNvSpPr txBox="1"/>
          <p:nvPr/>
        </p:nvSpPr>
        <p:spPr>
          <a:xfrm>
            <a:off x="151002" y="5892581"/>
            <a:ext cx="11990080" cy="646331"/>
          </a:xfrm>
          <a:prstGeom prst="rect">
            <a:avLst/>
          </a:prstGeom>
          <a:noFill/>
        </p:spPr>
        <p:txBody>
          <a:bodyPr wrap="square">
            <a:spAutoFit/>
          </a:bodyPr>
          <a:lstStyle/>
          <a:p>
            <a:r>
              <a:rPr lang="fi-FI" dirty="0">
                <a:hlinkClick r:id="rId2"/>
              </a:rPr>
              <a:t>https://ohje.velho.vayla.fi/palvelukuvaus/tievelho-tiestotietojarjestelma/tietosisalto-ja-rakenne/inventointitietojen-hallinta/</a:t>
            </a:r>
            <a:r>
              <a:rPr lang="fi-FI" dirty="0"/>
              <a:t> </a:t>
            </a:r>
          </a:p>
        </p:txBody>
      </p:sp>
    </p:spTree>
    <p:extLst>
      <p:ext uri="{BB962C8B-B14F-4D97-AF65-F5344CB8AC3E}">
        <p14:creationId xmlns:p14="http://schemas.microsoft.com/office/powerpoint/2010/main" val="214369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5304A6-1A2B-4B17-9F34-029CD1A55233}"/>
              </a:ext>
            </a:extLst>
          </p:cNvPr>
          <p:cNvSpPr>
            <a:spLocks noGrp="1"/>
          </p:cNvSpPr>
          <p:nvPr>
            <p:ph type="title"/>
          </p:nvPr>
        </p:nvSpPr>
        <p:spPr>
          <a:xfrm>
            <a:off x="1010961" y="50232"/>
            <a:ext cx="10515600" cy="956447"/>
          </a:xfrm>
        </p:spPr>
        <p:txBody>
          <a:bodyPr>
            <a:normAutofit/>
          </a:bodyPr>
          <a:lstStyle/>
          <a:p>
            <a:r>
              <a:rPr lang="fi-FI" dirty="0"/>
              <a:t>Inventointitietojen hallinta Tievelhossa</a:t>
            </a:r>
          </a:p>
        </p:txBody>
      </p:sp>
      <p:sp>
        <p:nvSpPr>
          <p:cNvPr id="3" name="Tekstin paikkamerkki 2">
            <a:extLst>
              <a:ext uri="{FF2B5EF4-FFF2-40B4-BE49-F238E27FC236}">
                <a16:creationId xmlns:a16="http://schemas.microsoft.com/office/drawing/2014/main" id="{733D61BF-0AEF-4ACC-8BE3-783F2ACAC883}"/>
              </a:ext>
            </a:extLst>
          </p:cNvPr>
          <p:cNvSpPr>
            <a:spLocks noGrp="1"/>
          </p:cNvSpPr>
          <p:nvPr>
            <p:ph type="body" sz="quarter" idx="13"/>
          </p:nvPr>
        </p:nvSpPr>
        <p:spPr>
          <a:xfrm>
            <a:off x="838200" y="1006679"/>
            <a:ext cx="10487025" cy="4908347"/>
          </a:xfrm>
        </p:spPr>
        <p:txBody>
          <a:bodyPr>
            <a:normAutofit fontScale="92500" lnSpcReduction="10000"/>
          </a:bodyPr>
          <a:lstStyle/>
          <a:p>
            <a:r>
              <a:rPr lang="fi-FI" dirty="0"/>
              <a:t>Inventointiohjelma/urakka mahdollistaa valtakunnan tasolla tehtävien inventointien hallinnan. Inventointiohjelma liittyy tilaajan tekemiin toimeksiantoihin ja tilaajalla tulee olla läpinäkyvyys tieverkolla tehtäviin inventointeihin. Myös seuraavien vuosien tulevien inventointiohjelmien tietoja halutaan hallita Tievelhossa. (MITÄ TEHDÄÄN, MILLOIN TEHDÄÄN, MISSÄ TEHDÄÄN)</a:t>
            </a:r>
          </a:p>
          <a:p>
            <a:endParaRPr lang="fi-FI" dirty="0"/>
          </a:p>
          <a:p>
            <a:r>
              <a:rPr lang="fi-FI" dirty="0"/>
              <a:t>Inventointitapahtuma mahdollistaa toteuttavien inventointiohjelmien seurannan. Esimerkkinä, kuinka paljon suunnitelluista päällystevauriokartoituksista on toteutettu vuoden 2023 osalta. Inventointitapahtumissa hallitaan myös inventoitavien tunnuslukujen/tiestötietojen metatietoja. (SEURANTA, MILLÄ MENETELMÄLLÄ TEHDÄÄN, KUKA TEKEE)</a:t>
            </a:r>
          </a:p>
          <a:p>
            <a:endParaRPr lang="fi-FI" dirty="0"/>
          </a:p>
          <a:p>
            <a:r>
              <a:rPr lang="fi-FI" dirty="0"/>
              <a:t>Jokainen inventoitava tunnusluku/tiestötieto liittyy johonkin inventointitapahtumaan. Inventointitapahtumaan yhdistäminen mahdollistaa erilaisten hakujen toteuttamisen käyttöliittymässä. (MITÄ KERÄTTY)</a:t>
            </a:r>
          </a:p>
        </p:txBody>
      </p:sp>
      <p:sp>
        <p:nvSpPr>
          <p:cNvPr id="4" name="Dian numeron paikkamerkki 3">
            <a:extLst>
              <a:ext uri="{FF2B5EF4-FFF2-40B4-BE49-F238E27FC236}">
                <a16:creationId xmlns:a16="http://schemas.microsoft.com/office/drawing/2014/main" id="{3C9E385F-FA2A-4C29-B5A8-DB23C45224B9}"/>
              </a:ext>
            </a:extLst>
          </p:cNvPr>
          <p:cNvSpPr>
            <a:spLocks noGrp="1"/>
          </p:cNvSpPr>
          <p:nvPr>
            <p:ph type="sldNum" sz="quarter" idx="4"/>
          </p:nvPr>
        </p:nvSpPr>
        <p:spPr/>
        <p:txBody>
          <a:bodyPr/>
          <a:lstStyle/>
          <a:p>
            <a:fld id="{6BD4A0EF-951A-4343-A672-F31B58E6828E}" type="slidenum">
              <a:rPr lang="en-US" smtClean="0"/>
              <a:t>4</a:t>
            </a:fld>
            <a:endParaRPr lang="en-US"/>
          </a:p>
        </p:txBody>
      </p:sp>
    </p:spTree>
    <p:extLst>
      <p:ext uri="{BB962C8B-B14F-4D97-AF65-F5344CB8AC3E}">
        <p14:creationId xmlns:p14="http://schemas.microsoft.com/office/powerpoint/2010/main" val="291875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5304A6-1A2B-4B17-9F34-029CD1A55233}"/>
              </a:ext>
            </a:extLst>
          </p:cNvPr>
          <p:cNvSpPr>
            <a:spLocks noGrp="1"/>
          </p:cNvSpPr>
          <p:nvPr>
            <p:ph type="title"/>
          </p:nvPr>
        </p:nvSpPr>
        <p:spPr>
          <a:xfrm>
            <a:off x="4114888" y="268924"/>
            <a:ext cx="4206992" cy="956447"/>
          </a:xfrm>
        </p:spPr>
        <p:txBody>
          <a:bodyPr/>
          <a:lstStyle/>
          <a:p>
            <a:r>
              <a:rPr lang="fi-FI" dirty="0"/>
              <a:t>Roolit ja vastuut</a:t>
            </a:r>
          </a:p>
        </p:txBody>
      </p:sp>
      <p:sp>
        <p:nvSpPr>
          <p:cNvPr id="4" name="Dian numeron paikkamerkki 3">
            <a:extLst>
              <a:ext uri="{FF2B5EF4-FFF2-40B4-BE49-F238E27FC236}">
                <a16:creationId xmlns:a16="http://schemas.microsoft.com/office/drawing/2014/main" id="{3C9E385F-FA2A-4C29-B5A8-DB23C45224B9}"/>
              </a:ext>
            </a:extLst>
          </p:cNvPr>
          <p:cNvSpPr>
            <a:spLocks noGrp="1"/>
          </p:cNvSpPr>
          <p:nvPr>
            <p:ph type="sldNum" sz="quarter" idx="4"/>
          </p:nvPr>
        </p:nvSpPr>
        <p:spPr/>
        <p:txBody>
          <a:bodyPr/>
          <a:lstStyle/>
          <a:p>
            <a:fld id="{6BD4A0EF-951A-4343-A672-F31B58E6828E}" type="slidenum">
              <a:rPr lang="en-US" smtClean="0"/>
              <a:t>5</a:t>
            </a:fld>
            <a:endParaRPr lang="en-US"/>
          </a:p>
        </p:txBody>
      </p:sp>
      <p:sp>
        <p:nvSpPr>
          <p:cNvPr id="5" name="Suorakulmio: Pyöristetyt kulmat 4">
            <a:extLst>
              <a:ext uri="{FF2B5EF4-FFF2-40B4-BE49-F238E27FC236}">
                <a16:creationId xmlns:a16="http://schemas.microsoft.com/office/drawing/2014/main" id="{6A6C28A8-1B4B-4316-8AB4-F24288443E5A}"/>
              </a:ext>
            </a:extLst>
          </p:cNvPr>
          <p:cNvSpPr/>
          <p:nvPr/>
        </p:nvSpPr>
        <p:spPr>
          <a:xfrm>
            <a:off x="469783" y="1417739"/>
            <a:ext cx="3074653" cy="467266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Pääsääntöisesti tilaaja luo inventointiohjelman. Tavoitetilassa inventointiohjelma luodaan heti vuoden alussa tai parhaassa tapauksessa jo aiemmassakin vaiheessa Tievelhoon. Inventointiohjelma sisältää siihen liittyvät tieosuudet sekä vaadittavat metatiedot.</a:t>
            </a:r>
          </a:p>
        </p:txBody>
      </p:sp>
      <p:sp>
        <p:nvSpPr>
          <p:cNvPr id="6" name="Suorakulmio: Pyöristetyt kulmat 5">
            <a:extLst>
              <a:ext uri="{FF2B5EF4-FFF2-40B4-BE49-F238E27FC236}">
                <a16:creationId xmlns:a16="http://schemas.microsoft.com/office/drawing/2014/main" id="{59FE9E61-7207-46B9-BED7-F7770F7B08D1}"/>
              </a:ext>
            </a:extLst>
          </p:cNvPr>
          <p:cNvSpPr/>
          <p:nvPr/>
        </p:nvSpPr>
        <p:spPr>
          <a:xfrm>
            <a:off x="4283278" y="1417739"/>
            <a:ext cx="3074653" cy="46726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t>Toimittaja jakaa tilaajan luoman inventointiohjelman inventointitapahtumiin. Yksi inventointiohjelma sisältää n määrän inventointitapahtumia. Inventointitapahtuma luodaan inventointien yhteydessä ja ne sisältävät inventointitapahtumaan liittyvät sijaintitiedot sekä tarvittavat metatiedot.</a:t>
            </a:r>
          </a:p>
        </p:txBody>
      </p:sp>
      <p:sp>
        <p:nvSpPr>
          <p:cNvPr id="7" name="Suorakulmio: Pyöristetyt kulmat 6">
            <a:extLst>
              <a:ext uri="{FF2B5EF4-FFF2-40B4-BE49-F238E27FC236}">
                <a16:creationId xmlns:a16="http://schemas.microsoft.com/office/drawing/2014/main" id="{4FE11EC8-DB1E-4929-9953-9487C1DE7443}"/>
              </a:ext>
            </a:extLst>
          </p:cNvPr>
          <p:cNvSpPr/>
          <p:nvPr/>
        </p:nvSpPr>
        <p:spPr>
          <a:xfrm>
            <a:off x="8096774" y="1417739"/>
            <a:ext cx="3074653" cy="467266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Inventoinneissa tuotetaan toimeksiannossa sovittuja tunnuslukuja tai tiestötietoja, jotka toimittaja vie Tievelhoon. Toimittajan tulee varmistaa, että toimitettavat tiedot toimitetaan niihin liittyvien määrittelyjen mukaisesti.</a:t>
            </a:r>
          </a:p>
        </p:txBody>
      </p:sp>
      <p:sp>
        <p:nvSpPr>
          <p:cNvPr id="8" name="Tekstiruutu 7">
            <a:extLst>
              <a:ext uri="{FF2B5EF4-FFF2-40B4-BE49-F238E27FC236}">
                <a16:creationId xmlns:a16="http://schemas.microsoft.com/office/drawing/2014/main" id="{E1C7E106-D83C-43F9-B812-BEF62360203B}"/>
              </a:ext>
            </a:extLst>
          </p:cNvPr>
          <p:cNvSpPr txBox="1"/>
          <p:nvPr/>
        </p:nvSpPr>
        <p:spPr>
          <a:xfrm>
            <a:off x="580757" y="1577022"/>
            <a:ext cx="2852704" cy="369332"/>
          </a:xfrm>
          <a:prstGeom prst="rect">
            <a:avLst/>
          </a:prstGeom>
          <a:noFill/>
        </p:spPr>
        <p:txBody>
          <a:bodyPr wrap="none" rtlCol="0">
            <a:spAutoFit/>
          </a:bodyPr>
          <a:lstStyle/>
          <a:p>
            <a:r>
              <a:rPr lang="fi-FI" dirty="0"/>
              <a:t>Inventointiohjelma/urakka</a:t>
            </a:r>
          </a:p>
        </p:txBody>
      </p:sp>
      <p:sp>
        <p:nvSpPr>
          <p:cNvPr id="9" name="Tekstiruutu 8">
            <a:extLst>
              <a:ext uri="{FF2B5EF4-FFF2-40B4-BE49-F238E27FC236}">
                <a16:creationId xmlns:a16="http://schemas.microsoft.com/office/drawing/2014/main" id="{EC397902-0226-4603-BB8E-177E9C112C1E}"/>
              </a:ext>
            </a:extLst>
          </p:cNvPr>
          <p:cNvSpPr txBox="1"/>
          <p:nvPr/>
        </p:nvSpPr>
        <p:spPr>
          <a:xfrm>
            <a:off x="4634895" y="1577022"/>
            <a:ext cx="2371418" cy="369332"/>
          </a:xfrm>
          <a:prstGeom prst="rect">
            <a:avLst/>
          </a:prstGeom>
          <a:noFill/>
        </p:spPr>
        <p:txBody>
          <a:bodyPr wrap="none" rtlCol="0">
            <a:spAutoFit/>
          </a:bodyPr>
          <a:lstStyle/>
          <a:p>
            <a:r>
              <a:rPr lang="fi-FI" dirty="0"/>
              <a:t>Inventointitapahtuma</a:t>
            </a:r>
          </a:p>
        </p:txBody>
      </p:sp>
      <p:sp>
        <p:nvSpPr>
          <p:cNvPr id="10" name="Tekstiruutu 9">
            <a:extLst>
              <a:ext uri="{FF2B5EF4-FFF2-40B4-BE49-F238E27FC236}">
                <a16:creationId xmlns:a16="http://schemas.microsoft.com/office/drawing/2014/main" id="{3D66CA1B-EA68-4E73-8B11-481B5D8436C0}"/>
              </a:ext>
            </a:extLst>
          </p:cNvPr>
          <p:cNvSpPr txBox="1"/>
          <p:nvPr/>
        </p:nvSpPr>
        <p:spPr>
          <a:xfrm>
            <a:off x="8096773" y="1761688"/>
            <a:ext cx="3141437" cy="369332"/>
          </a:xfrm>
          <a:prstGeom prst="rect">
            <a:avLst/>
          </a:prstGeom>
          <a:noFill/>
        </p:spPr>
        <p:txBody>
          <a:bodyPr wrap="none" rtlCol="0">
            <a:spAutoFit/>
          </a:bodyPr>
          <a:lstStyle/>
          <a:p>
            <a:r>
              <a:rPr lang="fi-FI" dirty="0"/>
              <a:t>Tunnusluvut/inventointitiedot</a:t>
            </a:r>
          </a:p>
        </p:txBody>
      </p:sp>
      <p:sp>
        <p:nvSpPr>
          <p:cNvPr id="13" name="Nuoli: Oikea 12">
            <a:extLst>
              <a:ext uri="{FF2B5EF4-FFF2-40B4-BE49-F238E27FC236}">
                <a16:creationId xmlns:a16="http://schemas.microsoft.com/office/drawing/2014/main" id="{9722EF85-965C-4C20-9FD8-201EC93D2F2F}"/>
              </a:ext>
            </a:extLst>
          </p:cNvPr>
          <p:cNvSpPr/>
          <p:nvPr/>
        </p:nvSpPr>
        <p:spPr>
          <a:xfrm>
            <a:off x="3433461" y="3018987"/>
            <a:ext cx="1019175" cy="1470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Nuoli: Oikea 13">
            <a:extLst>
              <a:ext uri="{FF2B5EF4-FFF2-40B4-BE49-F238E27FC236}">
                <a16:creationId xmlns:a16="http://schemas.microsoft.com/office/drawing/2014/main" id="{1119B885-7D01-4083-96F3-FBF36B433574}"/>
              </a:ext>
            </a:extLst>
          </p:cNvPr>
          <p:cNvSpPr/>
          <p:nvPr/>
        </p:nvSpPr>
        <p:spPr>
          <a:xfrm>
            <a:off x="7217765" y="3018987"/>
            <a:ext cx="1019175" cy="1470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876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1211EC-BCB7-46C0-B661-40E4E7D0FE63}"/>
              </a:ext>
            </a:extLst>
          </p:cNvPr>
          <p:cNvSpPr>
            <a:spLocks noGrp="1"/>
          </p:cNvSpPr>
          <p:nvPr>
            <p:ph type="title"/>
          </p:nvPr>
        </p:nvSpPr>
        <p:spPr>
          <a:xfrm>
            <a:off x="3438787" y="172179"/>
            <a:ext cx="5151539" cy="901612"/>
          </a:xfrm>
        </p:spPr>
        <p:txBody>
          <a:bodyPr>
            <a:normAutofit/>
          </a:bodyPr>
          <a:lstStyle/>
          <a:p>
            <a:r>
              <a:rPr lang="fi-FI" dirty="0"/>
              <a:t>Muutos entiseen</a:t>
            </a:r>
          </a:p>
        </p:txBody>
      </p:sp>
      <p:sp>
        <p:nvSpPr>
          <p:cNvPr id="3" name="Tekstin paikkamerkki 2">
            <a:extLst>
              <a:ext uri="{FF2B5EF4-FFF2-40B4-BE49-F238E27FC236}">
                <a16:creationId xmlns:a16="http://schemas.microsoft.com/office/drawing/2014/main" id="{6CD4BD65-7808-4FCB-AB83-08759199F821}"/>
              </a:ext>
            </a:extLst>
          </p:cNvPr>
          <p:cNvSpPr>
            <a:spLocks noGrp="1"/>
          </p:cNvSpPr>
          <p:nvPr>
            <p:ph type="body" sz="quarter" idx="13"/>
          </p:nvPr>
        </p:nvSpPr>
        <p:spPr>
          <a:xfrm>
            <a:off x="838200" y="1015068"/>
            <a:ext cx="10487025" cy="4899958"/>
          </a:xfrm>
        </p:spPr>
        <p:txBody>
          <a:bodyPr>
            <a:normAutofit lnSpcReduction="10000"/>
          </a:bodyPr>
          <a:lstStyle/>
          <a:p>
            <a:r>
              <a:rPr lang="fi-FI" sz="2800" dirty="0">
                <a:effectLst/>
                <a:latin typeface="Calibri" panose="020F0502020204030204" pitchFamily="34" charset="0"/>
                <a:ea typeface="Calibri" panose="020F0502020204030204" pitchFamily="34" charset="0"/>
              </a:rPr>
              <a:t>Tietojen poistaminen kannasta ei ole enää tapa tehdä tietojen ylläpitoa (liittyy erityisesti varustetietojen inventointiin sekä muihin versioituviin kohdeluokkiin). Olemassa olevaa tietoa päivitetään OID perusteisti eli kohdistetaan muutos olemassa olevaan kohteeseen (versioituvat kohdeluokat)</a:t>
            </a:r>
          </a:p>
          <a:p>
            <a:r>
              <a:rPr lang="fi-FI" sz="2800" dirty="0">
                <a:latin typeface="Calibri" panose="020F0502020204030204" pitchFamily="34" charset="0"/>
                <a:ea typeface="Calibri" panose="020F0502020204030204" pitchFamily="34" charset="0"/>
              </a:rPr>
              <a:t>Inventointiprosesseista halutaan dynaamisempia. Pyritään siihen, että mahdollisimman nopeasti inventointien jälkeen tieto viedään Tievelhoon.</a:t>
            </a:r>
          </a:p>
          <a:p>
            <a:r>
              <a:rPr lang="fi-FI" sz="2800" dirty="0">
                <a:effectLst/>
                <a:latin typeface="Calibri" panose="020F0502020204030204" pitchFamily="34" charset="0"/>
                <a:ea typeface="Calibri" panose="020F0502020204030204" pitchFamily="34" charset="0"/>
              </a:rPr>
              <a:t>Tilaaja ja toimittaja pystyy paremmin seuraamaan inventointien toteutumista</a:t>
            </a:r>
          </a:p>
          <a:p>
            <a:r>
              <a:rPr lang="fi-FI" sz="2800" dirty="0">
                <a:latin typeface="Calibri" panose="020F0502020204030204" pitchFamily="34" charset="0"/>
                <a:ea typeface="Calibri" panose="020F0502020204030204" pitchFamily="34" charset="0"/>
              </a:rPr>
              <a:t>Hyödynnetään mahdollisimman paljon Tievelhon rajapintoja tiedon ylläpidossa</a:t>
            </a:r>
            <a:endParaRPr lang="fi-FI" sz="2800" dirty="0">
              <a:effectLst/>
              <a:latin typeface="Calibri" panose="020F0502020204030204" pitchFamily="34" charset="0"/>
              <a:ea typeface="Calibri" panose="020F0502020204030204" pitchFamily="34" charset="0"/>
            </a:endParaRPr>
          </a:p>
          <a:p>
            <a:endParaRPr lang="fi-FI" dirty="0"/>
          </a:p>
        </p:txBody>
      </p:sp>
      <p:sp>
        <p:nvSpPr>
          <p:cNvPr id="4" name="Dian numeron paikkamerkki 3">
            <a:extLst>
              <a:ext uri="{FF2B5EF4-FFF2-40B4-BE49-F238E27FC236}">
                <a16:creationId xmlns:a16="http://schemas.microsoft.com/office/drawing/2014/main" id="{3E0532BD-37CD-418B-BBBB-197C041FC358}"/>
              </a:ext>
            </a:extLst>
          </p:cNvPr>
          <p:cNvSpPr>
            <a:spLocks noGrp="1"/>
          </p:cNvSpPr>
          <p:nvPr>
            <p:ph type="sldNum" sz="quarter" idx="4"/>
          </p:nvPr>
        </p:nvSpPr>
        <p:spPr/>
        <p:txBody>
          <a:bodyPr/>
          <a:lstStyle/>
          <a:p>
            <a:fld id="{6BD4A0EF-951A-4343-A672-F31B58E6828E}" type="slidenum">
              <a:rPr lang="en-US" smtClean="0"/>
              <a:t>6</a:t>
            </a:fld>
            <a:endParaRPr lang="en-US"/>
          </a:p>
        </p:txBody>
      </p:sp>
    </p:spTree>
    <p:extLst>
      <p:ext uri="{BB962C8B-B14F-4D97-AF65-F5344CB8AC3E}">
        <p14:creationId xmlns:p14="http://schemas.microsoft.com/office/powerpoint/2010/main" val="49635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E5AB38-47E0-422C-9979-8B400F719F22}"/>
              </a:ext>
            </a:extLst>
          </p:cNvPr>
          <p:cNvSpPr>
            <a:spLocks noGrp="1"/>
          </p:cNvSpPr>
          <p:nvPr>
            <p:ph type="title"/>
          </p:nvPr>
        </p:nvSpPr>
        <p:spPr>
          <a:xfrm>
            <a:off x="1576430" y="298013"/>
            <a:ext cx="8498747" cy="577850"/>
          </a:xfrm>
        </p:spPr>
        <p:txBody>
          <a:bodyPr>
            <a:normAutofit fontScale="90000"/>
          </a:bodyPr>
          <a:lstStyle/>
          <a:p>
            <a:r>
              <a:rPr lang="fi-FI" dirty="0"/>
              <a:t>Käyttäjähallinta, käyttäjätuki ja palaute</a:t>
            </a:r>
          </a:p>
        </p:txBody>
      </p:sp>
      <p:sp>
        <p:nvSpPr>
          <p:cNvPr id="3" name="Tekstin paikkamerkki 2">
            <a:extLst>
              <a:ext uri="{FF2B5EF4-FFF2-40B4-BE49-F238E27FC236}">
                <a16:creationId xmlns:a16="http://schemas.microsoft.com/office/drawing/2014/main" id="{3515FB06-9963-47CD-A577-52CB59FF8B93}"/>
              </a:ext>
            </a:extLst>
          </p:cNvPr>
          <p:cNvSpPr>
            <a:spLocks noGrp="1"/>
          </p:cNvSpPr>
          <p:nvPr>
            <p:ph type="body" sz="quarter" idx="13"/>
          </p:nvPr>
        </p:nvSpPr>
        <p:spPr>
          <a:xfrm>
            <a:off x="838200" y="1191238"/>
            <a:ext cx="10487025" cy="4723788"/>
          </a:xfrm>
        </p:spPr>
        <p:txBody>
          <a:bodyPr/>
          <a:lstStyle/>
          <a:p>
            <a:r>
              <a:rPr lang="fi-FI" dirty="0"/>
              <a:t>Velho ohjeet: </a:t>
            </a:r>
            <a:r>
              <a:rPr lang="fi-FI" dirty="0">
                <a:hlinkClick r:id="rId2"/>
              </a:rPr>
              <a:t>https://ohje.velho.vayla.fi/</a:t>
            </a:r>
            <a:endParaRPr lang="fi-FI" dirty="0"/>
          </a:p>
          <a:p>
            <a:r>
              <a:rPr lang="fi-FI" dirty="0"/>
              <a:t>Operointi: </a:t>
            </a:r>
            <a:r>
              <a:rPr lang="fi-FI" dirty="0">
                <a:hlinkClick r:id="rId3"/>
              </a:rPr>
              <a:t>tiestotuki@vayla.fi</a:t>
            </a:r>
            <a:r>
              <a:rPr lang="fi-FI" dirty="0"/>
              <a:t> </a:t>
            </a:r>
          </a:p>
          <a:p>
            <a:r>
              <a:rPr lang="fi-FI" dirty="0"/>
              <a:t>Tievelhon osalta kaikki henkilöt, joilla on extranet tunnukset pääsevät käyttämään järjestelmää. Projektivelhon osalta Sami Mäkelällä on käyttäjähallinta</a:t>
            </a:r>
          </a:p>
          <a:p>
            <a:r>
              <a:rPr lang="fi-FI" dirty="0"/>
              <a:t>Palautetta voi antaa </a:t>
            </a:r>
            <a:r>
              <a:rPr lang="fi-FI" dirty="0">
                <a:hlinkClick r:id="rId4"/>
              </a:rPr>
              <a:t>velhotuki@vayla.fi</a:t>
            </a:r>
            <a:r>
              <a:rPr lang="fi-FI" dirty="0"/>
              <a:t> osoitteeseen tai suoraan käyttöliittymästä</a:t>
            </a:r>
          </a:p>
          <a:p>
            <a:endParaRPr lang="fi-FI" dirty="0"/>
          </a:p>
        </p:txBody>
      </p:sp>
      <p:sp>
        <p:nvSpPr>
          <p:cNvPr id="4" name="Dian numeron paikkamerkki 3">
            <a:extLst>
              <a:ext uri="{FF2B5EF4-FFF2-40B4-BE49-F238E27FC236}">
                <a16:creationId xmlns:a16="http://schemas.microsoft.com/office/drawing/2014/main" id="{8AF5069F-C99B-48EF-8C1C-0ED868F6A899}"/>
              </a:ext>
            </a:extLst>
          </p:cNvPr>
          <p:cNvSpPr>
            <a:spLocks noGrp="1"/>
          </p:cNvSpPr>
          <p:nvPr>
            <p:ph type="sldNum" sz="quarter" idx="4"/>
          </p:nvPr>
        </p:nvSpPr>
        <p:spPr/>
        <p:txBody>
          <a:bodyPr/>
          <a:lstStyle/>
          <a:p>
            <a:fld id="{6BD4A0EF-951A-4343-A672-F31B58E6828E}" type="slidenum">
              <a:rPr lang="en-US" smtClean="0"/>
              <a:t>7</a:t>
            </a:fld>
            <a:endParaRPr lang="en-US"/>
          </a:p>
        </p:txBody>
      </p:sp>
      <p:pic>
        <p:nvPicPr>
          <p:cNvPr id="6" name="Kuva 5">
            <a:extLst>
              <a:ext uri="{FF2B5EF4-FFF2-40B4-BE49-F238E27FC236}">
                <a16:creationId xmlns:a16="http://schemas.microsoft.com/office/drawing/2014/main" id="{0DCEE93A-32F3-4E04-8E17-01F2371A750F}"/>
              </a:ext>
            </a:extLst>
          </p:cNvPr>
          <p:cNvPicPr>
            <a:picLocks noChangeAspect="1"/>
          </p:cNvPicPr>
          <p:nvPr/>
        </p:nvPicPr>
        <p:blipFill>
          <a:blip r:embed="rId5"/>
          <a:stretch>
            <a:fillRect/>
          </a:stretch>
        </p:blipFill>
        <p:spPr>
          <a:xfrm>
            <a:off x="1165371" y="4144135"/>
            <a:ext cx="2124371" cy="2086266"/>
          </a:xfrm>
          <a:prstGeom prst="rect">
            <a:avLst/>
          </a:prstGeom>
        </p:spPr>
      </p:pic>
    </p:spTree>
    <p:extLst>
      <p:ext uri="{BB962C8B-B14F-4D97-AF65-F5344CB8AC3E}">
        <p14:creationId xmlns:p14="http://schemas.microsoft.com/office/powerpoint/2010/main" val="247925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17993"/>
      </p:ext>
    </p:extLst>
  </p:cSld>
  <p:clrMapOvr>
    <a:masterClrMapping/>
  </p:clrMapOvr>
</p:sld>
</file>

<file path=ppt/theme/theme1.xml><?xml version="1.0" encoding="utf-8"?>
<a:theme xmlns:a="http://schemas.openxmlformats.org/drawingml/2006/main" name="vayla">
  <a:themeElements>
    <a:clrScheme name="Uudet_Vayla">
      <a:dk1>
        <a:srgbClr val="000000"/>
      </a:dk1>
      <a:lt1>
        <a:srgbClr val="FFFFFF"/>
      </a:lt1>
      <a:dk2>
        <a:srgbClr val="000000"/>
      </a:dk2>
      <a:lt2>
        <a:srgbClr val="FDFCFF"/>
      </a:lt2>
      <a:accent1>
        <a:srgbClr val="0064AF"/>
      </a:accent1>
      <a:accent2>
        <a:srgbClr val="009BFF"/>
      </a:accent2>
      <a:accent3>
        <a:srgbClr val="4AC2F1"/>
      </a:accent3>
      <a:accent4>
        <a:srgbClr val="228848"/>
      </a:accent4>
      <a:accent5>
        <a:srgbClr val="910AA3"/>
      </a:accent5>
      <a:accent6>
        <a:srgbClr val="C73F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potx" id="{6087FC15-722D-48F6-A6D4-5FEB3B899A2E}" vid="{76B0F94A-6A46-413B-84AA-E57DC17D238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ivi_kameleon xmlns="" xmlns:xsi="http://www.w3.org/2001/XMLSchema-instance">
  <tyyppi>Esitys</tyyppi>
  <author>Ilkka Aaltonen</author>
  <title>Tievelho_hankinnan kohteen_kucvaus</title>
  <paivays>10.6.2021</paivays>
</livi_kameleon>
</file>

<file path=customXml/item2.xml><?xml version="1.0" encoding="utf-8"?>
<xml_kameleon>
  <ddecree/>
  <dlevelofprotection/>
  <dsecrecy/>
  <dconfidentiality/>
</xml_kameleon>
</file>

<file path=customXml/itemProps1.xml><?xml version="1.0" encoding="utf-8"?>
<ds:datastoreItem xmlns:ds="http://schemas.openxmlformats.org/officeDocument/2006/customXml" ds:itemID="{9AFB0CFF-6F10-477D-BFA9-52D658853CCB}">
  <ds:schemaRefs>
    <ds:schemaRef ds:uri=""/>
  </ds:schemaRefs>
</ds:datastoreItem>
</file>

<file path=customXml/itemProps2.xml><?xml version="1.0" encoding="utf-8"?>
<ds:datastoreItem xmlns:ds="http://schemas.openxmlformats.org/officeDocument/2006/customXml" ds:itemID="{A8012199-8EC8-45B0-B8CE-C879495E452F}">
  <ds:schemaRefs/>
</ds:datastoreItem>
</file>

<file path=docProps/app.xml><?xml version="1.0" encoding="utf-8"?>
<Properties xmlns="http://schemas.openxmlformats.org/officeDocument/2006/extended-properties" xmlns:vt="http://schemas.openxmlformats.org/officeDocument/2006/docPropsVTypes">
  <Template>vayla_ilmeella_fi</Template>
  <TotalTime>7981</TotalTime>
  <Words>525</Words>
  <Application>Microsoft Office PowerPoint</Application>
  <PresentationFormat>Laajakuva</PresentationFormat>
  <Paragraphs>60</Paragraphs>
  <Slides>8</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8</vt:i4>
      </vt:variant>
    </vt:vector>
  </HeadingPairs>
  <TitlesOfParts>
    <vt:vector size="17" baseType="lpstr">
      <vt:lpstr>-apple-system</vt:lpstr>
      <vt:lpstr>Arial</vt:lpstr>
      <vt:lpstr>Calibri</vt:lpstr>
      <vt:lpstr>Exo 2</vt:lpstr>
      <vt:lpstr>Felbridge Pro</vt:lpstr>
      <vt:lpstr>Segoe UI</vt:lpstr>
      <vt:lpstr>Symbol</vt:lpstr>
      <vt:lpstr>Tahoma</vt:lpstr>
      <vt:lpstr>vayla</vt:lpstr>
      <vt:lpstr>Inventointitietojen hallinta Tievelhossa (19.01.2023)</vt:lpstr>
      <vt:lpstr>PowerPoint-esitys</vt:lpstr>
      <vt:lpstr>Inventointitietojen hallinta Väylävirastossa</vt:lpstr>
      <vt:lpstr>Inventointitietojen hallinta Tievelhossa</vt:lpstr>
      <vt:lpstr>Roolit ja vastuut</vt:lpstr>
      <vt:lpstr>Muutos entiseen</vt:lpstr>
      <vt:lpstr>Käyttäjähallinta, käyttäjätuki ja palaute</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Tievelho_hankinnan kohteen_kucvaus</dc:title>
  <dc:creator>Ilkka Aaltonen</dc:creator>
  <cp:keywords>Esitys</cp:keywords>
  <cp:lastModifiedBy>Aaltonen Ilkka</cp:lastModifiedBy>
  <cp:revision>373</cp:revision>
  <dcterms:created xsi:type="dcterms:W3CDTF">2021-06-10T07:52:25Z</dcterms:created>
  <dcterms:modified xsi:type="dcterms:W3CDTF">2023-01-19T11:10:19Z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473.983.02.010</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vayla_ilmeella_fi.potx</vt:lpwstr>
  </property>
  <property fmtid="{D5CDD505-2E9C-101B-9397-08002B2CF9AE}" pid="6" name="dvDefinition">
    <vt:lpwstr>702 (dd_default.xml)</vt:lpwstr>
  </property>
  <property fmtid="{D5CDD505-2E9C-101B-9397-08002B2CF9AE}" pid="7" name="dvDefinitionID">
    <vt:lpwstr>702</vt:lpwstr>
  </property>
  <property fmtid="{D5CDD505-2E9C-101B-9397-08002B2CF9AE}" pid="8" name="dvContentFile">
    <vt:lpwstr>dd_default.xml</vt:lpwstr>
  </property>
  <property fmtid="{D5CDD505-2E9C-101B-9397-08002B2CF9AE}" pid="9" name="dvGlobalVerID">
    <vt:lpwstr>473.85.02.232</vt:lpwstr>
  </property>
  <property fmtid="{D5CDD505-2E9C-101B-9397-08002B2CF9AE}" pid="10" name="dvDefinitionVersion">
    <vt:lpwstr>02.002 / 20.12.2018</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Lappeenrannan toimipiste</vt:lpwstr>
  </property>
  <property fmtid="{D5CDD505-2E9C-101B-9397-08002B2CF9AE}" pid="22" name="dvNumbering">
    <vt:lpwstr>0</vt:lpwstr>
  </property>
  <property fmtid="{D5CDD505-2E9C-101B-9397-08002B2CF9AE}" pid="23" name="dvDUname">
    <vt:lpwstr>Ilkka Aaltonen</vt:lpwstr>
  </property>
  <property fmtid="{D5CDD505-2E9C-101B-9397-08002B2CF9AE}" pid="24" name="dvDUFname">
    <vt:lpwstr>Ilkka</vt:lpwstr>
  </property>
  <property fmtid="{D5CDD505-2E9C-101B-9397-08002B2CF9AE}" pid="25" name="dvDULname">
    <vt:lpwstr>Aaltonen</vt:lpwstr>
  </property>
  <property fmtid="{D5CDD505-2E9C-101B-9397-08002B2CF9AE}" pid="26" name="dvDUBusinessarea">
    <vt:lpwstr>Väylien käyttö- ja tieto</vt:lpwstr>
  </property>
  <property fmtid="{D5CDD505-2E9C-101B-9397-08002B2CF9AE}" pid="27" name="dvDUdepartment">
    <vt:lpwstr>Tieto</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decree">
    <vt:lpwstr/>
  </property>
  <property fmtid="{D5CDD505-2E9C-101B-9397-08002B2CF9AE}" pid="34" name="dlevelofprotection">
    <vt:lpwstr/>
  </property>
  <property fmtid="{D5CDD505-2E9C-101B-9397-08002B2CF9AE}" pid="35" name="dsecrecy">
    <vt:lpwstr/>
  </property>
  <property fmtid="{D5CDD505-2E9C-101B-9397-08002B2CF9AE}" pid="36" name="dconfidentiality">
    <vt:lpwstr/>
  </property>
  <property fmtid="{D5CDD505-2E9C-101B-9397-08002B2CF9AE}" pid="37" name="tyyppi">
    <vt:lpwstr>Esitys</vt:lpwstr>
  </property>
  <property fmtid="{D5CDD505-2E9C-101B-9397-08002B2CF9AE}" pid="38" name="author">
    <vt:lpwstr>Ilkka Aaltonen</vt:lpwstr>
  </property>
  <property fmtid="{D5CDD505-2E9C-101B-9397-08002B2CF9AE}" pid="39" name="title">
    <vt:lpwstr>Tievelho_hankinnan kohteen_kucvaus</vt:lpwstr>
  </property>
  <property fmtid="{D5CDD505-2E9C-101B-9397-08002B2CF9AE}" pid="40" name="paivays">
    <vt:filetime>2021-06-09T21:00:00Z</vt:filetime>
  </property>
</Properties>
</file>