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1"/>
  </p:notesMasterIdLst>
  <p:sldIdLst>
    <p:sldId id="256" r:id="rId4"/>
    <p:sldId id="303" r:id="rId5"/>
    <p:sldId id="307" r:id="rId6"/>
    <p:sldId id="287" r:id="rId7"/>
    <p:sldId id="308" r:id="rId8"/>
    <p:sldId id="306" r:id="rId9"/>
    <p:sldId id="27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.fi/tievelhon-tilannekuva/" TargetMode="External"/><Relationship Id="rId2" Type="http://schemas.openxmlformats.org/officeDocument/2006/relationships/hyperlink" Target="https://ohje.velho.vayla.fi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.fi/palvelukuvaus/tievelho-tiestotietojarjestelma/tietosisalto-ja-rakenne/kohteiden-elinkaaren-hallint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mailto:velhotuki@vayla.f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42713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(13.12.2022)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13.12.2022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17122" y="380513"/>
            <a:ext cx="7061102" cy="582526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kehittämissuunnitelma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5E10ADE-AA1D-427B-A2DF-F9F551058C92}"/>
              </a:ext>
            </a:extLst>
          </p:cNvPr>
          <p:cNvSpPr txBox="1"/>
          <p:nvPr/>
        </p:nvSpPr>
        <p:spPr>
          <a:xfrm>
            <a:off x="528506" y="5816892"/>
            <a:ext cx="960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Tilannekuva: </a:t>
            </a:r>
            <a:r>
              <a:rPr lang="fi-FI" dirty="0">
                <a:hlinkClick r:id="rId2"/>
              </a:rPr>
              <a:t>https://ohje.velho.vayla.fi/</a:t>
            </a:r>
            <a:r>
              <a:rPr lang="fi-FI" dirty="0"/>
              <a:t> ja </a:t>
            </a:r>
            <a:r>
              <a:rPr lang="fi-FI" dirty="0">
                <a:hlinkClick r:id="rId3"/>
              </a:rPr>
              <a:t>https://ohje.velho.vayla.fi/tievelhon-tilannekuva/</a:t>
            </a:r>
            <a:r>
              <a:rPr lang="fi-FI" dirty="0"/>
              <a:t> 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976E449-E6E4-4611-9AB1-BA007D655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430"/>
            <a:ext cx="12192000" cy="42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52" y="94886"/>
            <a:ext cx="10515600" cy="75900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lähikuukausien tärkeimmät kehitettävät kokonaisuudet ja tavoitteet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4126"/>
            <a:ext cx="10487025" cy="50669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Tietosisällön ajantasaistaminen</a:t>
            </a:r>
          </a:p>
          <a:p>
            <a:r>
              <a:rPr lang="fi-FI" b="1" dirty="0"/>
              <a:t>Tieosoitemuutosten vastaanotto </a:t>
            </a:r>
          </a:p>
          <a:p>
            <a:pPr marL="0" indent="0">
              <a:buNone/>
            </a:pPr>
            <a:r>
              <a:rPr lang="fi-FI" dirty="0"/>
              <a:t>Varmistetaan, että tiedot/kohteet käsitellään oikein ja tietosisältöön ei tule laatuhaasteita. Status: testaus vaihe. Tavoite: tuotannossa joulukuussa. </a:t>
            </a:r>
          </a:p>
          <a:p>
            <a:r>
              <a:rPr lang="fi-FI" b="1" dirty="0"/>
              <a:t>Päivitysrajapintojen</a:t>
            </a:r>
            <a:r>
              <a:rPr lang="fi-FI" dirty="0"/>
              <a:t> viimeistely. </a:t>
            </a:r>
          </a:p>
          <a:p>
            <a:pPr marL="0" indent="0">
              <a:buNone/>
            </a:pPr>
            <a:r>
              <a:rPr lang="fi-FI" dirty="0"/>
              <a:t>Varmistetaan, että ei versioituvien kohdeluokkien (</a:t>
            </a:r>
            <a:r>
              <a:rPr lang="fi-FI" dirty="0">
                <a:hlinkClick r:id="rId2"/>
              </a:rPr>
              <a:t>https://ohje.velho.vayla.fi/palvelukuvaus/tievelho-tiestotietojarjestelma/tietosisalto-ja-rakenne/kohteiden-elinkaaren-hallinta/</a:t>
            </a:r>
            <a:r>
              <a:rPr lang="fi-FI" dirty="0"/>
              <a:t> ) päivitys mahdollistuu siten, että uuden luonnin yhteydessä vanha tieto historioidaan.</a:t>
            </a:r>
          </a:p>
          <a:p>
            <a:r>
              <a:rPr lang="fi-FI" b="1" dirty="0"/>
              <a:t>Operaattorityö</a:t>
            </a:r>
          </a:p>
          <a:p>
            <a:pPr marL="0" indent="0">
              <a:buNone/>
            </a:pPr>
            <a:r>
              <a:rPr lang="fi-FI" dirty="0"/>
              <a:t>Velhon operointi tekee jatkuvasti töitä tietojen ajantasaistamisessa.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TÄRKEIN TAVOITE TARJOTA YDINPROSESSEILLA AJANTASAISTA TIESTÖTIETOA</a:t>
            </a:r>
          </a:p>
          <a:p>
            <a:r>
              <a:rPr lang="fi-FI" dirty="0"/>
              <a:t>Tiestötieto- ja kuntotietopaketit </a:t>
            </a:r>
            <a:r>
              <a:rPr lang="fi-FI" dirty="0" err="1"/>
              <a:t>YHA:lle</a:t>
            </a:r>
            <a:r>
              <a:rPr lang="fi-FI" dirty="0"/>
              <a:t> helmikuun loppuun mennessä</a:t>
            </a:r>
          </a:p>
          <a:p>
            <a:r>
              <a:rPr lang="fi-FI" dirty="0"/>
              <a:t>Tilastointiin liittyvien tärkeiden tietojen ajantasaistaminen</a:t>
            </a:r>
          </a:p>
          <a:p>
            <a:r>
              <a:rPr lang="fi-FI" dirty="0"/>
              <a:t>Luokitustietojen ajantasaistaminen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7629" y="0"/>
            <a:ext cx="8431393" cy="527972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Käyttöliittymäkehitys (kehitysjono)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209725" y="527972"/>
            <a:ext cx="11585195" cy="64348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5600" dirty="0"/>
              <a:t>Alla olevia tärkeitä kehityskohteita ei ole vielä aikataulutettu. Tievelhon operaattori toimii käyttäjien tukena </a:t>
            </a:r>
            <a:r>
              <a:rPr lang="fi-FI" sz="5600" dirty="0" err="1"/>
              <a:t>tietoirroitusten</a:t>
            </a:r>
            <a:r>
              <a:rPr lang="fi-FI" sz="5600" dirty="0"/>
              <a:t> osalta. Suomen Väylät </a:t>
            </a:r>
          </a:p>
          <a:p>
            <a:pPr marL="0" indent="0">
              <a:buNone/>
            </a:pPr>
            <a:r>
              <a:rPr lang="fi-FI" sz="5600" dirty="0"/>
              <a:t>palvelusta saa myös </a:t>
            </a:r>
            <a:r>
              <a:rPr lang="fi-FI" sz="5600" dirty="0" err="1"/>
              <a:t>exportattua</a:t>
            </a:r>
            <a:r>
              <a:rPr lang="fi-FI" sz="5600" dirty="0"/>
              <a:t> tiestötietoja. </a:t>
            </a:r>
          </a:p>
          <a:p>
            <a:pPr marL="0" indent="0">
              <a:buNone/>
            </a:pPr>
            <a:endParaRPr lang="fi-FI" sz="5600" dirty="0"/>
          </a:p>
          <a:p>
            <a:pPr marL="0" indent="0">
              <a:buNone/>
            </a:pPr>
            <a:r>
              <a:rPr lang="fi-FI" sz="5600" dirty="0"/>
              <a:t>Yleiset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Tällä hetkellä Tievelhon käyttöliittymästä ei saa mitään tietoja </a:t>
            </a:r>
            <a:r>
              <a:rPr lang="fi-FI" sz="5600" dirty="0" err="1"/>
              <a:t>exportattua</a:t>
            </a:r>
            <a:r>
              <a:rPr lang="fi-FI" sz="5600" dirty="0"/>
              <a:t> ulos.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Kaikkia tietoja ei ole vielä haettavissa Tievelhosta.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Haut eivät voi palauttaa kuin hakuhetken ajankohdasta tietoja. Ei tilannepäivämäärä valintaa.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Tietosisältöön liittyvät haasteet.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Tieosoitemuutoksia ei ole vielä saatu vietyä järjestelmään.</a:t>
            </a:r>
          </a:p>
          <a:p>
            <a:pPr marL="0" indent="0">
              <a:buNone/>
            </a:pPr>
            <a:r>
              <a:rPr lang="fi-FI" sz="5600" dirty="0"/>
              <a:t>Tieosuushaku: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Tieosuushaku palauttaa turhia yhden metrin osuuksia (homogenisointi ei toimi)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Tieosuushaun </a:t>
            </a:r>
            <a:r>
              <a:rPr lang="fi-FI" sz="5600" dirty="0" err="1"/>
              <a:t>max</a:t>
            </a:r>
            <a:r>
              <a:rPr lang="fi-FI" sz="5600" dirty="0"/>
              <a:t> kattavuus 25 000 km plus aikakatkaisu, joka näkyy siinä kohtaan jos valitsee ison määrän ominaisuustietoja. Ratkaisu: taustahaku (ei toteutettu)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Tieosuushaussa ei näy tuloksissa </a:t>
            </a:r>
            <a:r>
              <a:rPr lang="fi-FI" sz="5600" dirty="0" err="1"/>
              <a:t>sijaintitarkennetta</a:t>
            </a:r>
            <a:r>
              <a:rPr lang="fi-FI" sz="5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Sijaintikokoelmalliset kohdeluokkia ei voida ottaa mukaan hakuihin. </a:t>
            </a:r>
            <a:r>
              <a:rPr lang="fi-FI" sz="5600" dirty="0" err="1"/>
              <a:t>Esim</a:t>
            </a:r>
            <a:r>
              <a:rPr lang="fi-FI" sz="5600" dirty="0"/>
              <a:t> urakka </a:t>
            </a:r>
            <a:r>
              <a:rPr lang="fi-FI" sz="5600" dirty="0" err="1"/>
              <a:t>jne</a:t>
            </a:r>
            <a:r>
              <a:rPr lang="fi-FI" sz="56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Perusmetatietoja ei voida hyödyntää hauissa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Halutaan kaikkien liikennemerkkien tiedot talvihoitoluokan x alueella. </a:t>
            </a:r>
            <a:r>
              <a:rPr lang="fi-FI" sz="5600" dirty="0">
                <a:sym typeface="Wingdings" panose="05000000000000000000" pitchFamily="2" charset="2"/>
              </a:rPr>
              <a:t>Tieosuushaussa haettujen sijaintien käyttö kohdehaussa.</a:t>
            </a:r>
            <a:endParaRPr lang="fi-FI" sz="5600" dirty="0"/>
          </a:p>
          <a:p>
            <a:pPr marL="0" indent="0">
              <a:buNone/>
            </a:pPr>
            <a:r>
              <a:rPr lang="fi-FI" sz="5600" dirty="0"/>
              <a:t>Kohdehaku: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Kohdehaun hakuparametrejä ei pystytä kohdistamaan aliobjekteihin.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Aluerajaukset puuttuu (urakka, ELY </a:t>
            </a:r>
            <a:r>
              <a:rPr lang="fi-FI" sz="5600" dirty="0" err="1"/>
              <a:t>jne</a:t>
            </a:r>
            <a:r>
              <a:rPr lang="fi-FI" sz="5600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Kohdehaun tuloslistan järjestys ei järkevä. Pitäisi olla tieosoitteen mukainen. (mennyt uudestaan rikki)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Pituustieto puuttuu (kohteiden pituustieto oleellinen ja tärkeä)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5600" dirty="0"/>
              <a:t>Sarakkeiden lukitus, plus muut käyttäjäystävällisyyttä lisäävät toiminnot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527FB-031A-4A3F-B942-88F5A1AD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498941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Käyttöönotto (koulutukset/ohjeistukset)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DF5F52-1EA9-4975-938A-3C4564DA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209" y="1422837"/>
            <a:ext cx="10487025" cy="4933513"/>
          </a:xfrm>
        </p:spPr>
        <p:txBody>
          <a:bodyPr/>
          <a:lstStyle/>
          <a:p>
            <a:r>
              <a:rPr lang="fi-FI" dirty="0" err="1"/>
              <a:t>ELY:jen</a:t>
            </a:r>
            <a:r>
              <a:rPr lang="fi-FI" dirty="0"/>
              <a:t> koulutuskierros jatkuu</a:t>
            </a:r>
          </a:p>
          <a:p>
            <a:r>
              <a:rPr lang="fi-FI" dirty="0"/>
              <a:t>Tehdään syventäviä/kohdistettuja/räätälöityjä koulutuksia vuoden 2023 alusta eteenpäin</a:t>
            </a:r>
          </a:p>
          <a:p>
            <a:r>
              <a:rPr lang="fi-FI" dirty="0"/>
              <a:t>Tievelho –vartit jatkuu 13.12.2022</a:t>
            </a:r>
          </a:p>
          <a:p>
            <a:r>
              <a:rPr lang="fi-FI" dirty="0"/>
              <a:t>Tievelhon tietojen ylläpitoon liittyvät tilaisuudet jatkuvat tammikuussa viikoittain (suunnattu </a:t>
            </a:r>
            <a:r>
              <a:rPr lang="fi-FI" dirty="0" err="1"/>
              <a:t>ELY:jen</a:t>
            </a:r>
            <a:r>
              <a:rPr lang="fi-FI" dirty="0"/>
              <a:t> tiestötietovastaaville sekä tietoja ylläpitäville konsulteille)</a:t>
            </a:r>
          </a:p>
          <a:p>
            <a:r>
              <a:rPr lang="fi-FI" dirty="0"/>
              <a:t>Ohjeistuksia parannetaan jatkuvasti, myös tietokuvaus palvelua</a:t>
            </a:r>
          </a:p>
          <a:p>
            <a:pPr marL="0" indent="0">
              <a:buNone/>
            </a:pPr>
            <a:r>
              <a:rPr lang="fi-FI" dirty="0"/>
              <a:t> 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6D49E1-67AD-47EC-8486-EBE7EC5D3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hlinkClick r:id="rId2"/>
              </a:rPr>
              <a:t>https://ohje.velho.vayla.fi/</a:t>
            </a:r>
            <a:endParaRPr lang="fi-FI" dirty="0"/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7195</TotalTime>
  <Words>457</Words>
  <Application>Microsoft Office PowerPoint</Application>
  <PresentationFormat>Laajakuva</PresentationFormat>
  <Paragraphs>58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Tievelhovartti (13.12.2022)</vt:lpstr>
      <vt:lpstr>Tievelhon kehittämissuunnitelma</vt:lpstr>
      <vt:lpstr>Tievelhon lähikuukausien tärkeimmät kehitettävät kokonaisuudet ja tavoitteet</vt:lpstr>
      <vt:lpstr>Käyttöliittymäkehitys (kehitysjono)</vt:lpstr>
      <vt:lpstr>Käyttöönotto (koulutukset/ohjeistukset)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331</cp:revision>
  <dcterms:created xsi:type="dcterms:W3CDTF">2021-06-10T07:52:25Z</dcterms:created>
  <dcterms:modified xsi:type="dcterms:W3CDTF">2022-12-13T13:53:39Z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